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72" r:id="rId2"/>
  </p:sldMasterIdLst>
  <p:notesMasterIdLst>
    <p:notesMasterId r:id="rId13"/>
  </p:notesMasterIdLst>
  <p:handoutMasterIdLst>
    <p:handoutMasterId r:id="rId14"/>
  </p:handoutMasterIdLst>
  <p:sldIdLst>
    <p:sldId id="257" r:id="rId3"/>
    <p:sldId id="295" r:id="rId4"/>
    <p:sldId id="322" r:id="rId5"/>
    <p:sldId id="323" r:id="rId6"/>
    <p:sldId id="324" r:id="rId7"/>
    <p:sldId id="325" r:id="rId8"/>
    <p:sldId id="326" r:id="rId9"/>
    <p:sldId id="327" r:id="rId10"/>
    <p:sldId id="328" r:id="rId11"/>
    <p:sldId id="307" r:id="rId12"/>
  </p:sldIdLst>
  <p:sldSz cx="9144000" cy="6858000" type="screen4x3"/>
  <p:notesSz cx="6858000" cy="9144000"/>
  <p:defaultTextStyle>
    <a:defPPr>
      <a:defRPr lang="sk-SK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DDDDDD"/>
    <a:srgbClr val="800000"/>
    <a:srgbClr val="EAEAEA"/>
    <a:srgbClr val="969696"/>
    <a:srgbClr val="6E0000"/>
    <a:srgbClr val="C0000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0" autoAdjust="0"/>
    <p:restoredTop sz="94660" autoAdjust="0"/>
  </p:normalViewPr>
  <p:slideViewPr>
    <p:cSldViewPr snapToGrid="0">
      <p:cViewPr varScale="1">
        <p:scale>
          <a:sx n="110" d="100"/>
          <a:sy n="110" d="100"/>
        </p:scale>
        <p:origin x="1644" y="1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defTabSz="762000">
              <a:defRPr sz="1000" i="1"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r" defTabSz="762000">
              <a:defRPr sz="1000" i="1"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24580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9350" y="692150"/>
            <a:ext cx="4559300" cy="34163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cs-CZ" noProof="0" smtClean="0"/>
              <a:t>Klepnutím lze upravit styly předlohy textu</a:t>
            </a:r>
          </a:p>
          <a:p>
            <a:pPr lvl="1"/>
            <a:r>
              <a:rPr lang="sk-SK" altLang="cs-CZ" noProof="0" smtClean="0"/>
              <a:t>Druhá úroveň</a:t>
            </a:r>
          </a:p>
          <a:p>
            <a:pPr lvl="2"/>
            <a:r>
              <a:rPr lang="sk-SK" altLang="cs-CZ" noProof="0" smtClean="0"/>
              <a:t>Třetí úroveň</a:t>
            </a:r>
          </a:p>
          <a:p>
            <a:pPr lvl="3"/>
            <a:r>
              <a:rPr lang="sk-SK" altLang="cs-CZ" noProof="0" smtClean="0"/>
              <a:t>Čtvrtá úroveň</a:t>
            </a:r>
          </a:p>
          <a:p>
            <a:pPr lvl="4"/>
            <a:r>
              <a:rPr lang="sk-SK" altLang="cs-CZ" noProof="0" smtClean="0"/>
              <a:t>Pátá úroveň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defTabSz="762000">
              <a:defRPr sz="1000" i="1"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r" defTabSz="762000">
              <a:defRPr sz="1000" i="1"/>
            </a:lvl1pPr>
          </a:lstStyle>
          <a:p>
            <a:fld id="{4214B413-0C0E-4A7D-9AC6-E78779EFA41A}" type="slidenum">
              <a:rPr lang="sk-SK" altLang="cs-CZ"/>
              <a:pPr/>
              <a:t>‹#›</a:t>
            </a:fld>
            <a:endParaRPr lang="sk-SK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defTabSz="7620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69D4B3E5-FBED-47EA-92C7-1766C09BFB21}" type="slidenum">
              <a:rPr lang="sk-SK" altLang="cs-CZ" sz="1000"/>
              <a:pPr>
                <a:spcBef>
                  <a:spcPct val="0"/>
                </a:spcBef>
              </a:pPr>
              <a:t>2</a:t>
            </a:fld>
            <a:endParaRPr lang="sk-SK" altLang="cs-CZ" sz="1000"/>
          </a:p>
        </p:txBody>
      </p:sp>
      <p:sp>
        <p:nvSpPr>
          <p:cNvPr id="25603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5604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050" tIns="0" rIns="19050" bIns="0" anchor="b"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</a:pPr>
            <a:r>
              <a:rPr lang="sk-SK" altLang="cs-CZ" sz="1000" i="1"/>
              <a:t>2</a:t>
            </a:r>
            <a:endParaRPr lang="sk-SK" altLang="cs-CZ" sz="1000" i="1">
              <a:latin typeface="Times New Roman CE" panose="02020603050405020304" pitchFamily="18" charset="0"/>
            </a:endParaRPr>
          </a:p>
        </p:txBody>
      </p:sp>
      <p:sp>
        <p:nvSpPr>
          <p:cNvPr id="25605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5606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5607" name="Rectangle 6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25608" name="Rectangle 7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4DC76401-0772-4252-8BBF-0D4C33AE3A99}" type="slidenum">
              <a:rPr lang="sk-SK" altLang="cs-CZ" sz="1000"/>
              <a:pPr>
                <a:spcBef>
                  <a:spcPct val="0"/>
                </a:spcBef>
              </a:pPr>
              <a:t>3</a:t>
            </a:fld>
            <a:endParaRPr lang="sk-SK" altLang="cs-CZ" sz="1000"/>
          </a:p>
        </p:txBody>
      </p:sp>
      <p:sp>
        <p:nvSpPr>
          <p:cNvPr id="26627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6628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050" tIns="0" rIns="19050" bIns="0" anchor="b"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</a:pPr>
            <a:r>
              <a:rPr lang="sk-SK" altLang="cs-CZ" sz="1000" i="1"/>
              <a:t>2</a:t>
            </a:r>
            <a:endParaRPr lang="sk-SK" altLang="cs-CZ" sz="1000" i="1">
              <a:latin typeface="Times New Roman CE" panose="02020603050405020304" pitchFamily="18" charset="0"/>
            </a:endParaRPr>
          </a:p>
        </p:txBody>
      </p:sp>
      <p:sp>
        <p:nvSpPr>
          <p:cNvPr id="26629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6630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6631" name="Rectangle 6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26632" name="Rectangle 7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7D8A08EE-0E3A-4C4C-8EC7-B40D23BDB22F}" type="slidenum">
              <a:rPr lang="sk-SK" altLang="cs-CZ" sz="1000"/>
              <a:pPr>
                <a:spcBef>
                  <a:spcPct val="0"/>
                </a:spcBef>
              </a:pPr>
              <a:t>4</a:t>
            </a:fld>
            <a:endParaRPr lang="sk-SK" altLang="cs-CZ" sz="1000"/>
          </a:p>
        </p:txBody>
      </p:sp>
      <p:sp>
        <p:nvSpPr>
          <p:cNvPr id="27651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7652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050" tIns="0" rIns="19050" bIns="0" anchor="b"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</a:pPr>
            <a:r>
              <a:rPr lang="sk-SK" altLang="cs-CZ" sz="1000" i="1"/>
              <a:t>2</a:t>
            </a:r>
            <a:endParaRPr lang="sk-SK" altLang="cs-CZ" sz="1000" i="1">
              <a:latin typeface="Times New Roman CE" panose="02020603050405020304" pitchFamily="18" charset="0"/>
            </a:endParaRPr>
          </a:p>
        </p:txBody>
      </p:sp>
      <p:sp>
        <p:nvSpPr>
          <p:cNvPr id="27653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7654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7655" name="Rectangle 6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27656" name="Rectangle 7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1A818B98-C73B-4658-A0B0-5DCA922E93A1}" type="slidenum">
              <a:rPr lang="sk-SK" altLang="cs-CZ" sz="1000"/>
              <a:pPr>
                <a:spcBef>
                  <a:spcPct val="0"/>
                </a:spcBef>
              </a:pPr>
              <a:t>5</a:t>
            </a:fld>
            <a:endParaRPr lang="sk-SK" altLang="cs-CZ" sz="1000"/>
          </a:p>
        </p:txBody>
      </p:sp>
      <p:sp>
        <p:nvSpPr>
          <p:cNvPr id="28675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8676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050" tIns="0" rIns="19050" bIns="0" anchor="b"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</a:pPr>
            <a:r>
              <a:rPr lang="sk-SK" altLang="cs-CZ" sz="1000" i="1"/>
              <a:t>2</a:t>
            </a:r>
            <a:endParaRPr lang="sk-SK" altLang="cs-CZ" sz="1000" i="1">
              <a:latin typeface="Times New Roman CE" panose="02020603050405020304" pitchFamily="18" charset="0"/>
            </a:endParaRPr>
          </a:p>
        </p:txBody>
      </p:sp>
      <p:sp>
        <p:nvSpPr>
          <p:cNvPr id="28677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8678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8679" name="Rectangle 6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28680" name="Rectangle 7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2314448A-F817-4044-A072-47899A5F545F}" type="slidenum">
              <a:rPr lang="sk-SK" altLang="cs-CZ" sz="1000"/>
              <a:pPr>
                <a:spcBef>
                  <a:spcPct val="0"/>
                </a:spcBef>
              </a:pPr>
              <a:t>6</a:t>
            </a:fld>
            <a:endParaRPr lang="sk-SK" altLang="cs-CZ" sz="1000"/>
          </a:p>
        </p:txBody>
      </p:sp>
      <p:sp>
        <p:nvSpPr>
          <p:cNvPr id="29699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9700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050" tIns="0" rIns="19050" bIns="0" anchor="b"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</a:pPr>
            <a:r>
              <a:rPr lang="sk-SK" altLang="cs-CZ" sz="1000" i="1"/>
              <a:t>2</a:t>
            </a:r>
            <a:endParaRPr lang="sk-SK" altLang="cs-CZ" sz="1000" i="1">
              <a:latin typeface="Times New Roman CE" panose="02020603050405020304" pitchFamily="18" charset="0"/>
            </a:endParaRPr>
          </a:p>
        </p:txBody>
      </p:sp>
      <p:sp>
        <p:nvSpPr>
          <p:cNvPr id="29701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9702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29703" name="Rectangle 6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29704" name="Rectangle 7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7C923097-09F2-4CF6-A714-6B9D43397B61}" type="slidenum">
              <a:rPr lang="sk-SK" altLang="cs-CZ" sz="1000"/>
              <a:pPr>
                <a:spcBef>
                  <a:spcPct val="0"/>
                </a:spcBef>
              </a:pPr>
              <a:t>7</a:t>
            </a:fld>
            <a:endParaRPr lang="sk-SK" altLang="cs-CZ" sz="1000"/>
          </a:p>
        </p:txBody>
      </p:sp>
      <p:sp>
        <p:nvSpPr>
          <p:cNvPr id="30723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30724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050" tIns="0" rIns="19050" bIns="0" anchor="b"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</a:pPr>
            <a:r>
              <a:rPr lang="sk-SK" altLang="cs-CZ" sz="1000" i="1"/>
              <a:t>2</a:t>
            </a:r>
            <a:endParaRPr lang="sk-SK" altLang="cs-CZ" sz="1000" i="1">
              <a:latin typeface="Times New Roman CE" panose="02020603050405020304" pitchFamily="18" charset="0"/>
            </a:endParaRPr>
          </a:p>
        </p:txBody>
      </p:sp>
      <p:sp>
        <p:nvSpPr>
          <p:cNvPr id="30725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30726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30727" name="Rectangle 6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30728" name="Rectangle 7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EC02827E-7560-4026-970F-E0A459364B21}" type="slidenum">
              <a:rPr lang="sk-SK" altLang="cs-CZ" sz="1000"/>
              <a:pPr>
                <a:spcBef>
                  <a:spcPct val="0"/>
                </a:spcBef>
              </a:pPr>
              <a:t>8</a:t>
            </a:fld>
            <a:endParaRPr lang="sk-SK" altLang="cs-CZ" sz="1000"/>
          </a:p>
        </p:txBody>
      </p:sp>
      <p:sp>
        <p:nvSpPr>
          <p:cNvPr id="31747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31748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050" tIns="0" rIns="19050" bIns="0" anchor="b"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</a:pPr>
            <a:r>
              <a:rPr lang="sk-SK" altLang="cs-CZ" sz="1000" i="1"/>
              <a:t>2</a:t>
            </a:r>
            <a:endParaRPr lang="sk-SK" altLang="cs-CZ" sz="1000" i="1">
              <a:latin typeface="Times New Roman CE" panose="02020603050405020304" pitchFamily="18" charset="0"/>
            </a:endParaRPr>
          </a:p>
        </p:txBody>
      </p:sp>
      <p:sp>
        <p:nvSpPr>
          <p:cNvPr id="31749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31750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31751" name="Rectangle 6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31752" name="Rectangle 7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D0AE46EE-5D4E-4101-875F-B38C1B1876B4}" type="slidenum">
              <a:rPr lang="sk-SK" altLang="cs-CZ" sz="1000"/>
              <a:pPr>
                <a:spcBef>
                  <a:spcPct val="0"/>
                </a:spcBef>
              </a:pPr>
              <a:t>9</a:t>
            </a:fld>
            <a:endParaRPr lang="sk-SK" altLang="cs-CZ" sz="1000"/>
          </a:p>
        </p:txBody>
      </p:sp>
      <p:sp>
        <p:nvSpPr>
          <p:cNvPr id="32771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32772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9050" tIns="0" rIns="19050" bIns="0" anchor="b"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</a:pPr>
            <a:r>
              <a:rPr lang="sk-SK" altLang="cs-CZ" sz="1000" i="1"/>
              <a:t>2</a:t>
            </a:r>
            <a:endParaRPr lang="sk-SK" altLang="cs-CZ" sz="1000" i="1">
              <a:latin typeface="Times New Roman CE" panose="02020603050405020304" pitchFamily="18" charset="0"/>
            </a:endParaRPr>
          </a:p>
        </p:txBody>
      </p:sp>
      <p:sp>
        <p:nvSpPr>
          <p:cNvPr id="32773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32774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cs-CZ" altLang="cs-CZ"/>
          </a:p>
        </p:txBody>
      </p:sp>
      <p:sp>
        <p:nvSpPr>
          <p:cNvPr id="32775" name="Rectangle 6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32776" name="Rectangle 7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7620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CEB1F66A-3B45-4DEE-8D89-619074694D18}" type="slidenum">
              <a:rPr lang="sk-SK" altLang="cs-CZ" sz="1000"/>
              <a:pPr>
                <a:spcBef>
                  <a:spcPct val="0"/>
                </a:spcBef>
              </a:pPr>
              <a:t>10</a:t>
            </a:fld>
            <a:endParaRPr lang="sk-SK" altLang="cs-CZ" sz="1000"/>
          </a:p>
        </p:txBody>
      </p:sp>
      <p:sp>
        <p:nvSpPr>
          <p:cNvPr id="33795" name="Rectangle 2"/>
          <p:cNvSpPr>
            <a:spLocks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cs-CZ" altLang="cs-CZ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316266-DDF4-4FD7-A5DE-789FAEC13F93}" type="slidenum">
              <a:rPr lang="sk-SK" altLang="cs-CZ"/>
              <a:pPr/>
              <a:t>‹#›</a:t>
            </a:fld>
            <a:endParaRPr lang="sk-SK" altLang="cs-CZ"/>
          </a:p>
        </p:txBody>
      </p:sp>
    </p:spTree>
    <p:extLst>
      <p:ext uri="{BB962C8B-B14F-4D97-AF65-F5344CB8AC3E}">
        <p14:creationId xmlns:p14="http://schemas.microsoft.com/office/powerpoint/2010/main" val="1518113960"/>
      </p:ext>
    </p:extLst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DAA4FA9-4900-4CC1-9CDC-FD636C99F84E}" type="slidenum">
              <a:rPr lang="sk-SK" altLang="cs-CZ"/>
              <a:pPr/>
              <a:t>‹#›</a:t>
            </a:fld>
            <a:endParaRPr lang="sk-SK" altLang="cs-CZ"/>
          </a:p>
        </p:txBody>
      </p:sp>
    </p:spTree>
    <p:extLst>
      <p:ext uri="{BB962C8B-B14F-4D97-AF65-F5344CB8AC3E}">
        <p14:creationId xmlns:p14="http://schemas.microsoft.com/office/powerpoint/2010/main" val="2590388574"/>
      </p:ext>
    </p:extLst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78732D6-7647-4D0B-BC20-F5F8E84BAE43}" type="slidenum">
              <a:rPr lang="sk-SK" altLang="cs-CZ"/>
              <a:pPr/>
              <a:t>‹#›</a:t>
            </a:fld>
            <a:endParaRPr lang="sk-SK" altLang="cs-CZ"/>
          </a:p>
        </p:txBody>
      </p:sp>
    </p:spTree>
    <p:extLst>
      <p:ext uri="{BB962C8B-B14F-4D97-AF65-F5344CB8AC3E}">
        <p14:creationId xmlns:p14="http://schemas.microsoft.com/office/powerpoint/2010/main" val="87683440"/>
      </p:ext>
    </p:extLst>
  </p:cSld>
  <p:clrMapOvr>
    <a:masterClrMapping/>
  </p:clrMapOvr>
  <p:transition>
    <p:dissolv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4"/>
          <p:cNvSpPr/>
          <p:nvPr/>
        </p:nvSpPr>
        <p:spPr>
          <a:xfrm>
            <a:off x="0" y="4743450"/>
            <a:ext cx="9144000" cy="21145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5" name="Straight Connector 15"/>
          <p:cNvCxnSpPr/>
          <p:nvPr/>
        </p:nvCxnSpPr>
        <p:spPr>
          <a:xfrm>
            <a:off x="0" y="4714875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2426" y="2895600"/>
            <a:ext cx="4572000" cy="1368798"/>
          </a:xfrm>
        </p:spPr>
        <p:txBody>
          <a:bodyPr/>
          <a:lstStyle>
            <a:lvl1pPr marL="0" indent="0" algn="l">
              <a:buNone/>
              <a:defRPr sz="2000" b="0" i="1" cap="none" spc="12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52426" y="457200"/>
            <a:ext cx="7680960" cy="2438399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defRPr kumimoji="0" lang="en-US" sz="6000" b="1" i="0" u="none" strike="noStrike" kern="1200" cap="none" spc="0" normalizeH="0" baseline="0" noProof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6" name="Date Placeholder 2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C981766-50E8-400E-B1A4-215D660A089F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8" name="Footer Placeholder 2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251316417"/>
      </p:ext>
    </p:extLst>
  </p:cSld>
  <p:clrMapOvr>
    <a:masterClrMapping/>
  </p:clrMapOvr>
  <p:transition>
    <p:dissolv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1463040"/>
            <a:ext cx="7680960" cy="47244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5" name="Date Placeholder 11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Slide Number Placeholder 1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fld id="{82CFA3F5-0A00-4FA6-87E0-2B7AB8985A3D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7" name="Footer Placeholder 20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200612287"/>
      </p:ext>
    </p:extLst>
  </p:cSld>
  <p:clrMapOvr>
    <a:masterClrMapping/>
  </p:clrMapOvr>
  <p:transition>
    <p:dissolv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12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6" name="Straight Connector 17"/>
          <p:cNvCxnSpPr/>
          <p:nvPr/>
        </p:nvCxnSpPr>
        <p:spPr>
          <a:xfrm>
            <a:off x="-4763" y="1828800"/>
            <a:ext cx="9144001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352426" y="4003302"/>
            <a:ext cx="4572000" cy="1178298"/>
          </a:xfrm>
        </p:spPr>
        <p:txBody>
          <a:bodyPr/>
          <a:lstStyle>
            <a:lvl1pPr marL="0" indent="0" algn="l">
              <a:buNone/>
              <a:defRPr sz="2000" b="0" i="1" cap="none" spc="12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354366" y="1990078"/>
            <a:ext cx="8439912" cy="1984248"/>
          </a:xfrm>
        </p:spPr>
        <p:txBody>
          <a:bodyPr>
            <a:noAutofit/>
          </a:bodyPr>
          <a:lstStyle>
            <a:lvl1pPr>
              <a:defRPr kumimoji="0" lang="en-US" sz="6000" b="1" i="0" u="none" strike="noStrike" kern="120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pPr lvl="0"/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7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Slide Number Placeholder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E208167-14E7-45E7-B8FA-48926D7BF8E1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9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020647273"/>
      </p:ext>
    </p:extLst>
  </p:cSld>
  <p:clrMapOvr>
    <a:masterClrMapping/>
  </p:clrMapOvr>
  <p:transition>
    <p:dissolv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6" name="Content Placeholder 11"/>
          <p:cNvSpPr>
            <a:spLocks noGrp="1"/>
          </p:cNvSpPr>
          <p:nvPr>
            <p:ph sz="quarter" idx="14"/>
          </p:nvPr>
        </p:nvSpPr>
        <p:spPr>
          <a:xfrm>
            <a:off x="4901184" y="1463040"/>
            <a:ext cx="3886200" cy="4288536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18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1463040"/>
            <a:ext cx="3886200" cy="4288536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27" name="Title 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6" name="Date Placeholder 19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Slide Number Placeholder 2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BEA3B489-39FA-4E6F-9DA3-9BA9AC241F05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8" name="Footer Placeholder 25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588892796"/>
      </p:ext>
    </p:extLst>
  </p:cSld>
  <p:clrMapOvr>
    <a:masterClrMapping/>
  </p:clrMapOvr>
  <p:transition>
    <p:dissolv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8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426" y="1463040"/>
            <a:ext cx="3886200" cy="509587"/>
          </a:xfrm>
        </p:spPr>
        <p:txBody>
          <a:bodyPr/>
          <a:lstStyle>
            <a:lvl1pPr marL="0" indent="0">
              <a:buNone/>
              <a:defRPr sz="2000" b="0" i="1" spc="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5"/>
          </p:nvPr>
        </p:nvSpPr>
        <p:spPr>
          <a:xfrm>
            <a:off x="4900613" y="1463040"/>
            <a:ext cx="3886200" cy="509587"/>
          </a:xfrm>
        </p:spPr>
        <p:txBody>
          <a:bodyPr/>
          <a:lstStyle>
            <a:lvl1pPr marL="0" indent="0">
              <a:buNone/>
              <a:defRPr sz="2000" b="0" i="1" spc="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22" name="Content Placeholder 11"/>
          <p:cNvSpPr>
            <a:spLocks noGrp="1"/>
          </p:cNvSpPr>
          <p:nvPr>
            <p:ph sz="quarter" idx="14"/>
          </p:nvPr>
        </p:nvSpPr>
        <p:spPr>
          <a:xfrm>
            <a:off x="4900613" y="2011680"/>
            <a:ext cx="3886200" cy="3736848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28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2011680"/>
            <a:ext cx="3886200" cy="3736848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8" name="Date Placeholder 19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9" name="Slide Number Placeholder 2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D3F323E6-FE42-4E45-A8CC-380CF52EE222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10" name="Footer Placeholder 28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796250765"/>
      </p:ext>
    </p:extLst>
  </p:cSld>
  <p:clrMapOvr>
    <a:masterClrMapping/>
  </p:clrMapOvr>
  <p:transition>
    <p:dissolv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4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04C94D9-0974-4D6B-83E0-19AF09536D51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6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498459905"/>
      </p:ext>
    </p:extLst>
  </p:cSld>
  <p:clrMapOvr>
    <a:masterClrMapping/>
  </p:clrMapOvr>
  <p:transition>
    <p:dissolv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B459FCF-D726-407D-91B2-A597E515B92E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5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355287147"/>
      </p:ext>
    </p:extLst>
  </p:cSld>
  <p:clrMapOvr>
    <a:masterClrMapping/>
  </p:clrMapOvr>
  <p:transition>
    <p:dissolv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13"/>
          <p:cNvSpPr/>
          <p:nvPr/>
        </p:nvSpPr>
        <p:spPr>
          <a:xfrm>
            <a:off x="0" y="5734050"/>
            <a:ext cx="9144000" cy="11239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7" name="Straight Connector 21"/>
          <p:cNvCxnSpPr/>
          <p:nvPr/>
        </p:nvCxnSpPr>
        <p:spPr>
          <a:xfrm>
            <a:off x="0" y="569595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426" y="1463040"/>
            <a:ext cx="3381375" cy="3967162"/>
          </a:xfrm>
        </p:spPr>
        <p:txBody>
          <a:bodyPr/>
          <a:lstStyle>
            <a:lvl1pPr marL="0" indent="0">
              <a:lnSpc>
                <a:spcPct val="150000"/>
              </a:lnSpc>
              <a:buNone/>
              <a:defRPr sz="1600" b="0" i="1" spc="0" baseline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6" name="Content Placeholder 11"/>
          <p:cNvSpPr>
            <a:spLocks noGrp="1"/>
          </p:cNvSpPr>
          <p:nvPr>
            <p:ph sz="quarter" idx="14"/>
          </p:nvPr>
        </p:nvSpPr>
        <p:spPr>
          <a:xfrm>
            <a:off x="4105275" y="1463040"/>
            <a:ext cx="4681538" cy="3968496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8" name="Date Placeholder 12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8CCED180-F0A9-48BA-A972-0D359C51B0BD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10" name="Footer Placeholder 19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921377751"/>
      </p:ext>
    </p:extLst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8F2113-B922-4621-BD5A-CC36549D83C2}" type="slidenum">
              <a:rPr lang="sk-SK" altLang="cs-CZ"/>
              <a:pPr/>
              <a:t>‹#›</a:t>
            </a:fld>
            <a:endParaRPr lang="sk-SK" altLang="cs-CZ"/>
          </a:p>
        </p:txBody>
      </p:sp>
    </p:spTree>
    <p:extLst>
      <p:ext uri="{BB962C8B-B14F-4D97-AF65-F5344CB8AC3E}">
        <p14:creationId xmlns:p14="http://schemas.microsoft.com/office/powerpoint/2010/main" val="3146221026"/>
      </p:ext>
    </p:extLst>
  </p:cSld>
  <p:clrMapOvr>
    <a:masterClrMapping/>
  </p:clrMapOvr>
  <p:transition>
    <p:dissolv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10"/>
          <p:cNvSpPr/>
          <p:nvPr/>
        </p:nvSpPr>
        <p:spPr>
          <a:xfrm>
            <a:off x="0" y="5734050"/>
            <a:ext cx="9144000" cy="11239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7" name="Straight Connector 11"/>
          <p:cNvCxnSpPr/>
          <p:nvPr/>
        </p:nvCxnSpPr>
        <p:spPr>
          <a:xfrm>
            <a:off x="0" y="569595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229224" y="0"/>
            <a:ext cx="3914775" cy="5657850"/>
          </a:xfrm>
        </p:spPr>
        <p:txBody>
          <a:bodyPr anchor="ctr" anchorCtr="0"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  <a:endParaRPr lang="en-US" noProof="0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352426" y="1600199"/>
            <a:ext cx="4572000" cy="3593237"/>
          </a:xfr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1600" i="1">
                <a:solidFill>
                  <a:schemeClr val="tx1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9" name="Title Placeholder 1"/>
          <p:cNvSpPr>
            <a:spLocks noGrp="1"/>
          </p:cNvSpPr>
          <p:nvPr>
            <p:ph type="title"/>
          </p:nvPr>
        </p:nvSpPr>
        <p:spPr>
          <a:xfrm>
            <a:off x="352425" y="275208"/>
            <a:ext cx="4572000" cy="1324992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8" name="Date Placeholder 12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9" name="Slide Number Placeholder 1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fld id="{8966067F-97A6-4146-A93C-5F2AD7C3F31C}" type="slidenum">
              <a:rPr lang="cs-CZ" altLang="cs-CZ"/>
              <a:pPr/>
              <a:t>‹#›</a:t>
            </a:fld>
            <a:endParaRPr lang="cs-CZ" altLang="cs-CZ"/>
          </a:p>
        </p:txBody>
      </p:sp>
      <p:sp>
        <p:nvSpPr>
          <p:cNvPr id="10" name="Footer Placeholder 20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56961323"/>
      </p:ext>
    </p:extLst>
  </p:cSld>
  <p:clrMapOvr>
    <a:masterClrMapping/>
  </p:clrMapOvr>
  <p:transition>
    <p:dissolv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407EA5-1C82-4054-8989-EF2BF8BF3C84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450675399"/>
      </p:ext>
    </p:extLst>
  </p:cSld>
  <p:clrMapOvr>
    <a:masterClrMapping/>
  </p:clrMapOvr>
  <p:transition>
    <p:dissolv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BC8E4E-0A72-4B0A-8BD1-8D76244DAF74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761919890"/>
      </p:ext>
    </p:extLst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19557D-8870-4FC8-B350-1532B79AF443}" type="slidenum">
              <a:rPr lang="sk-SK" altLang="cs-CZ"/>
              <a:pPr/>
              <a:t>‹#›</a:t>
            </a:fld>
            <a:endParaRPr lang="sk-SK" altLang="cs-CZ"/>
          </a:p>
        </p:txBody>
      </p:sp>
    </p:spTree>
    <p:extLst>
      <p:ext uri="{BB962C8B-B14F-4D97-AF65-F5344CB8AC3E}">
        <p14:creationId xmlns:p14="http://schemas.microsoft.com/office/powerpoint/2010/main" val="4259201102"/>
      </p:ext>
    </p:extLst>
  </p:cSld>
  <p:clrMapOvr>
    <a:masterClrMapping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8A17AE-21D8-4DE4-90DA-10D12282A607}" type="slidenum">
              <a:rPr lang="sk-SK" altLang="cs-CZ"/>
              <a:pPr/>
              <a:t>‹#›</a:t>
            </a:fld>
            <a:endParaRPr lang="sk-SK" altLang="cs-CZ"/>
          </a:p>
        </p:txBody>
      </p:sp>
    </p:spTree>
    <p:extLst>
      <p:ext uri="{BB962C8B-B14F-4D97-AF65-F5344CB8AC3E}">
        <p14:creationId xmlns:p14="http://schemas.microsoft.com/office/powerpoint/2010/main" val="262745535"/>
      </p:ext>
    </p:extLst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A64535-55C2-4C17-81E6-72661AF51853}" type="slidenum">
              <a:rPr lang="sk-SK" altLang="cs-CZ"/>
              <a:pPr/>
              <a:t>‹#›</a:t>
            </a:fld>
            <a:endParaRPr lang="sk-SK" altLang="cs-CZ"/>
          </a:p>
        </p:txBody>
      </p:sp>
    </p:spTree>
    <p:extLst>
      <p:ext uri="{BB962C8B-B14F-4D97-AF65-F5344CB8AC3E}">
        <p14:creationId xmlns:p14="http://schemas.microsoft.com/office/powerpoint/2010/main" val="1800012571"/>
      </p:ext>
    </p:extLst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B95A53-0EBA-4826-844A-5A465BAFAAA2}" type="slidenum">
              <a:rPr lang="sk-SK" altLang="cs-CZ"/>
              <a:pPr/>
              <a:t>‹#›</a:t>
            </a:fld>
            <a:endParaRPr lang="sk-SK" altLang="cs-CZ"/>
          </a:p>
        </p:txBody>
      </p:sp>
    </p:spTree>
    <p:extLst>
      <p:ext uri="{BB962C8B-B14F-4D97-AF65-F5344CB8AC3E}">
        <p14:creationId xmlns:p14="http://schemas.microsoft.com/office/powerpoint/2010/main" val="3492512356"/>
      </p:ext>
    </p:extLst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1901A12-D093-44BD-906B-8274FBFF49B0}" type="slidenum">
              <a:rPr lang="sk-SK" altLang="cs-CZ"/>
              <a:pPr/>
              <a:t>‹#›</a:t>
            </a:fld>
            <a:endParaRPr lang="sk-SK" altLang="cs-CZ"/>
          </a:p>
        </p:txBody>
      </p:sp>
    </p:spTree>
    <p:extLst>
      <p:ext uri="{BB962C8B-B14F-4D97-AF65-F5344CB8AC3E}">
        <p14:creationId xmlns:p14="http://schemas.microsoft.com/office/powerpoint/2010/main" val="791852758"/>
      </p:ext>
    </p:extLst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08377B2-BF19-4680-A1A2-CD2F00232C1D}" type="slidenum">
              <a:rPr lang="sk-SK" altLang="cs-CZ"/>
              <a:pPr/>
              <a:t>‹#›</a:t>
            </a:fld>
            <a:endParaRPr lang="sk-SK" altLang="cs-CZ"/>
          </a:p>
        </p:txBody>
      </p:sp>
    </p:spTree>
    <p:extLst>
      <p:ext uri="{BB962C8B-B14F-4D97-AF65-F5344CB8AC3E}">
        <p14:creationId xmlns:p14="http://schemas.microsoft.com/office/powerpoint/2010/main" val="3120825965"/>
      </p:ext>
    </p:extLst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4332139-AA71-4DBC-948B-1793A23BBC48}" type="slidenum">
              <a:rPr lang="sk-SK" altLang="cs-CZ"/>
              <a:pPr/>
              <a:t>‹#›</a:t>
            </a:fld>
            <a:endParaRPr lang="sk-SK" altLang="cs-CZ"/>
          </a:p>
        </p:txBody>
      </p:sp>
    </p:spTree>
    <p:extLst>
      <p:ext uri="{BB962C8B-B14F-4D97-AF65-F5344CB8AC3E}">
        <p14:creationId xmlns:p14="http://schemas.microsoft.com/office/powerpoint/2010/main" val="3418045003"/>
      </p:ext>
    </p:extLst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cs-CZ" smtClean="0"/>
              <a:t>Klepnutím lze upravit styl předlohy titulu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cs-CZ" smtClean="0"/>
              <a:t>Klepnutím lze upravit styly předlohy textu</a:t>
            </a:r>
          </a:p>
          <a:p>
            <a:pPr lvl="1"/>
            <a:r>
              <a:rPr lang="sk-SK" altLang="cs-CZ" smtClean="0"/>
              <a:t>Druhá úroveň</a:t>
            </a:r>
          </a:p>
          <a:p>
            <a:pPr lvl="2"/>
            <a:r>
              <a:rPr lang="sk-SK" altLang="cs-CZ" smtClean="0"/>
              <a:t>Třetí úroveň</a:t>
            </a:r>
          </a:p>
          <a:p>
            <a:pPr lvl="3"/>
            <a:r>
              <a:rPr lang="sk-SK" altLang="cs-CZ" smtClean="0"/>
              <a:t>Čtvrtá úroveň</a:t>
            </a:r>
          </a:p>
          <a:p>
            <a:pPr lvl="4"/>
            <a:r>
              <a:rPr lang="sk-SK" altLang="cs-CZ" smtClean="0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defTabSz="762000">
              <a:defRPr sz="1400"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defTabSz="762000">
              <a:defRPr sz="1400"/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defTabSz="762000">
              <a:defRPr sz="1400"/>
            </a:lvl1pPr>
          </a:lstStyle>
          <a:p>
            <a:fld id="{15C7ADAA-05C6-4557-8DF7-A58B1229F9DA}" type="slidenum">
              <a:rPr lang="sk-SK" altLang="cs-CZ"/>
              <a:pPr/>
              <a:t>‹#›</a:t>
            </a:fld>
            <a:endParaRPr lang="sk-SK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28" r:id="rId2"/>
    <p:sldLayoutId id="2147483829" r:id="rId3"/>
    <p:sldLayoutId id="2147483830" r:id="rId4"/>
    <p:sldLayoutId id="2147483831" r:id="rId5"/>
    <p:sldLayoutId id="2147483832" r:id="rId6"/>
    <p:sldLayoutId id="2147483833" r:id="rId7"/>
    <p:sldLayoutId id="2147483834" r:id="rId8"/>
    <p:sldLayoutId id="2147483835" r:id="rId9"/>
    <p:sldLayoutId id="2147483836" r:id="rId10"/>
    <p:sldLayoutId id="2147483837" r:id="rId11"/>
  </p:sldLayoutIdLst>
  <p:transition>
    <p:dissolve/>
  </p:transition>
  <p:txStyles>
    <p:titleStyle>
      <a:lvl1pPr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defTabSz="7620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defTabSz="762000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762000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defTabSz="762000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defTabSz="762000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defTabSz="762000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defTabSz="762000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defTabSz="762000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defTabSz="762000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defTabSz="762000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352425" y="228600"/>
            <a:ext cx="7680325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Kliknutím lze upravit styl.</a:t>
            </a:r>
            <a:endParaRPr lang="en-US" altLang="cs-CZ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425" y="1463675"/>
            <a:ext cx="7680325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2425" y="6543675"/>
            <a:ext cx="1466850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09750" y="6543675"/>
            <a:ext cx="4086225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="1" i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pPr>
              <a:defRPr/>
            </a:pPr>
            <a:endParaRPr lang="sk-SK" alt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6700" y="6543675"/>
            <a:ext cx="876300" cy="2476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r">
              <a:defRPr sz="1000" b="1">
                <a:solidFill>
                  <a:srgbClr val="FFFFFF"/>
                </a:solidFill>
              </a:defRPr>
            </a:lvl1pPr>
          </a:lstStyle>
          <a:p>
            <a:fld id="{CD69BE59-3277-44E8-840A-2D65060B7E99}" type="slidenum">
              <a:rPr lang="sk-SK" altLang="cs-CZ"/>
              <a:pPr/>
              <a:t>‹#›</a:t>
            </a:fld>
            <a:endParaRPr lang="sk-SK" altLang="cs-CZ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38" r:id="rId1"/>
    <p:sldLayoutId id="2147483839" r:id="rId2"/>
    <p:sldLayoutId id="2147483840" r:id="rId3"/>
    <p:sldLayoutId id="2147483841" r:id="rId4"/>
    <p:sldLayoutId id="2147483842" r:id="rId5"/>
    <p:sldLayoutId id="2147483843" r:id="rId6"/>
    <p:sldLayoutId id="2147483844" r:id="rId7"/>
    <p:sldLayoutId id="2147483845" r:id="rId8"/>
    <p:sldLayoutId id="2147483846" r:id="rId9"/>
    <p:sldLayoutId id="2147483847" r:id="rId10"/>
    <p:sldLayoutId id="2147483848" r:id="rId11"/>
  </p:sldLayoutIdLst>
  <p:transition>
    <p:dissolve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ts val="400"/>
        </a:spcBef>
        <a:spcAft>
          <a:spcPct val="0"/>
        </a:spcAft>
        <a:defRPr sz="4000" kern="1200">
          <a:solidFill>
            <a:schemeClr val="tx1"/>
          </a:solidFill>
          <a:latin typeface="+mj-lt"/>
          <a:ea typeface="+mj-ea"/>
          <a:cs typeface="Tunga" pitchFamily="2"/>
        </a:defRPr>
      </a:lvl1pPr>
      <a:lvl2pPr algn="l" rtl="0" eaLnBrk="0" fontAlgn="base" hangingPunct="0">
        <a:spcBef>
          <a:spcPts val="40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  <a:cs typeface="Tunga" pitchFamily="34" charset="0"/>
        </a:defRPr>
      </a:lvl2pPr>
      <a:lvl3pPr algn="l" rtl="0" eaLnBrk="0" fontAlgn="base" hangingPunct="0">
        <a:spcBef>
          <a:spcPts val="40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  <a:cs typeface="Tunga" pitchFamily="34" charset="0"/>
        </a:defRPr>
      </a:lvl3pPr>
      <a:lvl4pPr algn="l" rtl="0" eaLnBrk="0" fontAlgn="base" hangingPunct="0">
        <a:spcBef>
          <a:spcPts val="40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  <a:cs typeface="Tunga" pitchFamily="34" charset="0"/>
        </a:defRPr>
      </a:lvl4pPr>
      <a:lvl5pPr algn="l" rtl="0" eaLnBrk="0" fontAlgn="base" hangingPunct="0">
        <a:spcBef>
          <a:spcPts val="40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  <a:cs typeface="Tunga" pitchFamily="34" charset="0"/>
        </a:defRPr>
      </a:lvl5pPr>
      <a:lvl6pPr marL="457200" algn="l" rtl="0" fontAlgn="base">
        <a:spcBef>
          <a:spcPts val="40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  <a:cs typeface="Tunga" pitchFamily="34" charset="0"/>
        </a:defRPr>
      </a:lvl6pPr>
      <a:lvl7pPr marL="914400" algn="l" rtl="0" fontAlgn="base">
        <a:spcBef>
          <a:spcPts val="40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  <a:cs typeface="Tunga" pitchFamily="34" charset="0"/>
        </a:defRPr>
      </a:lvl7pPr>
      <a:lvl8pPr marL="1371600" algn="l" rtl="0" fontAlgn="base">
        <a:spcBef>
          <a:spcPts val="40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  <a:cs typeface="Tunga" pitchFamily="34" charset="0"/>
        </a:defRPr>
      </a:lvl8pPr>
      <a:lvl9pPr marL="1828800" algn="l" rtl="0" fontAlgn="base">
        <a:spcBef>
          <a:spcPts val="400"/>
        </a:spcBef>
        <a:spcAft>
          <a:spcPct val="0"/>
        </a:spcAft>
        <a:defRPr sz="4000">
          <a:solidFill>
            <a:schemeClr val="tx1"/>
          </a:solidFill>
          <a:latin typeface="Corbel" pitchFamily="34" charset="0"/>
          <a:cs typeface="Tunga" pitchFamily="34" charset="0"/>
        </a:defRPr>
      </a:lvl9pPr>
    </p:titleStyle>
    <p:bodyStyle>
      <a:lvl1pPr algn="l" rtl="0" eaLnBrk="0" fontAlgn="base" hangingPunct="0">
        <a:spcBef>
          <a:spcPts val="1200"/>
        </a:spcBef>
        <a:spcAft>
          <a:spcPct val="0"/>
        </a:spcAft>
        <a:buClr>
          <a:srgbClr val="838995"/>
        </a:buClr>
        <a:buFont typeface="Arial" panose="020B0604020202020204" pitchFamily="34" charset="0"/>
        <a:defRPr kern="1200" spc="30">
          <a:solidFill>
            <a:schemeClr val="tx1"/>
          </a:solidFill>
          <a:latin typeface="+mn-lt"/>
          <a:ea typeface="+mn-ea"/>
          <a:cs typeface="Tahoma" pitchFamily="34" charset="0"/>
        </a:defRPr>
      </a:lvl1pPr>
      <a:lvl2pPr marL="171450" indent="-1714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2pPr>
      <a:lvl3pPr marL="344488" indent="-16510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3pPr>
      <a:lvl4pPr marL="517525" indent="-169863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4pPr>
      <a:lvl5pPr marL="688975" indent="-173038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5pPr>
      <a:lvl6pPr marL="868680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06984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243584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408176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5"/>
          <p:cNvSpPr>
            <a:spLocks noChangeArrowheads="1"/>
          </p:cNvSpPr>
          <p:nvPr/>
        </p:nvSpPr>
        <p:spPr bwMode="auto">
          <a:xfrm>
            <a:off x="0" y="1924050"/>
            <a:ext cx="9144000" cy="615950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spcBef>
                <a:spcPts val="1200"/>
              </a:spcBef>
              <a:buClr>
                <a:srgbClr val="838995"/>
              </a:buClr>
              <a:buFont typeface="Arial" panose="020B0604020202020204" pitchFamily="34" charset="0"/>
              <a:defRPr>
                <a:solidFill>
                  <a:schemeClr val="tx1"/>
                </a:solidFill>
                <a:latin typeface="Corbel" panose="020B0503020204020204" pitchFamily="34" charset="0"/>
                <a:cs typeface="Tahoma" panose="020B0604030504040204" pitchFamily="34" charset="0"/>
              </a:defRPr>
            </a:lvl1pPr>
            <a:lvl2pPr marL="171450" indent="-171450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  <a:cs typeface="Tahoma" panose="020B0604030504040204" pitchFamily="34" charset="0"/>
              </a:defRPr>
            </a:lvl2pPr>
            <a:lvl3pPr marL="344488" indent="-165100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  <a:cs typeface="Tahoma" panose="020B0604030504040204" pitchFamily="34" charset="0"/>
              </a:defRPr>
            </a:lvl3pPr>
            <a:lvl4pPr marL="517525" indent="-169863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  <a:cs typeface="Tahoma" panose="020B0604030504040204" pitchFamily="34" charset="0"/>
              </a:defRPr>
            </a:lvl4pPr>
            <a:lvl5pPr marL="688975" indent="-173038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  <a:cs typeface="Tahoma" panose="020B0604030504040204" pitchFamily="34" charset="0"/>
              </a:defRPr>
            </a:lvl5pPr>
            <a:lvl6pPr marL="1146175" indent="-173038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  <a:cs typeface="Tahoma" panose="020B0604030504040204" pitchFamily="34" charset="0"/>
              </a:defRPr>
            </a:lvl6pPr>
            <a:lvl7pPr marL="1603375" indent="-173038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  <a:cs typeface="Tahoma" panose="020B0604030504040204" pitchFamily="34" charset="0"/>
              </a:defRPr>
            </a:lvl7pPr>
            <a:lvl8pPr marL="2060575" indent="-173038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  <a:cs typeface="Tahoma" panose="020B0604030504040204" pitchFamily="34" charset="0"/>
              </a:defRPr>
            </a:lvl8pPr>
            <a:lvl9pPr marL="2517775" indent="-173038" eaLnBrk="0" fontAlgn="base" hangingPunct="0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Corbel" panose="020B0503020204020204" pitchFamily="34" charset="0"/>
                <a:cs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sk-SK" altLang="cs-CZ" sz="3400" b="1" dirty="0" smtClean="0">
                <a:latin typeface="Calibri" panose="020F0502020204030204" pitchFamily="34" charset="0"/>
              </a:rPr>
              <a:t>06 </a:t>
            </a:r>
            <a:r>
              <a:rPr lang="sk-SK" altLang="cs-CZ" sz="3400" b="1" dirty="0">
                <a:latin typeface="Calibri" panose="020F0502020204030204" pitchFamily="34" charset="0"/>
              </a:rPr>
              <a:t>– OHMŮV ZÁKON. ELEKTRICKÝ ODPOR.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Line 2"/>
          <p:cNvSpPr>
            <a:spLocks noChangeShapeType="1"/>
          </p:cNvSpPr>
          <p:nvPr/>
        </p:nvSpPr>
        <p:spPr bwMode="auto">
          <a:xfrm flipH="1">
            <a:off x="-31750" y="2533650"/>
            <a:ext cx="819150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prstDash val="lgDash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23555" name="Line 3"/>
          <p:cNvSpPr>
            <a:spLocks noChangeShapeType="1"/>
          </p:cNvSpPr>
          <p:nvPr/>
        </p:nvSpPr>
        <p:spPr bwMode="auto">
          <a:xfrm>
            <a:off x="739775" y="2682875"/>
            <a:ext cx="7618413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23556" name="Line 4"/>
          <p:cNvSpPr>
            <a:spLocks noChangeShapeType="1"/>
          </p:cNvSpPr>
          <p:nvPr/>
        </p:nvSpPr>
        <p:spPr bwMode="auto">
          <a:xfrm flipH="1">
            <a:off x="-22225" y="2673350"/>
            <a:ext cx="819150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prstDash val="lgDash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  <p:sp>
        <p:nvSpPr>
          <p:cNvPr id="23557" name="Text Box 6"/>
          <p:cNvSpPr txBox="1">
            <a:spLocks noChangeArrowheads="1"/>
          </p:cNvSpPr>
          <p:nvPr/>
        </p:nvSpPr>
        <p:spPr bwMode="auto">
          <a:xfrm>
            <a:off x="-22225" y="1220788"/>
            <a:ext cx="9134475" cy="5219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514350" indent="-514350"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2286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spcAft>
                <a:spcPct val="15000"/>
              </a:spcAft>
              <a:buFont typeface="Times New Roman" panose="02020603050405020304" pitchFamily="18" charset="0"/>
              <a:buAutoNum type="arabicPeriod"/>
            </a:pPr>
            <a:r>
              <a:rPr lang="cs-CZ" altLang="cs-CZ" sz="2800"/>
              <a:t>S klesajícím elektrickým napětím ......... v obvodu elektrický proud.</a:t>
            </a:r>
          </a:p>
          <a:p>
            <a:pPr>
              <a:spcBef>
                <a:spcPct val="0"/>
              </a:spcBef>
              <a:spcAft>
                <a:spcPct val="15000"/>
              </a:spcAft>
              <a:buFont typeface="Times New Roman" panose="02020603050405020304" pitchFamily="18" charset="0"/>
              <a:buAutoNum type="arabicPeriod"/>
            </a:pPr>
            <a:r>
              <a:rPr lang="cs-CZ" altLang="cs-CZ" sz="2800"/>
              <a:t>Grafickou závislostí napětí na proudu je  .............</a:t>
            </a:r>
          </a:p>
          <a:p>
            <a:pPr>
              <a:spcBef>
                <a:spcPct val="0"/>
              </a:spcBef>
              <a:spcAft>
                <a:spcPct val="15000"/>
              </a:spcAft>
              <a:buFont typeface="Times New Roman" panose="02020603050405020304" pitchFamily="18" charset="0"/>
              <a:buAutoNum type="arabicPeriod"/>
            </a:pPr>
            <a:r>
              <a:rPr lang="cs-CZ" altLang="cs-CZ" sz="2800"/>
              <a:t>Napětí můžeme z Ohmova zákona vyjádřit jako</a:t>
            </a:r>
            <a:br>
              <a:rPr lang="cs-CZ" altLang="cs-CZ" sz="2800"/>
            </a:br>
            <a:r>
              <a:rPr lang="cs-CZ" altLang="cs-CZ" sz="2800"/>
              <a:t>……………………. </a:t>
            </a:r>
          </a:p>
          <a:p>
            <a:pPr>
              <a:spcBef>
                <a:spcPct val="0"/>
              </a:spcBef>
              <a:spcAft>
                <a:spcPct val="15000"/>
              </a:spcAft>
              <a:buFont typeface="Times New Roman" panose="02020603050405020304" pitchFamily="18" charset="0"/>
              <a:buAutoNum type="arabicPeriod"/>
            </a:pPr>
            <a:r>
              <a:rPr lang="cs-CZ" altLang="cs-CZ" sz="2800"/>
              <a:t>Jednotkou elektrického odporu je   ..........</a:t>
            </a:r>
          </a:p>
          <a:p>
            <a:pPr>
              <a:spcBef>
                <a:spcPct val="0"/>
              </a:spcBef>
              <a:spcAft>
                <a:spcPct val="15000"/>
              </a:spcAft>
              <a:buFont typeface="Times New Roman" panose="02020603050405020304" pitchFamily="18" charset="0"/>
              <a:buAutoNum type="arabicPeriod"/>
            </a:pPr>
            <a:r>
              <a:rPr lang="cs-CZ" altLang="cs-CZ" sz="2800"/>
              <a:t>Čím je teplota vodiče menší, tím je elektrický odpor vodiče  …….. </a:t>
            </a:r>
          </a:p>
          <a:p>
            <a:pPr>
              <a:spcBef>
                <a:spcPct val="0"/>
              </a:spcBef>
              <a:spcAft>
                <a:spcPct val="15000"/>
              </a:spcAft>
              <a:buFont typeface="Times New Roman" panose="02020603050405020304" pitchFamily="18" charset="0"/>
              <a:buAutoNum type="arabicPeriod"/>
            </a:pPr>
            <a:r>
              <a:rPr lang="cs-CZ" altLang="cs-CZ" sz="2800"/>
              <a:t>Součástku, jejíž odpor je stálý nazýváme ……….....</a:t>
            </a:r>
          </a:p>
          <a:p>
            <a:pPr>
              <a:spcBef>
                <a:spcPct val="0"/>
              </a:spcBef>
              <a:spcAft>
                <a:spcPct val="15000"/>
              </a:spcAft>
              <a:buFont typeface="Times New Roman" panose="02020603050405020304" pitchFamily="18" charset="0"/>
              <a:buAutoNum type="arabicPeriod"/>
            </a:pPr>
            <a:r>
              <a:rPr lang="cs-CZ" altLang="cs-CZ" sz="2800"/>
              <a:t>Jako dělič napětí používáme ………………… nebo </a:t>
            </a:r>
            <a:br>
              <a:rPr lang="cs-CZ" altLang="cs-CZ" sz="2800"/>
            </a:br>
            <a:r>
              <a:rPr lang="cs-CZ" altLang="cs-CZ" sz="2800"/>
              <a:t>…………………. článek.</a:t>
            </a:r>
          </a:p>
        </p:txBody>
      </p:sp>
      <p:sp>
        <p:nvSpPr>
          <p:cNvPr id="174087" name="Text Box 7"/>
          <p:cNvSpPr txBox="1">
            <a:spLocks noChangeArrowheads="1"/>
          </p:cNvSpPr>
          <p:nvPr/>
        </p:nvSpPr>
        <p:spPr bwMode="auto">
          <a:xfrm>
            <a:off x="5441950" y="1158875"/>
            <a:ext cx="815975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2286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spcAft>
                <a:spcPct val="15000"/>
              </a:spcAft>
              <a:buFontTx/>
              <a:buNone/>
            </a:pPr>
            <a:r>
              <a:rPr lang="sk-SK" altLang="cs-CZ" sz="2400" i="1">
                <a:solidFill>
                  <a:srgbClr val="FF0000"/>
                </a:solidFill>
              </a:rPr>
              <a:t>klesá</a:t>
            </a:r>
          </a:p>
        </p:txBody>
      </p:sp>
      <p:sp>
        <p:nvSpPr>
          <p:cNvPr id="23559" name="Text Box 12"/>
          <p:cNvSpPr txBox="1">
            <a:spLocks noChangeArrowheads="1"/>
          </p:cNvSpPr>
          <p:nvPr/>
        </p:nvSpPr>
        <p:spPr bwMode="auto">
          <a:xfrm>
            <a:off x="166688" y="636588"/>
            <a:ext cx="2265362" cy="595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2286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spcAft>
                <a:spcPct val="15000"/>
              </a:spcAft>
              <a:buFontTx/>
              <a:buNone/>
            </a:pPr>
            <a:r>
              <a:rPr lang="sk-SK" altLang="cs-CZ" sz="3300">
                <a:solidFill>
                  <a:srgbClr val="FF0000"/>
                </a:solidFill>
              </a:rPr>
              <a:t>Zopakujte si</a:t>
            </a:r>
          </a:p>
        </p:txBody>
      </p:sp>
      <p:sp>
        <p:nvSpPr>
          <p:cNvPr id="174095" name="Text Box 15"/>
          <p:cNvSpPr txBox="1">
            <a:spLocks noChangeArrowheads="1"/>
          </p:cNvSpPr>
          <p:nvPr/>
        </p:nvSpPr>
        <p:spPr bwMode="auto">
          <a:xfrm>
            <a:off x="5656263" y="3486150"/>
            <a:ext cx="714375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2286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spcAft>
                <a:spcPct val="15000"/>
              </a:spcAft>
              <a:buFontTx/>
              <a:buNone/>
            </a:pPr>
            <a:r>
              <a:rPr lang="sk-SK" altLang="cs-CZ" sz="2400" i="1">
                <a:solidFill>
                  <a:srgbClr val="FF0000"/>
                </a:solidFill>
              </a:rPr>
              <a:t>ohm</a:t>
            </a:r>
          </a:p>
        </p:txBody>
      </p:sp>
      <p:sp>
        <p:nvSpPr>
          <p:cNvPr id="23561" name="Rectangle 5"/>
          <p:cNvSpPr>
            <a:spLocks noChangeArrowheads="1"/>
          </p:cNvSpPr>
          <p:nvPr/>
        </p:nvSpPr>
        <p:spPr bwMode="auto">
          <a:xfrm>
            <a:off x="0" y="1588"/>
            <a:ext cx="9144000" cy="615950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indent="-1714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indent="-1651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indent="-1698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indent="-1730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sk-SK" altLang="cs-CZ" sz="3400" b="1" smtClean="0">
                <a:solidFill>
                  <a:schemeClr val="bg1"/>
                </a:solidFill>
                <a:latin typeface="Calibri" panose="020F0502020204030204" pitchFamily="34" charset="0"/>
              </a:rPr>
              <a:t>1.6</a:t>
            </a:r>
            <a:r>
              <a:rPr lang="sk-SK" altLang="cs-CZ" sz="3400" b="1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sk-SK" altLang="cs-CZ" sz="3400" b="1">
                <a:solidFill>
                  <a:schemeClr val="bg1"/>
                </a:solidFill>
                <a:latin typeface="Calibri" panose="020F0502020204030204" pitchFamily="34" charset="0"/>
              </a:rPr>
              <a:t>– OHMŮV ZÁKON. </a:t>
            </a:r>
            <a:r>
              <a:rPr lang="sk-SK" altLang="cs-CZ" sz="3400" b="1" dirty="0">
                <a:solidFill>
                  <a:schemeClr val="bg1"/>
                </a:solidFill>
                <a:latin typeface="Calibri" panose="020F0502020204030204" pitchFamily="34" charset="0"/>
              </a:rPr>
              <a:t>ELEKTRICKÝ ODPOR.</a:t>
            </a:r>
          </a:p>
        </p:txBody>
      </p:sp>
      <p:sp>
        <p:nvSpPr>
          <p:cNvPr id="16" name="Text Box 7"/>
          <p:cNvSpPr txBox="1">
            <a:spLocks noChangeArrowheads="1"/>
          </p:cNvSpPr>
          <p:nvPr/>
        </p:nvSpPr>
        <p:spPr bwMode="auto">
          <a:xfrm>
            <a:off x="6586538" y="2073275"/>
            <a:ext cx="1057275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2286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spcAft>
                <a:spcPct val="15000"/>
              </a:spcAft>
              <a:buFontTx/>
              <a:buNone/>
            </a:pPr>
            <a:r>
              <a:rPr lang="cs-CZ" altLang="cs-CZ" sz="2400" i="1">
                <a:solidFill>
                  <a:srgbClr val="FF0000"/>
                </a:solidFill>
              </a:rPr>
              <a:t>přímka</a:t>
            </a:r>
          </a:p>
        </p:txBody>
      </p:sp>
      <p:sp>
        <p:nvSpPr>
          <p:cNvPr id="18" name="Text Box 15"/>
          <p:cNvSpPr txBox="1">
            <a:spLocks noChangeArrowheads="1"/>
          </p:cNvSpPr>
          <p:nvPr/>
        </p:nvSpPr>
        <p:spPr bwMode="auto">
          <a:xfrm>
            <a:off x="6548438" y="4865688"/>
            <a:ext cx="1114425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2286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spcAft>
                <a:spcPct val="15000"/>
              </a:spcAft>
              <a:buFontTx/>
              <a:buNone/>
            </a:pPr>
            <a:r>
              <a:rPr lang="cs-CZ" altLang="cs-CZ" sz="2400" i="1">
                <a:solidFill>
                  <a:srgbClr val="FF0000"/>
                </a:solidFill>
              </a:rPr>
              <a:t>rezistor</a:t>
            </a:r>
          </a:p>
        </p:txBody>
      </p:sp>
      <p:sp>
        <p:nvSpPr>
          <p:cNvPr id="20" name="Text Box 15"/>
          <p:cNvSpPr txBox="1">
            <a:spLocks noChangeArrowheads="1"/>
          </p:cNvSpPr>
          <p:nvPr/>
        </p:nvSpPr>
        <p:spPr bwMode="auto">
          <a:xfrm>
            <a:off x="850900" y="3024188"/>
            <a:ext cx="982663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2286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spcAft>
                <a:spcPct val="15000"/>
              </a:spcAft>
              <a:buFontTx/>
              <a:buNone/>
            </a:pPr>
            <a:r>
              <a:rPr lang="sk-SK" altLang="cs-CZ" sz="2400" i="1">
                <a:solidFill>
                  <a:srgbClr val="FF0000"/>
                </a:solidFill>
              </a:rPr>
              <a:t>U=R I</a:t>
            </a:r>
          </a:p>
        </p:txBody>
      </p:sp>
      <p:sp>
        <p:nvSpPr>
          <p:cNvPr id="22" name="Text Box 15"/>
          <p:cNvSpPr txBox="1">
            <a:spLocks noChangeArrowheads="1"/>
          </p:cNvSpPr>
          <p:nvPr/>
        </p:nvSpPr>
        <p:spPr bwMode="auto">
          <a:xfrm>
            <a:off x="1023938" y="5813425"/>
            <a:ext cx="1806575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2286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spcAft>
                <a:spcPct val="15000"/>
              </a:spcAft>
              <a:buFontTx/>
              <a:buNone/>
            </a:pPr>
            <a:r>
              <a:rPr lang="cs-CZ" altLang="cs-CZ" sz="2400" i="1">
                <a:solidFill>
                  <a:srgbClr val="FF0000"/>
                </a:solidFill>
              </a:rPr>
              <a:t>potenciometr</a:t>
            </a:r>
          </a:p>
        </p:txBody>
      </p:sp>
      <p:sp>
        <p:nvSpPr>
          <p:cNvPr id="17" name="Text Box 15"/>
          <p:cNvSpPr txBox="1">
            <a:spLocks noChangeArrowheads="1"/>
          </p:cNvSpPr>
          <p:nvPr/>
        </p:nvSpPr>
        <p:spPr bwMode="auto">
          <a:xfrm>
            <a:off x="1635125" y="4413250"/>
            <a:ext cx="903288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2286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spcAft>
                <a:spcPct val="15000"/>
              </a:spcAft>
              <a:buFontTx/>
              <a:buNone/>
            </a:pPr>
            <a:r>
              <a:rPr lang="sk-SK" altLang="cs-CZ" sz="2400" i="1">
                <a:solidFill>
                  <a:srgbClr val="FF0000"/>
                </a:solidFill>
              </a:rPr>
              <a:t>menší</a:t>
            </a:r>
          </a:p>
        </p:txBody>
      </p:sp>
      <p:sp>
        <p:nvSpPr>
          <p:cNvPr id="21" name="Text Box 15"/>
          <p:cNvSpPr txBox="1">
            <a:spLocks noChangeArrowheads="1"/>
          </p:cNvSpPr>
          <p:nvPr/>
        </p:nvSpPr>
        <p:spPr bwMode="auto">
          <a:xfrm>
            <a:off x="5257800" y="5351463"/>
            <a:ext cx="1027113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2286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spcAft>
                <a:spcPct val="15000"/>
              </a:spcAft>
              <a:buFontTx/>
              <a:buNone/>
            </a:pPr>
            <a:r>
              <a:rPr lang="sk-SK" altLang="cs-CZ" sz="2400" i="1">
                <a:solidFill>
                  <a:srgbClr val="FF0000"/>
                </a:solidFill>
              </a:rPr>
              <a:t>reostat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4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4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87" grpId="0" autoUpdateAnimBg="0"/>
      <p:bldP spid="174095" grpId="0" autoUpdateAnimBg="0"/>
      <p:bldP spid="16" grpId="0" autoUpdateAnimBg="0"/>
      <p:bldP spid="18" grpId="0" autoUpdateAnimBg="0"/>
      <p:bldP spid="20" grpId="0" autoUpdateAnimBg="0"/>
      <p:bldP spid="22" grpId="0" autoUpdateAnimBg="0"/>
      <p:bldP spid="17" grpId="0" autoUpdateAnimBg="0"/>
      <p:bldP spid="21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5"/>
          <p:cNvSpPr>
            <a:spLocks noChangeArrowheads="1"/>
          </p:cNvSpPr>
          <p:nvPr/>
        </p:nvSpPr>
        <p:spPr bwMode="auto">
          <a:xfrm>
            <a:off x="0" y="1588"/>
            <a:ext cx="9144000" cy="615950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indent="-1714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indent="-1651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indent="-1698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indent="-1730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sk-SK" altLang="cs-CZ" sz="3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1.6 </a:t>
            </a:r>
            <a:r>
              <a:rPr lang="sk-SK" altLang="cs-CZ" sz="3400" b="1" dirty="0">
                <a:solidFill>
                  <a:schemeClr val="bg1"/>
                </a:solidFill>
                <a:latin typeface="Calibri" panose="020F0502020204030204" pitchFamily="34" charset="0"/>
              </a:rPr>
              <a:t>– OHMŮV ZÁKON. ELEKTRICKÝ ODPOR. 2/10</a:t>
            </a:r>
          </a:p>
        </p:txBody>
      </p:sp>
      <p:sp>
        <p:nvSpPr>
          <p:cNvPr id="15363" name="TextovéPole 3"/>
          <p:cNvSpPr txBox="1">
            <a:spLocks noChangeArrowheads="1"/>
          </p:cNvSpPr>
          <p:nvPr/>
        </p:nvSpPr>
        <p:spPr bwMode="auto">
          <a:xfrm>
            <a:off x="1403350" y="1052513"/>
            <a:ext cx="7489825" cy="1154112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FontTx/>
              <a:buNone/>
            </a:pPr>
            <a:r>
              <a:rPr lang="cs-CZ" altLang="cs-CZ" sz="2000">
                <a:solidFill>
                  <a:srgbClr val="000000"/>
                </a:solidFill>
                <a:latin typeface="Calibri" panose="020F0502020204030204" pitchFamily="34" charset="0"/>
              </a:rPr>
              <a:t>Ke zdroji napětí připojíme rezistor. Pomocí multimetrů zapojených jako voltmetr a ampérmetr měříme proud procházející rezistorem a napětí na rezistoru. Naměřené hodnoty zapíšeme do tabulky: </a:t>
            </a:r>
          </a:p>
        </p:txBody>
      </p:sp>
      <p:pic>
        <p:nvPicPr>
          <p:cNvPr id="15364" name="Obrázek 4" descr="C:\Users\imhotep\AppData\Local\Microsoft\Windows\Temporary Internet Files\Content.IE5\3I2829YJ\MC900436917[1]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052513"/>
            <a:ext cx="1152525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Tabulka 5"/>
          <p:cNvGraphicFramePr>
            <a:graphicFrameLocks noGrp="1"/>
          </p:cNvGraphicFramePr>
          <p:nvPr/>
        </p:nvGraphicFramePr>
        <p:xfrm>
          <a:off x="395536" y="2420888"/>
          <a:ext cx="8496942" cy="1240207"/>
        </p:xfrm>
        <a:graphic>
          <a:graphicData uri="http://schemas.openxmlformats.org/drawingml/2006/table">
            <a:tbl>
              <a:tblPr firstRow="1" firstCol="1" bandRow="1"/>
              <a:tblGrid>
                <a:gridCol w="8489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489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498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498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4986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4986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4986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4986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4986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4986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1546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r>
                        <a:rPr lang="cs-CZ" sz="1800" dirty="0">
                          <a:effectLst/>
                        </a:rPr>
                        <a:t> (V)</a:t>
                      </a:r>
                      <a:endParaRPr lang="cs-CZ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546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800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cs-CZ" sz="1800" dirty="0">
                          <a:effectLst/>
                        </a:rPr>
                        <a:t> (A)</a:t>
                      </a:r>
                      <a:endParaRPr lang="cs-CZ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9271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blipFill rotWithShape="1">
                      <a:blip r:embed="rId4"/>
                      <a:stretch>
                        <a:fillRect l="-719" t="-113000" r="-902878"/>
                      </a:stretch>
                    </a:blip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>
                          <a:effectLst/>
                        </a:rPr>
                        <a:t> </a:t>
                      </a:r>
                      <a:endParaRPr lang="cs-CZ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 </a:t>
                      </a:r>
                      <a:endParaRPr lang="cs-CZ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366" name="TextovéPole 6"/>
          <p:cNvSpPr txBox="1">
            <a:spLocks noChangeArrowheads="1"/>
          </p:cNvSpPr>
          <p:nvPr/>
        </p:nvSpPr>
        <p:spPr bwMode="auto">
          <a:xfrm>
            <a:off x="395288" y="4149725"/>
            <a:ext cx="2952750" cy="39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FontTx/>
              <a:buNone/>
            </a:pPr>
            <a:r>
              <a:rPr lang="cs-CZ" altLang="cs-CZ" sz="180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Schéma zapojení:</a:t>
            </a:r>
          </a:p>
        </p:txBody>
      </p:sp>
      <p:pic>
        <p:nvPicPr>
          <p:cNvPr id="15367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410"/>
          <a:stretch>
            <a:fillRect/>
          </a:stretch>
        </p:blipFill>
        <p:spPr bwMode="auto">
          <a:xfrm>
            <a:off x="2192338" y="4541838"/>
            <a:ext cx="4503737" cy="193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5"/>
          <p:cNvSpPr>
            <a:spLocks noChangeArrowheads="1"/>
          </p:cNvSpPr>
          <p:nvPr/>
        </p:nvSpPr>
        <p:spPr bwMode="auto">
          <a:xfrm>
            <a:off x="0" y="1588"/>
            <a:ext cx="9144000" cy="615950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indent="-1714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indent="-1651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indent="-1698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indent="-1730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sk-SK" altLang="cs-CZ" sz="3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1.6</a:t>
            </a:r>
            <a:r>
              <a:rPr lang="sk-SK" altLang="cs-CZ" sz="3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sk-SK" altLang="cs-CZ" sz="3400" b="1" dirty="0">
                <a:solidFill>
                  <a:schemeClr val="bg1"/>
                </a:solidFill>
                <a:latin typeface="Calibri" panose="020F0502020204030204" pitchFamily="34" charset="0"/>
              </a:rPr>
              <a:t>– OHMŮV ZÁKON. ELEKTRICKÝ ODPOR. 3/10</a:t>
            </a:r>
          </a:p>
        </p:txBody>
      </p:sp>
      <p:sp>
        <p:nvSpPr>
          <p:cNvPr id="16387" name="TextovéPole 7"/>
          <p:cNvSpPr txBox="1">
            <a:spLocks noChangeArrowheads="1"/>
          </p:cNvSpPr>
          <p:nvPr/>
        </p:nvSpPr>
        <p:spPr bwMode="auto">
          <a:xfrm>
            <a:off x="0" y="835025"/>
            <a:ext cx="914400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FontTx/>
              <a:buNone/>
            </a:pPr>
            <a:r>
              <a:rPr lang="cs-CZ" altLang="cs-CZ" sz="2800" b="1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Graf závislosti proudu na napětí</a:t>
            </a: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0" y="1495425"/>
            <a:ext cx="914400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>
            <a:spAutoFit/>
          </a:bodyPr>
          <a:lstStyle>
            <a:lvl1pPr marL="342900" indent="-342900"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2286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cs-CZ" altLang="cs-CZ" sz="2400" b="1">
                <a:latin typeface="Calibri" panose="020F0502020204030204" pitchFamily="34" charset="0"/>
              </a:rPr>
              <a:t>voltampérová (VA) charakteristika vodiče</a:t>
            </a:r>
          </a:p>
        </p:txBody>
      </p:sp>
      <p:pic>
        <p:nvPicPr>
          <p:cNvPr id="16389" name="Picture 7" descr="http://elektross.gjn.cz/obrazky/proud32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3838" y="2078038"/>
            <a:ext cx="6156325" cy="3322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0" y="5705475"/>
            <a:ext cx="9144000" cy="830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>
            <a:spAutoFit/>
          </a:bodyPr>
          <a:lstStyle>
            <a:lvl1pPr defTabSz="7620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indent="-285750" defTabSz="7620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7620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indent="-228600" defTabSz="7620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228600" defTabSz="7620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228600" defTabSz="7620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400" b="1">
                <a:solidFill>
                  <a:srgbClr val="FF0000"/>
                </a:solidFill>
                <a:latin typeface="Calibri" panose="020F0502020204030204" pitchFamily="34" charset="0"/>
              </a:rPr>
              <a:t>Elektrický proud v kovovém vodiči je přímo úměrný elektrickému napětí mezi konci vodiče.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 autoUpdateAnimBg="0"/>
      <p:bldP spid="7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5"/>
          <p:cNvSpPr>
            <a:spLocks noChangeArrowheads="1"/>
          </p:cNvSpPr>
          <p:nvPr/>
        </p:nvSpPr>
        <p:spPr bwMode="auto">
          <a:xfrm>
            <a:off x="0" y="1588"/>
            <a:ext cx="9144000" cy="615950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indent="-1714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indent="-1651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indent="-1698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indent="-1730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sk-SK" altLang="cs-CZ" sz="3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1.6</a:t>
            </a:r>
            <a:r>
              <a:rPr lang="sk-SK" altLang="cs-CZ" sz="3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sk-SK" altLang="cs-CZ" sz="3400" b="1" dirty="0">
                <a:solidFill>
                  <a:schemeClr val="bg1"/>
                </a:solidFill>
                <a:latin typeface="Calibri" panose="020F0502020204030204" pitchFamily="34" charset="0"/>
              </a:rPr>
              <a:t>– OHMŮV ZÁKON. ELEKTRICKÝ ODPOR. 4/10</a:t>
            </a:r>
          </a:p>
        </p:txBody>
      </p:sp>
      <p:sp>
        <p:nvSpPr>
          <p:cNvPr id="17411" name="TextovéPole 7"/>
          <p:cNvSpPr txBox="1">
            <a:spLocks noChangeArrowheads="1"/>
          </p:cNvSpPr>
          <p:nvPr/>
        </p:nvSpPr>
        <p:spPr bwMode="auto">
          <a:xfrm>
            <a:off x="0" y="633413"/>
            <a:ext cx="914400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FontTx/>
              <a:buNone/>
            </a:pPr>
            <a:r>
              <a:rPr lang="cs-CZ" altLang="cs-CZ" sz="2800" b="1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Ohmův zákon</a:t>
            </a:r>
          </a:p>
        </p:txBody>
      </p:sp>
      <p:sp>
        <p:nvSpPr>
          <p:cNvPr id="6" name="Obdélník 5"/>
          <p:cNvSpPr/>
          <p:nvPr/>
        </p:nvSpPr>
        <p:spPr>
          <a:xfrm>
            <a:off x="9525" y="5013325"/>
            <a:ext cx="9144000" cy="822325"/>
          </a:xfrm>
          <a:prstGeom prst="rect">
            <a:avLst/>
          </a:prstGeom>
          <a:solidFill>
            <a:srgbClr val="FFFF00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 sz="1800" kern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1268413"/>
            <a:ext cx="9144000" cy="647700"/>
          </a:xfrm>
          <a:prstGeom prst="rect">
            <a:avLst/>
          </a:prstGeom>
          <a:solidFill>
            <a:srgbClr val="FFFF00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cs-CZ" sz="1800" kern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8" name="TextovéPole 7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918979"/>
            <a:ext cx="9144000" cy="4811574"/>
          </a:xfrm>
          <a:prstGeom prst="rect">
            <a:avLst/>
          </a:prstGeom>
          <a:blipFill rotWithShape="1">
            <a:blip r:embed="rId3"/>
            <a:stretch>
              <a:fillRect l="-1000"/>
            </a:stretch>
          </a:blipFill>
        </p:spPr>
        <p:txBody>
          <a:bodyPr/>
          <a:lstStyle/>
          <a:p>
            <a:pPr>
              <a:defRPr/>
            </a:pPr>
            <a:r>
              <a:rPr lang="cs-CZ">
                <a:noFill/>
              </a:rPr>
              <a:t> 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5"/>
          <p:cNvSpPr>
            <a:spLocks noChangeArrowheads="1"/>
          </p:cNvSpPr>
          <p:nvPr/>
        </p:nvSpPr>
        <p:spPr bwMode="auto">
          <a:xfrm>
            <a:off x="0" y="1588"/>
            <a:ext cx="9144000" cy="615950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indent="-1714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indent="-1651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indent="-1698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indent="-1730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sk-SK" altLang="cs-CZ" sz="3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1.6</a:t>
            </a:r>
            <a:r>
              <a:rPr lang="sk-SK" altLang="cs-CZ" sz="3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sk-SK" altLang="cs-CZ" sz="3400" b="1" dirty="0">
                <a:solidFill>
                  <a:schemeClr val="bg1"/>
                </a:solidFill>
                <a:latin typeface="Calibri" panose="020F0502020204030204" pitchFamily="34" charset="0"/>
              </a:rPr>
              <a:t>– OHMŮV ZÁKON. ELEKTRICKÝ ODPOR. 5/10</a:t>
            </a:r>
          </a:p>
        </p:txBody>
      </p:sp>
      <p:sp>
        <p:nvSpPr>
          <p:cNvPr id="18435" name="TextovéPole 7"/>
          <p:cNvSpPr txBox="1">
            <a:spLocks noChangeArrowheads="1"/>
          </p:cNvSpPr>
          <p:nvPr/>
        </p:nvSpPr>
        <p:spPr bwMode="auto">
          <a:xfrm>
            <a:off x="0" y="835025"/>
            <a:ext cx="914400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FontTx/>
              <a:buNone/>
            </a:pPr>
            <a:r>
              <a:rPr lang="cs-CZ" altLang="cs-CZ" sz="2800" b="1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Závislost odporu na druhu materiálu</a:t>
            </a:r>
          </a:p>
        </p:txBody>
      </p:sp>
      <p:sp>
        <p:nvSpPr>
          <p:cNvPr id="18436" name="TextovéPole 1"/>
          <p:cNvSpPr txBox="1">
            <a:spLocks noChangeArrowheads="1"/>
          </p:cNvSpPr>
          <p:nvPr/>
        </p:nvSpPr>
        <p:spPr bwMode="auto">
          <a:xfrm>
            <a:off x="0" y="1519238"/>
            <a:ext cx="914400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15000"/>
              </a:lnSpc>
              <a:spcBef>
                <a:spcPct val="0"/>
              </a:spcBef>
              <a:buFont typeface="Wingdings" panose="05000000000000000000" pitchFamily="2" charset="2"/>
              <a:buChar char=""/>
            </a:pPr>
            <a:r>
              <a:rPr lang="cs-CZ" altLang="cs-CZ" sz="2400">
                <a:latin typeface="Calibri" panose="020F0502020204030204" pitchFamily="34" charset="0"/>
              </a:rPr>
              <a:t>různé kovy mají různé VA charakteristiky - </a:t>
            </a:r>
            <a:r>
              <a:rPr lang="cs-CZ" altLang="cs-CZ" sz="200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(např. </a:t>
            </a:r>
            <a:r>
              <a:rPr lang="cs-CZ" altLang="cs-CZ" sz="2000">
                <a:solidFill>
                  <a:srgbClr val="0070C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ocel </a:t>
            </a:r>
            <a:r>
              <a:rPr lang="cs-CZ" altLang="cs-CZ" sz="200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cs-CZ" altLang="cs-CZ" sz="200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konstantan</a:t>
            </a:r>
            <a:r>
              <a:rPr lang="cs-CZ" altLang="cs-CZ" sz="200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18437" name="Obrázek 8" descr="http://sub.allaboutcircuits.com/images/quiz/03059x0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4700" y="2281238"/>
            <a:ext cx="5054600" cy="420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5"/>
          <p:cNvSpPr>
            <a:spLocks noChangeArrowheads="1"/>
          </p:cNvSpPr>
          <p:nvPr/>
        </p:nvSpPr>
        <p:spPr bwMode="auto">
          <a:xfrm>
            <a:off x="0" y="1588"/>
            <a:ext cx="9144000" cy="615950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indent="-1714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indent="-1651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indent="-1698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indent="-1730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sk-SK" altLang="cs-CZ" sz="3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1.6</a:t>
            </a:r>
            <a:r>
              <a:rPr lang="sk-SK" altLang="cs-CZ" sz="3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sk-SK" altLang="cs-CZ" sz="3400" b="1" dirty="0">
                <a:solidFill>
                  <a:schemeClr val="bg1"/>
                </a:solidFill>
                <a:latin typeface="Calibri" panose="020F0502020204030204" pitchFamily="34" charset="0"/>
              </a:rPr>
              <a:t>– OHMŮV ZÁKON. ELEKTRICKÝ ODPOR. 6/10</a:t>
            </a:r>
          </a:p>
        </p:txBody>
      </p:sp>
      <p:sp>
        <p:nvSpPr>
          <p:cNvPr id="19459" name="TextovéPole 7"/>
          <p:cNvSpPr txBox="1">
            <a:spLocks noChangeArrowheads="1"/>
          </p:cNvSpPr>
          <p:nvPr/>
        </p:nvSpPr>
        <p:spPr bwMode="auto">
          <a:xfrm>
            <a:off x="0" y="835025"/>
            <a:ext cx="914400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FontTx/>
              <a:buNone/>
            </a:pPr>
            <a:r>
              <a:rPr lang="cs-CZ" altLang="cs-CZ" sz="2800" b="1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Závislost odporu vodiče na teplotě</a:t>
            </a:r>
          </a:p>
        </p:txBody>
      </p:sp>
      <p:sp>
        <p:nvSpPr>
          <p:cNvPr id="19460" name="TextovéPole 9"/>
          <p:cNvSpPr txBox="1">
            <a:spLocks noChangeArrowheads="1"/>
          </p:cNvSpPr>
          <p:nvPr/>
        </p:nvSpPr>
        <p:spPr bwMode="auto">
          <a:xfrm>
            <a:off x="0" y="1519238"/>
            <a:ext cx="9144000" cy="1366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115000"/>
              </a:lnSpc>
              <a:spcBef>
                <a:spcPct val="0"/>
              </a:spcBef>
              <a:buFont typeface="Wingdings" panose="05000000000000000000" pitchFamily="2" charset="2"/>
              <a:buChar char=""/>
            </a:pPr>
            <a:r>
              <a:rPr lang="cs-CZ" altLang="cs-CZ" sz="2400">
                <a:latin typeface="Calibri" panose="020F0502020204030204" pitchFamily="34" charset="0"/>
              </a:rPr>
              <a:t>s rostoucí teplotou vodiče roste jeho odpor </a:t>
            </a:r>
          </a:p>
          <a:p>
            <a:pPr eaLnBrk="1" hangingPunct="1">
              <a:lnSpc>
                <a:spcPct val="115000"/>
              </a:lnSpc>
              <a:spcBef>
                <a:spcPct val="0"/>
              </a:spcBef>
              <a:buFont typeface="Wingdings" panose="05000000000000000000" pitchFamily="2" charset="2"/>
              <a:buChar char=""/>
            </a:pPr>
            <a:r>
              <a:rPr lang="cs-CZ" altLang="cs-CZ" sz="240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při stejném napětí na vodiči protéká </a:t>
            </a:r>
            <a:r>
              <a:rPr lang="cs-CZ" altLang="cs-CZ" sz="240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vodičem o vyšší teplotě</a:t>
            </a:r>
            <a:r>
              <a:rPr lang="cs-CZ" altLang="cs-CZ" sz="2400">
                <a:solidFill>
                  <a:srgbClr val="00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altLang="cs-CZ" sz="2400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menší proud: </a:t>
            </a:r>
            <a:r>
              <a:rPr lang="cs-CZ" altLang="cs-CZ" sz="2400" i="1">
                <a:solidFill>
                  <a:srgbClr val="FF0000"/>
                </a:solidFill>
              </a:rPr>
              <a:t>I</a:t>
            </a:r>
            <a:r>
              <a:rPr lang="cs-CZ" altLang="cs-CZ" sz="2400" baseline="-25000">
                <a:solidFill>
                  <a:srgbClr val="FF0000"/>
                </a:solidFill>
              </a:rPr>
              <a:t>1</a:t>
            </a:r>
            <a:r>
              <a:rPr lang="cs-CZ" altLang="cs-CZ" sz="2400">
                <a:solidFill>
                  <a:srgbClr val="FF0000"/>
                </a:solidFill>
              </a:rPr>
              <a:t> &lt; </a:t>
            </a:r>
            <a:r>
              <a:rPr lang="cs-CZ" altLang="cs-CZ" sz="2400" i="1">
                <a:solidFill>
                  <a:srgbClr val="FF0000"/>
                </a:solidFill>
              </a:rPr>
              <a:t>I</a:t>
            </a:r>
            <a:r>
              <a:rPr lang="cs-CZ" altLang="cs-CZ" sz="2400" baseline="-25000">
                <a:solidFill>
                  <a:srgbClr val="FF0000"/>
                </a:solidFill>
              </a:rPr>
              <a:t>2</a:t>
            </a:r>
            <a:endParaRPr lang="cs-CZ" altLang="cs-CZ" sz="2400">
              <a:solidFill>
                <a:srgbClr val="FF0000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9461" name="Obrázek 10" descr="http://www.schoolphysics.co.uk/age16-19/Electricity%20and%20magnetism/Current%20electricity/text/Resistance_/images/6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997"/>
          <a:stretch>
            <a:fillRect/>
          </a:stretch>
        </p:blipFill>
        <p:spPr bwMode="auto">
          <a:xfrm>
            <a:off x="2411413" y="3101975"/>
            <a:ext cx="4321175" cy="324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9462" name="Přímá spojnice 2"/>
          <p:cNvCxnSpPr>
            <a:cxnSpLocks noChangeShapeType="1"/>
          </p:cNvCxnSpPr>
          <p:nvPr/>
        </p:nvCxnSpPr>
        <p:spPr bwMode="auto">
          <a:xfrm>
            <a:off x="3441700" y="5110163"/>
            <a:ext cx="3052763" cy="0"/>
          </a:xfrm>
          <a:prstGeom prst="line">
            <a:avLst/>
          </a:prstGeom>
          <a:noFill/>
          <a:ln w="12700" algn="ctr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" name="Přímá spojnice 4"/>
          <p:cNvCxnSpPr/>
          <p:nvPr/>
        </p:nvCxnSpPr>
        <p:spPr bwMode="auto">
          <a:xfrm>
            <a:off x="3967163" y="5110163"/>
            <a:ext cx="0" cy="873125"/>
          </a:xfrm>
          <a:prstGeom prst="line">
            <a:avLst/>
          </a:prstGeom>
          <a:ln>
            <a:prstDash val="dash"/>
            <a:headEnd type="none" w="sm" len="sm"/>
            <a:tailEnd type="none" w="sm" len="sm"/>
          </a:ln>
          <a:ex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Přímá spojnice 15"/>
          <p:cNvCxnSpPr/>
          <p:nvPr/>
        </p:nvCxnSpPr>
        <p:spPr bwMode="auto">
          <a:xfrm>
            <a:off x="4572000" y="5110163"/>
            <a:ext cx="0" cy="873125"/>
          </a:xfrm>
          <a:prstGeom prst="line">
            <a:avLst/>
          </a:prstGeom>
          <a:ln>
            <a:prstDash val="dash"/>
            <a:headEnd type="none" w="sm" len="sm"/>
            <a:tailEnd type="none" w="sm" len="sm"/>
          </a:ln>
          <a:extLst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465" name="TextovéPole 5"/>
          <p:cNvSpPr txBox="1">
            <a:spLocks noChangeArrowheads="1"/>
          </p:cNvSpPr>
          <p:nvPr/>
        </p:nvSpPr>
        <p:spPr bwMode="auto">
          <a:xfrm>
            <a:off x="3768725" y="5983288"/>
            <a:ext cx="3968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000" i="1"/>
              <a:t>I</a:t>
            </a:r>
            <a:r>
              <a:rPr lang="cs-CZ" altLang="cs-CZ" sz="2000" baseline="-25000"/>
              <a:t>1</a:t>
            </a:r>
          </a:p>
        </p:txBody>
      </p:sp>
      <p:sp>
        <p:nvSpPr>
          <p:cNvPr id="19466" name="TextovéPole 17"/>
          <p:cNvSpPr txBox="1">
            <a:spLocks noChangeArrowheads="1"/>
          </p:cNvSpPr>
          <p:nvPr/>
        </p:nvSpPr>
        <p:spPr bwMode="auto">
          <a:xfrm>
            <a:off x="4373563" y="5983288"/>
            <a:ext cx="3968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000" i="1"/>
              <a:t>I</a:t>
            </a:r>
            <a:r>
              <a:rPr lang="cs-CZ" altLang="cs-CZ" sz="2000" baseline="-25000"/>
              <a:t>2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5"/>
          <p:cNvSpPr>
            <a:spLocks noChangeArrowheads="1"/>
          </p:cNvSpPr>
          <p:nvPr/>
        </p:nvSpPr>
        <p:spPr bwMode="auto">
          <a:xfrm>
            <a:off x="0" y="1588"/>
            <a:ext cx="9144000" cy="615950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indent="-1714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indent="-1651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indent="-1698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indent="-1730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sk-SK" altLang="cs-CZ" sz="3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1.6</a:t>
            </a:r>
            <a:r>
              <a:rPr lang="sk-SK" altLang="cs-CZ" sz="3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sk-SK" altLang="cs-CZ" sz="3400" b="1" dirty="0">
                <a:solidFill>
                  <a:schemeClr val="bg1"/>
                </a:solidFill>
                <a:latin typeface="Calibri" panose="020F0502020204030204" pitchFamily="34" charset="0"/>
              </a:rPr>
              <a:t>– OHMŮV ZÁKON. ELEKTRICKÝ ODPOR. 7/10</a:t>
            </a:r>
          </a:p>
        </p:txBody>
      </p:sp>
      <p:sp>
        <p:nvSpPr>
          <p:cNvPr id="20483" name="TextovéPole 7"/>
          <p:cNvSpPr txBox="1">
            <a:spLocks noChangeArrowheads="1"/>
          </p:cNvSpPr>
          <p:nvPr/>
        </p:nvSpPr>
        <p:spPr bwMode="auto">
          <a:xfrm>
            <a:off x="0" y="754063"/>
            <a:ext cx="914400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FontTx/>
              <a:buNone/>
            </a:pPr>
            <a:r>
              <a:rPr lang="cs-CZ" altLang="cs-CZ" sz="2800" b="1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Rezistor</a:t>
            </a:r>
          </a:p>
        </p:txBody>
      </p:sp>
      <p:sp>
        <p:nvSpPr>
          <p:cNvPr id="20484" name="Obdélník 2"/>
          <p:cNvSpPr>
            <a:spLocks noChangeArrowheads="1"/>
          </p:cNvSpPr>
          <p:nvPr/>
        </p:nvSpPr>
        <p:spPr bwMode="auto">
          <a:xfrm>
            <a:off x="0" y="2179638"/>
            <a:ext cx="9144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cs-CZ" altLang="cs-CZ" sz="2400">
                <a:latin typeface="Calibri" panose="020F0502020204030204" pitchFamily="34" charset="0"/>
              </a:rPr>
              <a:t>je elektronická součástka, která má určitý pevně daný odpor</a:t>
            </a:r>
          </a:p>
        </p:txBody>
      </p:sp>
      <p:pic>
        <p:nvPicPr>
          <p:cNvPr id="20485" name="Obrázek 6" descr="http://upload.wikimedia.org/wikipedia/commons/c/c1/Sch-Rezisto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7650" y="882650"/>
            <a:ext cx="1584325" cy="129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6" name="Obrázek 7" descr="http://pics.livejournal.com/alexio_marziano/pic/00484he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675" y="2855913"/>
            <a:ext cx="2479675" cy="177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7" name="Obrázek 8" descr="http://racvonka.cz/images/25w-rezistory-s-paskovymi-vyvody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675" y="4757738"/>
            <a:ext cx="2479675" cy="1862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8" name="Obrázek 9" descr="http://upload.wikimedia.org/wikipedia/commons/4/42/Rezistor-CERN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2425" y="2855913"/>
            <a:ext cx="5794375" cy="378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5"/>
          <p:cNvSpPr>
            <a:spLocks noChangeArrowheads="1"/>
          </p:cNvSpPr>
          <p:nvPr/>
        </p:nvSpPr>
        <p:spPr bwMode="auto">
          <a:xfrm>
            <a:off x="0" y="1588"/>
            <a:ext cx="9144000" cy="615950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indent="-1714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indent="-1651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indent="-1698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indent="-1730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sk-SK" altLang="cs-CZ" sz="3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1.6</a:t>
            </a:r>
            <a:r>
              <a:rPr lang="sk-SK" altLang="cs-CZ" sz="3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sk-SK" altLang="cs-CZ" sz="3400" b="1" dirty="0">
                <a:solidFill>
                  <a:schemeClr val="bg1"/>
                </a:solidFill>
                <a:latin typeface="Calibri" panose="020F0502020204030204" pitchFamily="34" charset="0"/>
              </a:rPr>
              <a:t>– OHMŮV ZÁKON. ELEKTRICKÝ ODPOR. 8/10</a:t>
            </a:r>
          </a:p>
        </p:txBody>
      </p:sp>
      <p:sp>
        <p:nvSpPr>
          <p:cNvPr id="21507" name="TextovéPole 7"/>
          <p:cNvSpPr txBox="1">
            <a:spLocks noChangeArrowheads="1"/>
          </p:cNvSpPr>
          <p:nvPr/>
        </p:nvSpPr>
        <p:spPr bwMode="auto">
          <a:xfrm>
            <a:off x="0" y="631825"/>
            <a:ext cx="914400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FontTx/>
              <a:buNone/>
            </a:pPr>
            <a:r>
              <a:rPr lang="cs-CZ" altLang="cs-CZ" sz="2800" b="1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Reostat a potenciometr</a:t>
            </a:r>
          </a:p>
        </p:txBody>
      </p:sp>
      <p:sp>
        <p:nvSpPr>
          <p:cNvPr id="21508" name="TextovéPole 1"/>
          <p:cNvSpPr txBox="1">
            <a:spLocks noChangeArrowheads="1"/>
          </p:cNvSpPr>
          <p:nvPr/>
        </p:nvSpPr>
        <p:spPr bwMode="auto">
          <a:xfrm>
            <a:off x="0" y="1150938"/>
            <a:ext cx="9144000" cy="138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cs-CZ" altLang="cs-CZ" sz="2400">
                <a:latin typeface="Calibri" panose="020F0502020204030204" pitchFamily="34" charset="0"/>
              </a:rPr>
              <a:t>odpor lze měnit pomocí posuvného nebo otočného </a:t>
            </a:r>
            <a:r>
              <a:rPr lang="cs-CZ" altLang="cs-CZ" sz="2400" b="1">
                <a:solidFill>
                  <a:srgbClr val="FF0000"/>
                </a:solidFill>
                <a:latin typeface="Calibri" panose="020F0502020204030204" pitchFamily="34" charset="0"/>
              </a:rPr>
              <a:t>jezdce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cs-CZ" altLang="cs-CZ" sz="2400">
                <a:latin typeface="Calibri" panose="020F0502020204030204" pitchFamily="34" charset="0"/>
              </a:rPr>
              <a:t>využití: dělič napětí, omezovač proudu; </a:t>
            </a:r>
            <a:br>
              <a:rPr lang="cs-CZ" altLang="cs-CZ" sz="2400">
                <a:latin typeface="Calibri" panose="020F0502020204030204" pitchFamily="34" charset="0"/>
              </a:rPr>
            </a:br>
            <a:r>
              <a:rPr lang="cs-CZ" altLang="cs-CZ" sz="1800">
                <a:latin typeface="Calibri" panose="020F0502020204030204" pitchFamily="34" charset="0"/>
              </a:rPr>
              <a:t>dříve: řízení tramvají (reostat); </a:t>
            </a:r>
            <a:br>
              <a:rPr lang="cs-CZ" altLang="cs-CZ" sz="1800">
                <a:latin typeface="Calibri" panose="020F0502020204030204" pitchFamily="34" charset="0"/>
              </a:rPr>
            </a:br>
            <a:r>
              <a:rPr lang="cs-CZ" altLang="cs-CZ" sz="1800">
                <a:latin typeface="Calibri" panose="020F0502020204030204" pitchFamily="34" charset="0"/>
              </a:rPr>
              <a:t>dnes: ovládání hlasitosti (potenciometr)</a:t>
            </a:r>
          </a:p>
        </p:txBody>
      </p:sp>
      <p:pic>
        <p:nvPicPr>
          <p:cNvPr id="21509" name="Picture 10" descr="http://files.knihomilka.webnode.cz/200000073-ccd27cdcc7/reosta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225" y="2535238"/>
            <a:ext cx="5543550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0" name="Obrázek 8" descr="http://www.oskole.sk/userfiles/image/zaida/fyzika/Reostat_html_2bff12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7438" y="3146425"/>
            <a:ext cx="1609725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1" name="Obrázek 9" descr="http://elektross.gjn.cz/obrazky/potenciometr.gi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7438" y="4995863"/>
            <a:ext cx="1516062" cy="855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1512" name="Přímá spojnice se šipkou 2"/>
          <p:cNvCxnSpPr>
            <a:cxnSpLocks noChangeShapeType="1"/>
          </p:cNvCxnSpPr>
          <p:nvPr/>
        </p:nvCxnSpPr>
        <p:spPr bwMode="auto">
          <a:xfrm flipH="1">
            <a:off x="6024563" y="1560513"/>
            <a:ext cx="1022350" cy="1384300"/>
          </a:xfrm>
          <a:prstGeom prst="straightConnector1">
            <a:avLst/>
          </a:prstGeom>
          <a:noFill/>
          <a:ln w="38100" algn="ctr">
            <a:solidFill>
              <a:srgbClr val="FF0000"/>
            </a:solidFill>
            <a:round/>
            <a:headEnd type="none" w="sm" len="sm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1513" name="Přímá spojnice se šipkou 13"/>
          <p:cNvCxnSpPr>
            <a:cxnSpLocks noChangeShapeType="1"/>
          </p:cNvCxnSpPr>
          <p:nvPr/>
        </p:nvCxnSpPr>
        <p:spPr bwMode="auto">
          <a:xfrm flipH="1">
            <a:off x="6804025" y="1560513"/>
            <a:ext cx="242888" cy="4073525"/>
          </a:xfrm>
          <a:prstGeom prst="straightConnector1">
            <a:avLst/>
          </a:prstGeom>
          <a:noFill/>
          <a:ln w="38100" algn="ctr">
            <a:solidFill>
              <a:srgbClr val="FF0000"/>
            </a:solidFill>
            <a:round/>
            <a:headEnd type="none" w="sm" len="sm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5"/>
          <p:cNvSpPr>
            <a:spLocks noChangeArrowheads="1"/>
          </p:cNvSpPr>
          <p:nvPr/>
        </p:nvSpPr>
        <p:spPr bwMode="auto">
          <a:xfrm>
            <a:off x="0" y="1588"/>
            <a:ext cx="9144000" cy="615950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indent="-1714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indent="-1651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indent="-1698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indent="-173038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indent="-17303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sk-SK" altLang="cs-CZ" sz="3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1.6</a:t>
            </a:r>
            <a:r>
              <a:rPr lang="sk-SK" altLang="cs-CZ" sz="3400" b="1" dirty="0" smtClean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sk-SK" altLang="cs-CZ" sz="3400" b="1" dirty="0">
                <a:solidFill>
                  <a:schemeClr val="bg1"/>
                </a:solidFill>
                <a:latin typeface="Calibri" panose="020F0502020204030204" pitchFamily="34" charset="0"/>
              </a:rPr>
              <a:t>– OHMŮV ZÁKON. ELEKTRICKÝ ODPOR. 9/10</a:t>
            </a:r>
          </a:p>
        </p:txBody>
      </p:sp>
      <p:sp>
        <p:nvSpPr>
          <p:cNvPr id="22531" name="TextovéPole 7"/>
          <p:cNvSpPr txBox="1">
            <a:spLocks noChangeArrowheads="1"/>
          </p:cNvSpPr>
          <p:nvPr/>
        </p:nvSpPr>
        <p:spPr bwMode="auto">
          <a:xfrm>
            <a:off x="0" y="766763"/>
            <a:ext cx="914400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FontTx/>
              <a:buNone/>
            </a:pPr>
            <a:r>
              <a:rPr lang="cs-CZ" altLang="cs-CZ" sz="2800" b="1">
                <a:solidFill>
                  <a:srgbClr val="FF00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Termistor</a:t>
            </a:r>
          </a:p>
        </p:txBody>
      </p:sp>
      <p:sp>
        <p:nvSpPr>
          <p:cNvPr id="22532" name="TextovéPole 2"/>
          <p:cNvSpPr txBox="1">
            <a:spLocks noChangeArrowheads="1"/>
          </p:cNvSpPr>
          <p:nvPr/>
        </p:nvSpPr>
        <p:spPr bwMode="auto">
          <a:xfrm>
            <a:off x="0" y="1622425"/>
            <a:ext cx="9144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cs-CZ" altLang="cs-CZ" sz="2400">
                <a:latin typeface="Calibri" panose="020F0502020204030204" pitchFamily="34" charset="0"/>
              </a:rPr>
              <a:t>odpor termistoru je závislý na teplotě, ale jinak než u kovů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cs-CZ" altLang="cs-CZ" sz="2400">
                <a:latin typeface="Calibri" panose="020F0502020204030204" pitchFamily="34" charset="0"/>
              </a:rPr>
              <a:t>využití: čidla digitálních teploměrů </a:t>
            </a:r>
          </a:p>
        </p:txBody>
      </p:sp>
      <p:pic>
        <p:nvPicPr>
          <p:cNvPr id="22533" name="Obrázek 6" descr="http://www.itnetwork.cz/images/img/fyzika/fyz_termisto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5938" y="766763"/>
            <a:ext cx="1554162" cy="86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4" name="Obrázek 7" descr="http://www.sabelotodo.org/electrotecnia/imagenes/termistor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100" y="3475038"/>
            <a:ext cx="3406775" cy="312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2" descr="Teplome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66" t="14023" r="19615" b="8145"/>
          <a:stretch>
            <a:fillRect/>
          </a:stretch>
        </p:blipFill>
        <p:spPr bwMode="auto">
          <a:xfrm>
            <a:off x="4572000" y="2633663"/>
            <a:ext cx="4248150" cy="3963987"/>
          </a:xfrm>
          <a:prstGeom prst="rect">
            <a:avLst/>
          </a:prstGeom>
          <a:noFill/>
          <a:ln w="19050">
            <a:solidFill>
              <a:srgbClr val="4D4D4D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k-SK" altLang="cs-CZ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sk-SK" altLang="cs-CZ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ylar">
  <a:themeElements>
    <a:clrScheme name="Mylar">
      <a:dk1>
        <a:srgbClr val="000000"/>
      </a:dk1>
      <a:lt1>
        <a:srgbClr val="FFFFFF"/>
      </a:lt1>
      <a:dk2>
        <a:srgbClr val="656162"/>
      </a:dk2>
      <a:lt2>
        <a:srgbClr val="E0DACC"/>
      </a:lt2>
      <a:accent1>
        <a:srgbClr val="4A5A7A"/>
      </a:accent1>
      <a:accent2>
        <a:srgbClr val="F7BD40"/>
      </a:accent2>
      <a:accent3>
        <a:srgbClr val="975C00"/>
      </a:accent3>
      <a:accent4>
        <a:srgbClr val="754D41"/>
      </a:accent4>
      <a:accent5>
        <a:srgbClr val="838995"/>
      </a:accent5>
      <a:accent6>
        <a:srgbClr val="687B66"/>
      </a:accent6>
      <a:hlink>
        <a:srgbClr val="B5740B"/>
      </a:hlink>
      <a:folHlink>
        <a:srgbClr val="7483A0"/>
      </a:folHlink>
    </a:clrScheme>
    <a:fontScheme name="Mylar">
      <a:majorFont>
        <a:latin typeface="Corbel"/>
        <a:ea typeface=""/>
        <a:cs typeface=""/>
        <a:font script="Jpan" typeface="HGｺﾞｼｯｸM"/>
        <a:font script="Hang" typeface="맑은 고딕"/>
        <a:font script="Hans" typeface="华文楷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华文楷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ylar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50800" dist="25400" dir="13500000">
              <a:srgbClr val="000000">
                <a:alpha val="75000"/>
              </a:srgbClr>
            </a:innerShdw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dkEdge">
            <a:bevelT w="25400" h="508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tint val="100000"/>
                <a:shade val="30000"/>
                <a:alpha val="100000"/>
                <a:satMod val="25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lumMod val="80000"/>
              </a:schemeClr>
              <a:schemeClr val="phClr">
                <a:tint val="50000"/>
                <a:lumMod val="1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3362</TotalTime>
  <Words>303</Words>
  <Application>Microsoft Office PowerPoint</Application>
  <PresentationFormat>Předvádění na obrazovce (4:3)</PresentationFormat>
  <Paragraphs>94</Paragraphs>
  <Slides>10</Slides>
  <Notes>9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10</vt:i4>
      </vt:variant>
    </vt:vector>
  </HeadingPairs>
  <TitlesOfParts>
    <vt:vector size="20" baseType="lpstr">
      <vt:lpstr>Times New Roman</vt:lpstr>
      <vt:lpstr>Arial</vt:lpstr>
      <vt:lpstr>Corbel</vt:lpstr>
      <vt:lpstr>Tunga</vt:lpstr>
      <vt:lpstr>Tahoma</vt:lpstr>
      <vt:lpstr>Calibri</vt:lpstr>
      <vt:lpstr>Wingdings</vt:lpstr>
      <vt:lpstr>Times New Roman CE</vt:lpstr>
      <vt:lpstr>Default Design</vt:lpstr>
      <vt:lpstr>Mylar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Ohmův zákon. Elektrický odpor.</dc:title>
  <dc:subject>fyzika</dc:subject>
  <dc:creator>Čeněk Kodejška</dc:creator>
  <cp:lastModifiedBy>Kodejška Čeněk</cp:lastModifiedBy>
  <cp:revision>755</cp:revision>
  <cp:lastPrinted>1999-08-11T16:37:14Z</cp:lastPrinted>
  <dcterms:created xsi:type="dcterms:W3CDTF">1998-07-07T19:23:32Z</dcterms:created>
  <dcterms:modified xsi:type="dcterms:W3CDTF">2024-09-12T08:44:47Z</dcterms:modified>
</cp:coreProperties>
</file>