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90" r:id="rId3"/>
    <p:sldId id="256" r:id="rId4"/>
    <p:sldId id="292" r:id="rId5"/>
    <p:sldId id="293" r:id="rId6"/>
    <p:sldId id="294" r:id="rId7"/>
    <p:sldId id="295" r:id="rId8"/>
    <p:sldId id="285" r:id="rId9"/>
    <p:sldId id="291" r:id="rId10"/>
    <p:sldId id="308" r:id="rId11"/>
    <p:sldId id="296" r:id="rId12"/>
    <p:sldId id="309" r:id="rId13"/>
    <p:sldId id="297" r:id="rId14"/>
    <p:sldId id="311" r:id="rId15"/>
    <p:sldId id="298" r:id="rId16"/>
    <p:sldId id="312" r:id="rId17"/>
    <p:sldId id="299" r:id="rId18"/>
    <p:sldId id="313" r:id="rId19"/>
    <p:sldId id="300" r:id="rId20"/>
    <p:sldId id="314" r:id="rId21"/>
    <p:sldId id="301" r:id="rId22"/>
    <p:sldId id="315" r:id="rId23"/>
    <p:sldId id="302" r:id="rId24"/>
    <p:sldId id="316" r:id="rId25"/>
    <p:sldId id="303" r:id="rId26"/>
    <p:sldId id="304" r:id="rId27"/>
    <p:sldId id="317" r:id="rId28"/>
    <p:sldId id="305" r:id="rId29"/>
    <p:sldId id="306" r:id="rId30"/>
    <p:sldId id="318" r:id="rId31"/>
    <p:sldId id="310" r:id="rId32"/>
    <p:sldId id="319" r:id="rId33"/>
    <p:sldId id="307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38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97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25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620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637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6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886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46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7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055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28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FDFF-0F92-42C9-A2D1-5C1E98F5A3F7}" type="datetimeFigureOut">
              <a:rPr lang="cs-CZ" smtClean="0"/>
              <a:t>22.06.2026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8978A-36B1-4EDB-9665-C7EC6102C9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88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0"/>
            <a:ext cx="9145255" cy="6857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3430323-BDAF-4EF7-92F2-7C1164D82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6"/>
            <a:ext cx="7092280" cy="1143000"/>
          </a:xfrm>
        </p:spPr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FYZIKA G2 – G4 v kostce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436096" y="6444044"/>
            <a:ext cx="3707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© </a:t>
            </a:r>
            <a:r>
              <a:rPr lang="cs-CZ" dirty="0" smtClean="0">
                <a:solidFill>
                  <a:srgbClr val="FFFF00"/>
                </a:solidFill>
              </a:rPr>
              <a:t>2026+ </a:t>
            </a:r>
            <a:r>
              <a:rPr lang="cs-CZ" dirty="0" smtClean="0">
                <a:solidFill>
                  <a:srgbClr val="FFFF00"/>
                </a:solidFill>
              </a:rPr>
              <a:t>RNDr. Čeněk </a:t>
            </a:r>
            <a:r>
              <a:rPr lang="cs-CZ" dirty="0" err="1" smtClean="0">
                <a:solidFill>
                  <a:srgbClr val="FFFF00"/>
                </a:solidFill>
              </a:rPr>
              <a:t>Kodejška</a:t>
            </a:r>
            <a:r>
              <a:rPr lang="cs-CZ" dirty="0" smtClean="0">
                <a:solidFill>
                  <a:srgbClr val="FFFF00"/>
                </a:solidFill>
              </a:rPr>
              <a:t>, Ph.D.</a:t>
            </a:r>
            <a:endParaRPr lang="cs-C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00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Lákají vás diamanty? Projděte si manuál základních informací - Měšec.cz">
            <a:extLst>
              <a:ext uri="{FF2B5EF4-FFF2-40B4-BE49-F238E27FC236}">
                <a16:creationId xmlns:a16="http://schemas.microsoft.com/office/drawing/2014/main" xmlns="" id="{8CFB40D2-3AE6-0D14-92E4-6DB145718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5250924"/>
            <a:ext cx="3157353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Změna dodavatele energií - 1. díl: Změna dodavatele plynu - DentalCare">
            <a:extLst>
              <a:ext uri="{FF2B5EF4-FFF2-40B4-BE49-F238E27FC236}">
                <a16:creationId xmlns:a16="http://schemas.microsoft.com/office/drawing/2014/main" xmlns="" id="{1991F571-8C1D-99A9-8A16-54944E4B9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" y="4833652"/>
            <a:ext cx="2769515" cy="175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olid liquid gas hi-res stock photography and images - Alamy">
            <a:extLst>
              <a:ext uri="{FF2B5EF4-FFF2-40B4-BE49-F238E27FC236}">
                <a16:creationId xmlns:a16="http://schemas.microsoft.com/office/drawing/2014/main" xmlns="" id="{AC8D165B-3E81-6EE7-55A9-ACFCE326B9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368" b="85417" l="462" r="98769">
                        <a14:foregroundMark x1="15154" y1="48355" x2="15154" y2="48355"/>
                        <a14:foregroundMark x1="10308" y1="44956" x2="10308" y2="44956"/>
                        <a14:foregroundMark x1="9462" y1="34978" x2="9462" y2="34978"/>
                        <a14:foregroundMark x1="5231" y1="38158" x2="5231" y2="38158"/>
                        <a14:foregroundMark x1="2615" y1="52412" x2="2615" y2="52412"/>
                        <a14:foregroundMark x1="49000" y1="50768" x2="49000" y2="50768"/>
                        <a14:foregroundMark x1="47538" y1="43860" x2="47538" y2="43860"/>
                        <a14:foregroundMark x1="46846" y1="41557" x2="46846" y2="41557"/>
                        <a14:foregroundMark x1="39923" y1="45285" x2="39923" y2="45285"/>
                        <a14:foregroundMark x1="42231" y1="51425" x2="42231" y2="51425"/>
                        <a14:foregroundMark x1="39462" y1="52412" x2="39462" y2="52412"/>
                        <a14:foregroundMark x1="42231" y1="49890" x2="42231" y2="49890"/>
                        <a14:foregroundMark x1="42769" y1="47807" x2="42769" y2="47807"/>
                        <a14:foregroundMark x1="42923" y1="47697" x2="42923" y2="47697"/>
                        <a14:foregroundMark x1="43000" y1="46491" x2="43000" y2="46053"/>
                        <a14:foregroundMark x1="43154" y1="45504" x2="43308" y2="44956"/>
                        <a14:foregroundMark x1="43462" y1="43202" x2="43769" y2="41996"/>
                        <a14:foregroundMark x1="43846" y1="41447" x2="43846" y2="41447"/>
                        <a14:foregroundMark x1="44077" y1="40680" x2="44308" y2="39474"/>
                        <a14:foregroundMark x1="44385" y1="37719" x2="44615" y2="36513"/>
                        <a14:foregroundMark x1="44769" y1="35307" x2="44769" y2="35307"/>
                        <a14:foregroundMark x1="45077" y1="34649" x2="45077" y2="34649"/>
                        <a14:foregroundMark x1="45462" y1="33772" x2="46462" y2="33553"/>
                        <a14:foregroundMark x1="47385" y1="33553" x2="49385" y2="33553"/>
                        <a14:foregroundMark x1="50077" y1="33553" x2="50538" y2="33772"/>
                        <a14:foregroundMark x1="51000" y1="33882" x2="51692" y2="33882"/>
                        <a14:foregroundMark x1="52154" y1="33882" x2="52692" y2="33882"/>
                        <a14:foregroundMark x1="53154" y1="33882" x2="55462" y2="34649"/>
                        <a14:foregroundMark x1="55923" y1="34868" x2="56538" y2="35307"/>
                        <a14:foregroundMark x1="56538" y1="35307" x2="56769" y2="35855"/>
                        <a14:foregroundMark x1="57000" y1="36842" x2="57077" y2="37390"/>
                        <a14:foregroundMark x1="57308" y1="37719" x2="57308" y2="37719"/>
                        <a14:foregroundMark x1="57615" y1="37719" x2="57846" y2="39145"/>
                        <a14:foregroundMark x1="57846" y1="39254" x2="57846" y2="41009"/>
                        <a14:foregroundMark x1="57769" y1="41009" x2="57846" y2="44518"/>
                        <a14:foregroundMark x1="58077" y1="46162" x2="58385" y2="46930"/>
                        <a14:foregroundMark x1="54231" y1="47259" x2="54231" y2="47259"/>
                        <a14:foregroundMark x1="54308" y1="43202" x2="54308" y2="43202"/>
                        <a14:foregroundMark x1="54308" y1="43202" x2="54308" y2="43202"/>
                        <a14:foregroundMark x1="54077" y1="42434" x2="53692" y2="41996"/>
                        <a14:foregroundMark x1="52769" y1="41228" x2="52769" y2="41228"/>
                        <a14:foregroundMark x1="52231" y1="41009" x2="52231" y2="41009"/>
                        <a14:foregroundMark x1="40000" y1="38487" x2="40000" y2="38487"/>
                        <a14:foregroundMark x1="40000" y1="38706" x2="40000" y2="38706"/>
                        <a14:foregroundMark x1="40462" y1="36184" x2="40769" y2="35746"/>
                        <a14:foregroundMark x1="41154" y1="35417" x2="41154" y2="35417"/>
                        <a14:foregroundMark x1="41538" y1="34978" x2="42231" y2="34320"/>
                        <a14:foregroundMark x1="43231" y1="33553" x2="43231" y2="33553"/>
                        <a14:foregroundMark x1="43538" y1="33443" x2="43538" y2="33443"/>
                        <a14:foregroundMark x1="44308" y1="32785" x2="44308" y2="32785"/>
                        <a14:foregroundMark x1="44308" y1="32675" x2="44308" y2="32675"/>
                        <a14:foregroundMark x1="44385" y1="32566" x2="44385" y2="32566"/>
                        <a14:foregroundMark x1="38923" y1="35088" x2="38923" y2="35088"/>
                        <a14:foregroundMark x1="38692" y1="35307" x2="38692" y2="35307"/>
                        <a14:foregroundMark x1="38308" y1="35746" x2="38308" y2="35746"/>
                        <a14:foregroundMark x1="37846" y1="36184" x2="37385" y2="36952"/>
                        <a14:foregroundMark x1="37231" y1="37281" x2="37231" y2="37281"/>
                        <a14:foregroundMark x1="37077" y1="37719" x2="37077" y2="37719"/>
                        <a14:foregroundMark x1="36846" y1="39254" x2="36846" y2="39254"/>
                        <a14:foregroundMark x1="36769" y1="39912" x2="36769" y2="40351"/>
                        <a14:foregroundMark x1="37538" y1="50110" x2="37538" y2="50658"/>
                        <a14:foregroundMark x1="37538" y1="50768" x2="37538" y2="51535"/>
                        <a14:foregroundMark x1="37538" y1="52193" x2="37538" y2="52193"/>
                        <a14:foregroundMark x1="37538" y1="52741" x2="37538" y2="52741"/>
                        <a14:foregroundMark x1="37538" y1="53399" x2="37538" y2="53399"/>
                        <a14:foregroundMark x1="37385" y1="53838" x2="37385" y2="53838"/>
                        <a14:foregroundMark x1="37385" y1="54167" x2="37385" y2="54605"/>
                        <a14:foregroundMark x1="43462" y1="58772" x2="43462" y2="58772"/>
                        <a14:foregroundMark x1="43154" y1="59211" x2="43154" y2="59211"/>
                        <a14:foregroundMark x1="42692" y1="60526" x2="42692" y2="60526"/>
                        <a14:foregroundMark x1="42615" y1="61075" x2="42462" y2="61513"/>
                        <a14:foregroundMark x1="42385" y1="62061" x2="42385" y2="62061"/>
                        <a14:foregroundMark x1="36308" y1="63816" x2="36308" y2="63816"/>
                        <a14:foregroundMark x1="36154" y1="62610" x2="36154" y2="62610"/>
                        <a14:foregroundMark x1="36154" y1="62610" x2="36154" y2="62610"/>
                        <a14:foregroundMark x1="54769" y1="33333" x2="54769" y2="33333"/>
                        <a14:foregroundMark x1="54769" y1="33333" x2="54769" y2="33333"/>
                        <a14:foregroundMark x1="54769" y1="33333" x2="54769" y2="33333"/>
                        <a14:foregroundMark x1="54615" y1="33333" x2="54615" y2="33333"/>
                        <a14:foregroundMark x1="54538" y1="33333" x2="54538" y2="33333"/>
                        <a14:foregroundMark x1="54000" y1="33333" x2="53462" y2="33333"/>
                        <a14:foregroundMark x1="53000" y1="33114" x2="53000" y2="33114"/>
                        <a14:foregroundMark x1="52615" y1="32566" x2="52615" y2="32566"/>
                        <a14:foregroundMark x1="55154" y1="32346" x2="55154" y2="32346"/>
                        <a14:foregroundMark x1="55923" y1="31908" x2="55923" y2="31908"/>
                        <a14:foregroundMark x1="56000" y1="31798" x2="56308" y2="31798"/>
                        <a14:foregroundMark x1="57538" y1="31579" x2="58154" y2="31579"/>
                        <a14:foregroundMark x1="58846" y1="31579" x2="59231" y2="31579"/>
                        <a14:foregroundMark x1="60462" y1="31579" x2="60462" y2="31579"/>
                        <a14:foregroundMark x1="60769" y1="31579" x2="60769" y2="31579"/>
                        <a14:foregroundMark x1="47846" y1="30811" x2="47846" y2="30811"/>
                        <a14:foregroundMark x1="76538" y1="49671" x2="76538" y2="49671"/>
                        <a14:foregroundMark x1="76538" y1="49671" x2="76538" y2="49671"/>
                        <a14:foregroundMark x1="76538" y1="49671" x2="76538" y2="49671"/>
                        <a14:foregroundMark x1="76538" y1="48465" x2="76538" y2="48465"/>
                        <a14:foregroundMark x1="76538" y1="47697" x2="76538" y2="47039"/>
                        <a14:foregroundMark x1="76538" y1="46491" x2="76846" y2="45833"/>
                        <a14:foregroundMark x1="77077" y1="45504" x2="77538" y2="45066"/>
                        <a14:foregroundMark x1="77615" y1="44956" x2="77615" y2="44956"/>
                        <a14:foregroundMark x1="77846" y1="44737" x2="78385" y2="44627"/>
                        <a14:foregroundMark x1="78462" y1="44518" x2="78462" y2="44518"/>
                        <a14:foregroundMark x1="78692" y1="44298" x2="78692" y2="44298"/>
                        <a14:foregroundMark x1="78846" y1="44298" x2="78846" y2="44298"/>
                        <a14:foregroundMark x1="78846" y1="44298" x2="78846" y2="44298"/>
                        <a14:foregroundMark x1="81077" y1="49123" x2="80769" y2="49671"/>
                        <a14:foregroundMark x1="80077" y1="50658" x2="80077" y2="50658"/>
                        <a14:foregroundMark x1="79769" y1="51096" x2="79692" y2="51535"/>
                        <a14:foregroundMark x1="79538" y1="51974" x2="79231" y2="52632"/>
                        <a14:foregroundMark x1="79154" y1="52741" x2="79154" y2="52741"/>
                        <a14:foregroundMark x1="78923" y1="53399" x2="78923" y2="53399"/>
                        <a14:foregroundMark x1="78692" y1="53728" x2="78692" y2="53728"/>
                        <a14:foregroundMark x1="78308" y1="54167" x2="78308" y2="54167"/>
                        <a14:foregroundMark x1="47846" y1="56140" x2="47846" y2="56140"/>
                        <a14:foregroundMark x1="47769" y1="55811" x2="47769" y2="55811"/>
                        <a14:foregroundMark x1="47077" y1="55373" x2="47077" y2="55373"/>
                        <a14:foregroundMark x1="46769" y1="55373" x2="46769" y2="55373"/>
                        <a14:foregroundMark x1="46692" y1="55154" x2="46692" y2="55154"/>
                        <a14:foregroundMark x1="46538" y1="55154" x2="46538" y2="55154"/>
                        <a14:foregroundMark x1="84308" y1="56908" x2="84308" y2="56908"/>
                        <a14:foregroundMark x1="84308" y1="57018" x2="84308" y2="57018"/>
                        <a14:foregroundMark x1="84308" y1="57018" x2="83846" y2="58114"/>
                        <a14:foregroundMark x1="83000" y1="58991" x2="83000" y2="58991"/>
                        <a14:foregroundMark x1="90462" y1="57785" x2="90615" y2="57346"/>
                        <a14:foregroundMark x1="90769" y1="56469" x2="90769" y2="55482"/>
                        <a14:foregroundMark x1="90846" y1="55154" x2="90846" y2="55154"/>
                        <a14:foregroundMark x1="90846" y1="54715" x2="91000" y2="54167"/>
                        <a14:foregroundMark x1="91154" y1="53180" x2="91385" y2="51864"/>
                        <a14:foregroundMark x1="91615" y1="50329" x2="91692" y2="49561"/>
                        <a14:foregroundMark x1="90769" y1="34868" x2="92615" y2="48355"/>
                        <a14:foregroundMark x1="73154" y1="35636" x2="91692" y2="33553"/>
                        <a14:foregroundMark x1="71385" y1="37171" x2="71385" y2="37171"/>
                        <a14:foregroundMark x1="82769" y1="32237" x2="82769" y2="32237"/>
                        <a14:foregroundMark x1="94923" y1="32018" x2="94923" y2="32018"/>
                        <a14:foregroundMark x1="15231" y1="53399" x2="15231" y2="53399"/>
                        <a14:foregroundMark x1="6462" y1="56579" x2="25231" y2="38925"/>
                        <a14:foregroundMark x1="6154" y1="46820" x2="18077" y2="33443"/>
                        <a14:foregroundMark x1="18077" y1="33443" x2="18615" y2="33114"/>
                        <a14:foregroundMark x1="7923" y1="33882" x2="23769" y2="62061"/>
                        <a14:foregroundMark x1="3846" y1="40789" x2="4923" y2="62061"/>
                        <a14:foregroundMark x1="3538" y1="63596" x2="9462" y2="63596"/>
                        <a14:foregroundMark x1="9462" y1="63596" x2="16923" y2="63377"/>
                        <a14:foregroundMark x1="16923" y1="63377" x2="21846" y2="63816"/>
                        <a14:foregroundMark x1="25692" y1="58443" x2="25231" y2="39693"/>
                        <a14:foregroundMark x1="25231" y1="39693" x2="21000" y2="33224"/>
                        <a14:foregroundMark x1="21000" y1="33224" x2="20538" y2="33114"/>
                        <a14:foregroundMark x1="88308" y1="47807" x2="87077" y2="63158"/>
                        <a14:foregroundMark x1="1846" y1="82785" x2="7615" y2="82785"/>
                        <a14:foregroundMark x1="7615" y1="82785" x2="35615" y2="81469"/>
                        <a14:foregroundMark x1="35615" y1="81469" x2="55308" y2="82346"/>
                        <a14:foregroundMark x1="55308" y1="82346" x2="73385" y2="80811"/>
                        <a14:foregroundMark x1="73385" y1="80811" x2="95154" y2="82346"/>
                        <a14:foregroundMark x1="38692" y1="58772" x2="55615" y2="59978"/>
                        <a14:foregroundMark x1="52615" y1="46930" x2="59462" y2="58224"/>
                        <a14:foregroundMark x1="39462" y1="41667" x2="40077" y2="49671"/>
                        <a14:foregroundMark x1="1538" y1="81140" x2="24077" y2="83443"/>
                        <a14:foregroundMark x1="2077" y1="80154" x2="8077" y2="79934"/>
                        <a14:foregroundMark x1="8077" y1="79934" x2="22231" y2="80373"/>
                        <a14:foregroundMark x1="2615" y1="85088" x2="8231" y2="84978"/>
                        <a14:foregroundMark x1="8231" y1="84978" x2="17769" y2="85526"/>
                        <a14:foregroundMark x1="1000" y1="79386" x2="6692" y2="80702"/>
                        <a14:foregroundMark x1="615" y1="78618" x2="615" y2="78618"/>
                        <a14:foregroundMark x1="98846" y1="82346" x2="98846" y2="82346"/>
                        <a14:foregroundMark x1="11538" y1="23136" x2="15462" y2="28509"/>
                        <a14:foregroundMark x1="15462" y1="28509" x2="11615" y2="22368"/>
                        <a14:foregroundMark x1="11615" y1="22368" x2="11308" y2="22368"/>
                        <a14:foregroundMark x1="44846" y1="23794" x2="50231" y2="28180"/>
                        <a14:foregroundMark x1="50231" y1="28180" x2="46077" y2="22917"/>
                        <a14:foregroundMark x1="46077" y1="22917" x2="44615" y2="23136"/>
                        <a14:foregroundMark x1="78462" y1="23465" x2="85538" y2="28509"/>
                        <a14:foregroundMark x1="85538" y1="28509" x2="79692" y2="23026"/>
                        <a14:foregroundMark x1="79692" y1="23026" x2="77923" y2="23136"/>
                        <a14:backgroundMark x1="10000" y1="73136" x2="10000" y2="73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828" b="9723"/>
          <a:stretch/>
        </p:blipFill>
        <p:spPr bwMode="auto">
          <a:xfrm>
            <a:off x="0" y="1146468"/>
            <a:ext cx="9144000" cy="445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8BE7E609-DBA6-5E30-EA3E-C219422979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1799" y="4209064"/>
            <a:ext cx="3240359" cy="2388288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xmlns="" id="{A3430323-BDAF-4EF7-92F2-7C1164D82481}"/>
              </a:ext>
            </a:extLst>
          </p:cNvPr>
          <p:cNvSpPr txBox="1">
            <a:spLocks/>
          </p:cNvSpPr>
          <p:nvPr/>
        </p:nvSpPr>
        <p:spPr>
          <a:xfrm>
            <a:off x="21950" y="53752"/>
            <a:ext cx="91220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>
                <a:solidFill>
                  <a:srgbClr val="FF0000"/>
                </a:solidFill>
              </a:rPr>
              <a:t>VLASTNOSTI PLYNŮ, PEVNÝCH LÁTEK A KAPALIN	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267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04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9678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83" y="0"/>
            <a:ext cx="916396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-36512" y="-13394"/>
            <a:ext cx="9180512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6000" smtClean="0">
                <a:solidFill>
                  <a:srgbClr val="FFFF00"/>
                </a:solidFill>
              </a:rPr>
              <a:t>Elektrické pole</a:t>
            </a:r>
            <a:endParaRPr lang="cs-CZ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55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990"/>
            <a:ext cx="9144000" cy="6887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536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smtClean="0">
                <a:solidFill>
                  <a:srgbClr val="00B0F0"/>
                </a:solidFill>
              </a:rPr>
              <a:t>Elektrický proud v kovech</a:t>
            </a:r>
            <a:endParaRPr lang="cs-CZ" sz="6000" dirty="0">
              <a:solidFill>
                <a:srgbClr val="00B0F0"/>
              </a:solidFill>
            </a:endParaRPr>
          </a:p>
        </p:txBody>
      </p:sp>
      <p:pic>
        <p:nvPicPr>
          <p:cNvPr id="4" name="Picture 2" descr="https://www.chatar-chalupar.cz/wp-content/uploads/2012/11/%C5%BE%C3%A1rovky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866"/>
            <a:ext cx="9144000" cy="517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051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440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větově unikátní záběr stuhového blesku se podařilo zachytit nad Brnem |  In-počas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0" y="44624"/>
            <a:ext cx="9139944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dirty="0" smtClean="0">
                <a:solidFill>
                  <a:schemeClr val="bg1"/>
                </a:solidFill>
              </a:rPr>
              <a:t>Elektrický proud </a:t>
            </a:r>
            <a:br>
              <a:rPr lang="cs-CZ" sz="6000" dirty="0" smtClean="0">
                <a:solidFill>
                  <a:schemeClr val="bg1"/>
                </a:solidFill>
              </a:rPr>
            </a:br>
            <a:r>
              <a:rPr lang="cs-CZ" sz="6000" dirty="0" smtClean="0">
                <a:solidFill>
                  <a:schemeClr val="bg1"/>
                </a:solidFill>
              </a:rPr>
              <a:t>v polovodičích, kapalinách a plynech</a:t>
            </a:r>
            <a:endParaRPr lang="cs-CZ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175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533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5858"/>
            <a:ext cx="9158704" cy="6109526"/>
          </a:xfrm>
          <a:prstGeom prst="rect">
            <a:avLst/>
          </a:prstGeom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0" y="-11154"/>
            <a:ext cx="9139944" cy="7758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smtClean="0">
                <a:solidFill>
                  <a:schemeClr val="accent5"/>
                </a:solidFill>
              </a:rPr>
              <a:t>Stacionární magnetické pole</a:t>
            </a:r>
            <a:endParaRPr lang="cs-CZ" sz="60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884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542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cond law of thermodynamics | New Scientist">
            <a:extLst>
              <a:ext uri="{FF2B5EF4-FFF2-40B4-BE49-F238E27FC236}">
                <a16:creationId xmlns="" xmlns:a16="http://schemas.microsoft.com/office/drawing/2014/main" id="{39880893-2654-4839-91EA-9CB4DB573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782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3430323-BDAF-4EF7-92F2-7C1164D82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00808"/>
            <a:ext cx="4572000" cy="1143000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TERMODYNAMIKA</a:t>
            </a:r>
          </a:p>
        </p:txBody>
      </p:sp>
    </p:spTree>
    <p:extLst>
      <p:ext uri="{BB962C8B-B14F-4D97-AF65-F5344CB8AC3E}">
        <p14:creationId xmlns:p14="http://schemas.microsoft.com/office/powerpoint/2010/main" val="2500980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www.absolvent.cz/sites/default/files/styles/article-square/public/clanky/obrazky/uvodni_fotky_0.png?itok=M28BL8Y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xmlns="" id="{A3430323-BDAF-4EF7-92F2-7C1164D82481}"/>
              </a:ext>
            </a:extLst>
          </p:cNvPr>
          <p:cNvSpPr txBox="1">
            <a:spLocks/>
          </p:cNvSpPr>
          <p:nvPr/>
        </p:nvSpPr>
        <p:spPr>
          <a:xfrm>
            <a:off x="0" y="5375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>
                <a:solidFill>
                  <a:srgbClr val="C00000"/>
                </a:solidFill>
              </a:rPr>
              <a:t>Střídavý proud a jeho využití v praxi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68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60"/>
            <a:ext cx="9144000" cy="6815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312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10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 smtClean="0">
                <a:solidFill>
                  <a:schemeClr val="accent1"/>
                </a:solidFill>
              </a:rPr>
              <a:t>Elektromagnetické vlnění</a:t>
            </a:r>
            <a:endParaRPr lang="cs-CZ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512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72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507"/>
            <a:ext cx="9144000" cy="608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0" y="-2738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dirty="0" smtClean="0">
                <a:solidFill>
                  <a:srgbClr val="FF0000"/>
                </a:solidFill>
              </a:rPr>
              <a:t>Geometrická optika</a:t>
            </a:r>
            <a:endParaRPr lang="cs-CZ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070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830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3538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9"/>
            <a:ext cx="9144000" cy="685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549777" y="5829217"/>
            <a:ext cx="80444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6000" dirty="0">
                <a:solidFill>
                  <a:srgbClr val="00B0F0"/>
                </a:solidFill>
              </a:rPr>
              <a:t>Kvantová a jaderná fyzika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1299962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15"/>
            <a:ext cx="9144000" cy="689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648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919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48"/>
            <a:ext cx="9144000" cy="686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924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51520" y="44624"/>
            <a:ext cx="8892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>
                <a:solidFill>
                  <a:schemeClr val="bg1">
                    <a:lumMod val="85000"/>
                  </a:schemeClr>
                </a:solidFill>
              </a:rPr>
              <a:t>Mechanické kmitání a vlnění</a:t>
            </a:r>
            <a:endParaRPr lang="cs-CZ" sz="54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92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066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691680" y="1260049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>
                <a:solidFill>
                  <a:schemeClr val="accent6"/>
                </a:solidFill>
              </a:rPr>
              <a:t>Astrofyzika a kosmologie</a:t>
            </a:r>
            <a:endParaRPr lang="cs-CZ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936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1821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90" y="0"/>
            <a:ext cx="91739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778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13"/>
            <a:ext cx="9144000" cy="686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636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504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70"/>
            <a:ext cx="9144000" cy="6845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82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60"/>
            <a:ext cx="9143999" cy="686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1101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43"/>
            <a:ext cx="9144000" cy="688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8985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57</Words>
  <Application>Microsoft Office PowerPoint</Application>
  <PresentationFormat>Předvádění na obrazovce (4:3)</PresentationFormat>
  <Paragraphs>14</Paragraphs>
  <Slides>33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Motiv systému Office</vt:lpstr>
      <vt:lpstr>FYZIKA G2 – G4 v kostce</vt:lpstr>
      <vt:lpstr>TERMODYNAMIKA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Elektrický náboj a jeho vlastnosti</dc:title>
  <dc:creator>imhotep</dc:creator>
  <cp:lastModifiedBy>imhotep</cp:lastModifiedBy>
  <cp:revision>80</cp:revision>
  <dcterms:created xsi:type="dcterms:W3CDTF">2014-08-31T07:20:26Z</dcterms:created>
  <dcterms:modified xsi:type="dcterms:W3CDTF">2026-06-22T18:43:23Z</dcterms:modified>
</cp:coreProperties>
</file>