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0" r:id="rId2"/>
    <p:sldId id="341" r:id="rId3"/>
    <p:sldId id="342" r:id="rId4"/>
    <p:sldId id="344" r:id="rId5"/>
    <p:sldId id="345" r:id="rId6"/>
    <p:sldId id="348" r:id="rId7"/>
    <p:sldId id="34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B3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3C2A-DFE8-467C-8491-20860E44836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7A425-1690-4C8E-98DE-481879FA6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3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7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62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6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5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FDFF-0F92-42C9-A2D1-5C1E98F5A3F7}" type="datetimeFigureOut">
              <a:rPr lang="cs-CZ" smtClean="0"/>
              <a:t>12.09.2024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8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větově unikátní záběr stuhového blesku se podařilo zachytit nad Brnem |  In-počas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39944" cy="2304256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bg1"/>
                </a:solidFill>
              </a:rPr>
              <a:t>11-Elektrický </a:t>
            </a:r>
            <a:r>
              <a:rPr lang="cs-CZ" sz="5400" dirty="0" smtClean="0">
                <a:solidFill>
                  <a:schemeClr val="bg1"/>
                </a:solidFill>
              </a:rPr>
              <a:t>proud </a:t>
            </a:r>
            <a:r>
              <a:rPr lang="cs-CZ" sz="5400" dirty="0" smtClean="0">
                <a:solidFill>
                  <a:schemeClr val="bg1"/>
                </a:solidFill>
              </a:rPr>
              <a:t>v plynech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4" name="TextovéPole 2"/>
          <p:cNvSpPr txBox="1"/>
          <p:nvPr/>
        </p:nvSpPr>
        <p:spPr>
          <a:xfrm>
            <a:off x="5460436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rgbClr val="FFFF00"/>
                </a:solidFill>
              </a:rPr>
              <a:t>© </a:t>
            </a:r>
            <a:r>
              <a:rPr lang="cs-CZ" smtClean="0">
                <a:solidFill>
                  <a:srgbClr val="FFFF00"/>
                </a:solidFill>
              </a:rPr>
              <a:t>2023+ </a:t>
            </a:r>
            <a:r>
              <a:rPr lang="cs-CZ" dirty="0">
                <a:solidFill>
                  <a:srgbClr val="FFFF00"/>
                </a:solidFill>
              </a:rPr>
              <a:t>RNDr. Čeněk </a:t>
            </a:r>
            <a:r>
              <a:rPr lang="cs-CZ" dirty="0" err="1">
                <a:solidFill>
                  <a:srgbClr val="FFFF00"/>
                </a:solidFill>
              </a:rPr>
              <a:t>Kodejška</a:t>
            </a:r>
            <a:r>
              <a:rPr lang="cs-CZ" dirty="0">
                <a:solidFill>
                  <a:srgbClr val="FFFF00"/>
                </a:solidFill>
              </a:rPr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392850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1.11</a:t>
            </a:r>
            <a:r>
              <a:rPr lang="cs-CZ" sz="3600" dirty="0" smtClean="0"/>
              <a:t> </a:t>
            </a:r>
            <a:r>
              <a:rPr lang="cs-CZ" sz="3600" dirty="0" smtClean="0"/>
              <a:t>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Samostatný a nesamostatný výboj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19675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</a:t>
            </a:r>
            <a:r>
              <a:rPr lang="cs-CZ" b="1" dirty="0" smtClean="0"/>
              <a:t>lyny se za běžných podmínek </a:t>
            </a:r>
            <a:r>
              <a:rPr lang="cs-CZ" dirty="0" smtClean="0"/>
              <a:t>(teplota, tlak) chovají jako </a:t>
            </a:r>
            <a:r>
              <a:rPr lang="cs-CZ" b="1" dirty="0" smtClean="0"/>
              <a:t>izolanty</a:t>
            </a:r>
            <a:r>
              <a:rPr lang="cs-CZ" dirty="0" smtClean="0"/>
              <a:t> </a:t>
            </a:r>
            <a:r>
              <a:rPr lang="cs-CZ" dirty="0" smtClean="0">
                <a:sym typeface="Symbol" panose="05050102010706020507" pitchFamily="18" charset="2"/>
              </a:rPr>
              <a:t> nevedou el. proud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d</a:t>
            </a:r>
            <a:r>
              <a:rPr lang="cs-CZ" dirty="0" smtClean="0"/>
              <a:t>osáhne-li intenzita elektrického pole určitých hodnot,</a:t>
            </a:r>
            <a:br>
              <a:rPr lang="cs-CZ" dirty="0" smtClean="0"/>
            </a:br>
            <a:r>
              <a:rPr lang="cs-CZ" dirty="0" smtClean="0"/>
              <a:t>dojde k </a:t>
            </a:r>
            <a:r>
              <a:rPr lang="cs-CZ" dirty="0"/>
              <a:t>ionizaci </a:t>
            </a:r>
            <a:r>
              <a:rPr lang="cs-CZ" dirty="0" smtClean="0"/>
              <a:t>plynu, následně průrazu dielektrika, </a:t>
            </a:r>
            <a:br>
              <a:rPr lang="cs-CZ" dirty="0" smtClean="0"/>
            </a:br>
            <a:r>
              <a:rPr lang="cs-CZ" dirty="0" smtClean="0"/>
              <a:t>plyn vede el. </a:t>
            </a:r>
            <a:r>
              <a:rPr lang="cs-CZ" dirty="0"/>
              <a:t>p</a:t>
            </a:r>
            <a:r>
              <a:rPr lang="cs-CZ" dirty="0" smtClean="0"/>
              <a:t>roud (vzduch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baseline="-25000" dirty="0" err="1" smtClean="0"/>
              <a:t>krit</a:t>
            </a:r>
            <a:r>
              <a:rPr lang="cs-CZ" dirty="0" smtClean="0"/>
              <a:t> = 3 MV/m = 3 </a:t>
            </a:r>
            <a:r>
              <a:rPr lang="cs-CZ" dirty="0" err="1" smtClean="0"/>
              <a:t>kV</a:t>
            </a:r>
            <a:r>
              <a:rPr lang="cs-CZ" dirty="0" smtClean="0"/>
              <a:t>/mm)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Př. blesk, plazmová koule, reklamní trubice, zářivky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58417"/>
            <a:ext cx="3479681" cy="3479681"/>
          </a:xfrm>
          <a:prstGeom prst="rect">
            <a:avLst/>
          </a:prstGeom>
        </p:spPr>
      </p:pic>
      <p:pic>
        <p:nvPicPr>
          <p:cNvPr id="12" name="Obrázek 11" descr="http://static.hsw.com.br/gif/plasma-cutter-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6" y="2727572"/>
            <a:ext cx="3024286" cy="178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27572"/>
            <a:ext cx="1872208" cy="1781106"/>
          </a:xfrm>
          <a:prstGeom prst="rect">
            <a:avLst/>
          </a:prstGeom>
        </p:spPr>
      </p:pic>
      <p:pic>
        <p:nvPicPr>
          <p:cNvPr id="1026" name="Picture 2" descr="WiFi LED reklama, světelně tabule barevná - panel 300x40cm Speciální cena  pro registrované - Kenex s.r.o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9531" r="984" b="28142"/>
          <a:stretch/>
        </p:blipFill>
        <p:spPr bwMode="auto">
          <a:xfrm>
            <a:off x="395587" y="4897165"/>
            <a:ext cx="5040510" cy="16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ncelářské stropní LED svítidlo LLX 120cm 33W 4000°K s LED trubicemi  Philips - Ereka.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64" y="5138098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1.11 </a:t>
            </a:r>
            <a:r>
              <a:rPr lang="cs-CZ" sz="3600" dirty="0" smtClean="0"/>
              <a:t>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Samostatný a nesamostatný výboj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21249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n</a:t>
            </a:r>
            <a:r>
              <a:rPr lang="cs-CZ" sz="2000" b="1" dirty="0" smtClean="0">
                <a:solidFill>
                  <a:srgbClr val="FF0000"/>
                </a:solidFill>
              </a:rPr>
              <a:t>eutrální</a:t>
            </a:r>
            <a:r>
              <a:rPr lang="cs-CZ" sz="2000" dirty="0" smtClean="0"/>
              <a:t> molekuly a </a:t>
            </a:r>
            <a:r>
              <a:rPr lang="cs-CZ" sz="2000" b="1" dirty="0" smtClean="0">
                <a:solidFill>
                  <a:srgbClr val="FF0000"/>
                </a:solidFill>
              </a:rPr>
              <a:t>atomy</a:t>
            </a:r>
            <a:r>
              <a:rPr lang="cs-CZ" sz="2000" dirty="0" smtClean="0"/>
              <a:t> plynu </a:t>
            </a:r>
            <a:r>
              <a:rPr lang="cs-CZ" sz="2000" b="1" dirty="0" smtClean="0">
                <a:solidFill>
                  <a:srgbClr val="FF0000"/>
                </a:solidFill>
              </a:rPr>
              <a:t>se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rozštěpí na kladné a záporné ionty </a:t>
            </a:r>
            <a:r>
              <a:rPr lang="cs-CZ" sz="2000" dirty="0" smtClean="0"/>
              <a:t>a volné elektrony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</a:rPr>
              <a:t>Ionizátory:</a:t>
            </a:r>
            <a:r>
              <a:rPr lang="cs-CZ" sz="2000" dirty="0" smtClean="0"/>
              <a:t> vysoká teplota, sluneční vítr, náraz částic, silné elektrické pole, záření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ationty se pohybují k záporně nabité elektrodě, anionty ke kladně nabité elektrodě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n</a:t>
            </a:r>
            <a:r>
              <a:rPr lang="cs-CZ" sz="2000" b="1" dirty="0" smtClean="0">
                <a:solidFill>
                  <a:srgbClr val="FF0000"/>
                </a:solidFill>
              </a:rPr>
              <a:t>esamostatný výboj</a:t>
            </a:r>
            <a:r>
              <a:rPr lang="cs-CZ" sz="2000" dirty="0" smtClean="0"/>
              <a:t> – elektrický proud v plynu je udržován jen po dobu působení ionizátoru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s</a:t>
            </a:r>
            <a:r>
              <a:rPr lang="cs-CZ" sz="2000" b="1" dirty="0" smtClean="0">
                <a:solidFill>
                  <a:srgbClr val="FF0000"/>
                </a:solidFill>
              </a:rPr>
              <a:t>amostatný výboj</a:t>
            </a:r>
            <a:r>
              <a:rPr lang="cs-CZ" sz="2000" dirty="0" smtClean="0"/>
              <a:t> – elektrický proud v plynu je nezávislý na vnějším ionizátoru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lazma</a:t>
            </a:r>
            <a:r>
              <a:rPr lang="cs-CZ" sz="2000" dirty="0" smtClean="0"/>
              <a:t> – vysoce ionizovaný plyn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r</a:t>
            </a:r>
            <a:r>
              <a:rPr lang="cs-CZ" sz="2000" b="1" dirty="0" smtClean="0">
                <a:solidFill>
                  <a:srgbClr val="FF0000"/>
                </a:solidFill>
              </a:rPr>
              <a:t>ekombinace iontů</a:t>
            </a:r>
            <a:r>
              <a:rPr lang="cs-CZ" sz="2000" dirty="0" smtClean="0"/>
              <a:t> – probíhá současně s ionizací plynu; opačně nabité ionty se slučují na neutrální molekuly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2011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Ionizace plynu</a:t>
            </a:r>
            <a:endParaRPr lang="cs-CZ" sz="2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461962" y="4714428"/>
            <a:ext cx="8220075" cy="2108240"/>
            <a:chOff x="461962" y="4714428"/>
            <a:chExt cx="8220075" cy="210824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62" y="4717876"/>
              <a:ext cx="8220075" cy="209550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5508104" y="6453336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00B050"/>
                  </a:solidFill>
                </a:rPr>
                <a:t>ionizace plynu nárazem</a:t>
              </a:r>
              <a:endParaRPr lang="cs-CZ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899592" y="4714428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50"/>
                  </a:solidFill>
                </a:rPr>
                <a:t>v</a:t>
              </a:r>
              <a:r>
                <a:rPr lang="cs-CZ" b="1" dirty="0" smtClean="0">
                  <a:solidFill>
                    <a:srgbClr val="00B050"/>
                  </a:solidFill>
                </a:rPr>
                <a:t>ýboj v plynu</a:t>
              </a:r>
              <a:endParaRPr lang="cs-CZ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8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1.11 </a:t>
            </a:r>
            <a:r>
              <a:rPr lang="cs-CZ" sz="3600" dirty="0" smtClean="0"/>
              <a:t>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Druhy výbojů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2124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zniká </a:t>
            </a:r>
            <a:r>
              <a:rPr lang="cs-CZ" sz="2000" b="1" dirty="0" smtClean="0"/>
              <a:t>za běžného atmosférického tlaku </a:t>
            </a:r>
            <a:r>
              <a:rPr lang="cs-CZ" sz="2000" dirty="0" smtClean="0"/>
              <a:t>při zkratu elektrod a jejich následném oddálení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/>
              <a:t>t</a:t>
            </a:r>
            <a:r>
              <a:rPr lang="cs-CZ" sz="2000" b="1" dirty="0" smtClean="0"/>
              <a:t>eplota</a:t>
            </a:r>
            <a:r>
              <a:rPr lang="cs-CZ" sz="2000" dirty="0" smtClean="0"/>
              <a:t> mezi elektrodami dosáhne cca </a:t>
            </a:r>
            <a:r>
              <a:rPr lang="cs-CZ" sz="2000" b="1" dirty="0" smtClean="0"/>
              <a:t>5000 °C</a:t>
            </a:r>
            <a:r>
              <a:rPr lang="cs-CZ" sz="2000" dirty="0" smtClean="0"/>
              <a:t> – vzduch se silně ionizuje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e vzniku el. oblouku stačí </a:t>
            </a:r>
            <a:r>
              <a:rPr lang="cs-CZ" sz="2000" b="1" dirty="0" smtClean="0"/>
              <a:t>napětí řádově 100 V </a:t>
            </a:r>
            <a:r>
              <a:rPr lang="cs-CZ" sz="2000" dirty="0" smtClean="0"/>
              <a:t>a proud 80</a:t>
            </a:r>
            <a:r>
              <a:rPr lang="cs-CZ" sz="2000" dirty="0"/>
              <a:t> – </a:t>
            </a:r>
            <a:r>
              <a:rPr lang="cs-CZ" sz="2000" dirty="0" smtClean="0"/>
              <a:t>120 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o</a:t>
            </a:r>
            <a:r>
              <a:rPr lang="cs-CZ" sz="2000" b="1" dirty="0" smtClean="0">
                <a:solidFill>
                  <a:srgbClr val="FF0000"/>
                </a:solidFill>
              </a:rPr>
              <a:t>bsahuje UV záření </a:t>
            </a:r>
            <a:r>
              <a:rPr lang="cs-CZ" sz="2000" dirty="0" smtClean="0"/>
              <a:t>– nutná ochrana očí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yužití: svařování kovů, vysokotlaké výbojky, obloukové pece</a:t>
            </a:r>
            <a:endParaRPr lang="cs-CZ" sz="1600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233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Obloukový výboj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63" y="3560241"/>
            <a:ext cx="4416434" cy="329775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Skupina 3"/>
          <p:cNvGrpSpPr/>
          <p:nvPr/>
        </p:nvGrpSpPr>
        <p:grpSpPr>
          <a:xfrm>
            <a:off x="19560" y="3555273"/>
            <a:ext cx="3886765" cy="3269147"/>
            <a:chOff x="19560" y="3555273"/>
            <a:chExt cx="3886765" cy="3269147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/>
            <a:srcRect r="47948"/>
            <a:stretch/>
          </p:blipFill>
          <p:spPr>
            <a:xfrm>
              <a:off x="37452" y="3555273"/>
              <a:ext cx="3868873" cy="1705876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3"/>
            <a:srcRect l="53291" b="13848"/>
            <a:stretch/>
          </p:blipFill>
          <p:spPr>
            <a:xfrm>
              <a:off x="19560" y="5202140"/>
              <a:ext cx="3832360" cy="1622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7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1.11 </a:t>
            </a:r>
            <a:r>
              <a:rPr lang="cs-CZ" sz="3600" dirty="0" smtClean="0"/>
              <a:t>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Druhy výbojů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21249"/>
            <a:ext cx="7380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h</a:t>
            </a:r>
            <a:r>
              <a:rPr lang="cs-CZ" sz="2000" dirty="0" smtClean="0"/>
              <a:t>istorický zdroj světla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00B050"/>
                </a:solidFill>
              </a:rPr>
              <a:t>František Křižík (1847 – 1941) – </a:t>
            </a:r>
            <a:r>
              <a:rPr lang="cs-CZ" b="1" dirty="0" smtClean="0">
                <a:solidFill>
                  <a:srgbClr val="00B050"/>
                </a:solidFill>
              </a:rPr>
              <a:t>český technik, průmyslník, vynálezce</a:t>
            </a: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dirty="0" smtClean="0">
                <a:sym typeface="Symbol" panose="05050102010706020507" pitchFamily="18" charset="2"/>
              </a:rPr>
              <a:t> vynalezl obloukovou lampu se samočinnou regulací vzdáleností elektrod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vynalezl světelnou fontánu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sestrojil elektromobil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postavil první elektrickou dráhu v Praze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elektrifikovaná trať Tábor-Bechyně</a:t>
            </a:r>
            <a:endParaRPr lang="cs-CZ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2424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Oblouková lampa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496" y="1556792"/>
            <a:ext cx="1847850" cy="2466975"/>
          </a:xfrm>
          <a:prstGeom prst="rect">
            <a:avLst/>
          </a:prstGeom>
        </p:spPr>
      </p:pic>
      <p:sp>
        <p:nvSpPr>
          <p:cNvPr id="8" name="AutoShape 4" descr="Národní technické muzeum připomíná 80 let od úmrtí „českého Edisona“  Františka Křižíka - Časopis Elektro - Odborné časo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Obrázek 14" descr="http://dejiny.ceskatelevize.cz/img/gfx/211543116230090/photos/thumb/Kviz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006271"/>
            <a:ext cx="2599457" cy="2599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http://www.rml.cz/cs/muzeum/expozice/lampa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9" r="6649"/>
          <a:stretch/>
        </p:blipFill>
        <p:spPr bwMode="auto">
          <a:xfrm>
            <a:off x="2915816" y="4006270"/>
            <a:ext cx="1650538" cy="2599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Obrázek 17" descr="http://www.casopisstavebnictvi.cz/UserFiles/Image/0709/44_instalace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41023" y="2641774"/>
            <a:ext cx="2627473" cy="3967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26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1.11 </a:t>
            </a:r>
            <a:r>
              <a:rPr lang="cs-CZ" sz="3600" dirty="0" smtClean="0"/>
              <a:t>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Tichý výboj - korona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21249"/>
            <a:ext cx="66807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smtClean="0"/>
              <a:t>výboj vzniká </a:t>
            </a:r>
            <a:r>
              <a:rPr lang="cs-CZ" sz="2000" b="1" dirty="0" smtClean="0"/>
              <a:t>v okolí vodičů s velmi vysokým napětím</a:t>
            </a:r>
            <a:r>
              <a:rPr lang="cs-CZ" sz="2000" dirty="0" smtClean="0"/>
              <a:t>, </a:t>
            </a:r>
            <a:br>
              <a:rPr lang="cs-CZ" sz="2000" dirty="0" smtClean="0"/>
            </a:br>
            <a:r>
              <a:rPr lang="cs-CZ" sz="2000" dirty="0" smtClean="0"/>
              <a:t>řádově 10</a:t>
            </a:r>
            <a:r>
              <a:rPr lang="cs-CZ" sz="2000" baseline="30000" dirty="0" smtClean="0"/>
              <a:t>2 </a:t>
            </a:r>
            <a:r>
              <a:rPr lang="cs-CZ" sz="2000" dirty="0" smtClean="0"/>
              <a:t>- 10</a:t>
            </a:r>
            <a:r>
              <a:rPr lang="cs-CZ" sz="2000" baseline="30000" dirty="0" smtClean="0"/>
              <a:t>4</a:t>
            </a:r>
            <a:r>
              <a:rPr lang="cs-CZ" sz="2000" dirty="0" smtClean="0"/>
              <a:t>  </a:t>
            </a:r>
            <a:r>
              <a:rPr lang="cs-CZ" sz="2000" dirty="0" err="1" smtClean="0"/>
              <a:t>kV</a:t>
            </a:r>
            <a:endParaRPr lang="cs-CZ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h</a:t>
            </a:r>
            <a:r>
              <a:rPr lang="cs-CZ" sz="2000" dirty="0" smtClean="0"/>
              <a:t>istoricky pozorované v okolí  hrotů stožárů lodí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 přenosové soustavě VVN způsobuje energetické ztráty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l</a:t>
            </a:r>
            <a:r>
              <a:rPr lang="cs-CZ" sz="2000" dirty="0" smtClean="0"/>
              <a:t>ze ho pozorovat např. u Teslova transformátoru</a:t>
            </a:r>
            <a:endParaRPr lang="cs-CZ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206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Eliášovo světlo</a:t>
            </a:r>
            <a:endParaRPr lang="cs-CZ" sz="2400" dirty="0"/>
          </a:p>
        </p:txBody>
      </p:sp>
      <p:sp>
        <p:nvSpPr>
          <p:cNvPr id="8" name="AutoShape 4" descr="Národní technické muzeum připomíná 80 let od úmrtí „českého Edisona“  Františka Křižíka - Časopis Elektro - Odborné časo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795" y="1268760"/>
            <a:ext cx="2427709" cy="55976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3429000"/>
            <a:ext cx="50196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069415" cy="1906744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/>
              <a:t>1.11 </a:t>
            </a:r>
            <a:r>
              <a:rPr lang="cs-CZ" sz="3600" dirty="0" smtClean="0"/>
              <a:t>Elektrický proud v plynech a ve vakuu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8049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Výboj za sníženého tlaku – doutnavý výboj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715285"/>
            <a:ext cx="7380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d</a:t>
            </a:r>
            <a:r>
              <a:rPr lang="cs-CZ" sz="2000" b="1" dirty="0" smtClean="0">
                <a:solidFill>
                  <a:srgbClr val="FF0000"/>
                </a:solidFill>
              </a:rPr>
              <a:t>outnavý výboj </a:t>
            </a:r>
            <a:r>
              <a:rPr lang="cs-CZ" sz="2000" dirty="0" smtClean="0"/>
              <a:t>- vznik za </a:t>
            </a:r>
            <a:r>
              <a:rPr lang="cs-CZ" sz="2000" b="1" dirty="0" smtClean="0"/>
              <a:t>sníženého tlaku pod 5 </a:t>
            </a:r>
            <a:r>
              <a:rPr lang="cs-CZ" sz="2000" b="1" dirty="0" err="1" smtClean="0"/>
              <a:t>kPa</a:t>
            </a:r>
            <a:endParaRPr lang="cs-CZ" sz="20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Anodový sloupec</a:t>
            </a:r>
            <a:r>
              <a:rPr lang="cs-CZ" dirty="0" smtClean="0">
                <a:sym typeface="Symbol" panose="05050102010706020507" pitchFamily="18" charset="2"/>
              </a:rPr>
              <a:t/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vzniká při tlaku cca 100 Pa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oddělen od katody Faradayovým tmavým prostorem</a:t>
            </a:r>
          </a:p>
          <a:p>
            <a:r>
              <a:rPr lang="cs-CZ" dirty="0">
                <a:sym typeface="Symbol" panose="05050102010706020507" pitchFamily="18" charset="2"/>
              </a:rPr>
              <a:t> </a:t>
            </a:r>
            <a:r>
              <a:rPr lang="cs-CZ" dirty="0" smtClean="0">
                <a:sym typeface="Symbol" panose="05050102010706020507" pitchFamily="18" charset="2"/>
              </a:rPr>
              <a:t>      využití anodového světla: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            reklamní zářivky a trubice</a:t>
            </a:r>
          </a:p>
          <a:p>
            <a:endParaRPr lang="cs-CZ" dirty="0" smtClean="0">
              <a:sym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Katodový sloupec</a:t>
            </a:r>
            <a:r>
              <a:rPr lang="cs-CZ" dirty="0" smtClean="0">
                <a:sym typeface="Symbol" panose="05050102010706020507" pitchFamily="18" charset="2"/>
              </a:rPr>
              <a:t/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namodralé barvy</a:t>
            </a:r>
            <a:br>
              <a:rPr lang="cs-CZ" dirty="0" smtClean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využití: </a:t>
            </a:r>
            <a:r>
              <a:rPr lang="cs-CZ" b="1" dirty="0" smtClean="0">
                <a:solidFill>
                  <a:srgbClr val="FF6600"/>
                </a:solidFill>
                <a:sym typeface="Symbol" panose="05050102010706020507" pitchFamily="18" charset="2"/>
              </a:rPr>
              <a:t>doutnavky</a:t>
            </a:r>
            <a:r>
              <a:rPr lang="cs-CZ" dirty="0" smtClean="0">
                <a:sym typeface="Symbol" panose="05050102010706020507" pitchFamily="18" charset="2"/>
              </a:rPr>
              <a:t> (schodišťové vypínače, kontrolky přístrojů)</a:t>
            </a:r>
            <a:r>
              <a:rPr lang="cs-CZ" dirty="0">
                <a:sym typeface="Symbol" panose="05050102010706020507" pitchFamily="18" charset="2"/>
              </a:rPr>
              <a:t/>
            </a:r>
            <a:br>
              <a:rPr lang="cs-CZ" dirty="0">
                <a:sym typeface="Symbol" panose="05050102010706020507" pitchFamily="18" charset="2"/>
              </a:rPr>
            </a:br>
            <a:r>
              <a:rPr lang="cs-CZ" dirty="0" smtClean="0">
                <a:sym typeface="Symbol" panose="05050102010706020507" pitchFamily="18" charset="2"/>
              </a:rPr>
              <a:t> plněné neonem: typicky oranžové světlo</a:t>
            </a:r>
            <a:endParaRPr lang="cs-CZ" dirty="0" smtClean="0"/>
          </a:p>
        </p:txBody>
      </p:sp>
      <p:sp>
        <p:nvSpPr>
          <p:cNvPr id="14" name="Obdélník 13"/>
          <p:cNvSpPr/>
          <p:nvPr/>
        </p:nvSpPr>
        <p:spPr>
          <a:xfrm>
            <a:off x="0" y="1196752"/>
            <a:ext cx="3846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Anodový a katodový sloupec</a:t>
            </a:r>
            <a:endParaRPr lang="cs-CZ" sz="2400" dirty="0"/>
          </a:p>
        </p:txBody>
      </p:sp>
      <p:sp>
        <p:nvSpPr>
          <p:cNvPr id="8" name="AutoShape 4" descr="Národní technické muzeum připomíná 80 let od úmrtí „českého Edisona“  Františka Křižíka - Časopis Elektro - Odborné časopi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967" y="6251401"/>
            <a:ext cx="1495425" cy="5619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093" y="5539295"/>
            <a:ext cx="604379" cy="12573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288" y="3624974"/>
            <a:ext cx="2664184" cy="184231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937404" y="4234564"/>
            <a:ext cx="1253539" cy="27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317</Words>
  <Application>Microsoft Office PowerPoint</Application>
  <PresentationFormat>Předvádění na obrazovce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Wingdings</vt:lpstr>
      <vt:lpstr>Motiv systému Office</vt:lpstr>
      <vt:lpstr>11-Elektrický proud v plynech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Elektrický náboj a jeho vlastnosti</dc:title>
  <dc:creator>imhotep</dc:creator>
  <cp:lastModifiedBy>Kodejška Čeněk</cp:lastModifiedBy>
  <cp:revision>163</cp:revision>
  <dcterms:created xsi:type="dcterms:W3CDTF">2014-08-31T07:20:26Z</dcterms:created>
  <dcterms:modified xsi:type="dcterms:W3CDTF">2024-09-12T11:27:04Z</dcterms:modified>
</cp:coreProperties>
</file>