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3"/>
  </p:notesMasterIdLst>
  <p:handoutMasterIdLst>
    <p:handoutMasterId r:id="rId14"/>
  </p:handoutMasterIdLst>
  <p:sldIdLst>
    <p:sldId id="257" r:id="rId3"/>
    <p:sldId id="295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07" r:id="rId12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DDDDD"/>
    <a:srgbClr val="800000"/>
    <a:srgbClr val="EAEAEA"/>
    <a:srgbClr val="969696"/>
    <a:srgbClr val="6E0000"/>
    <a:srgbClr val="C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64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noProof="0" smtClean="0"/>
              <a:t>Klepnutím lze upravit styly předlohy textu</a:t>
            </a:r>
          </a:p>
          <a:p>
            <a:pPr lvl="1"/>
            <a:r>
              <a:rPr lang="sk-SK" altLang="cs-CZ" noProof="0" smtClean="0"/>
              <a:t>Druhá úroveň</a:t>
            </a:r>
          </a:p>
          <a:p>
            <a:pPr lvl="2"/>
            <a:r>
              <a:rPr lang="sk-SK" altLang="cs-CZ" noProof="0" smtClean="0"/>
              <a:t>Třetí úroveň</a:t>
            </a:r>
          </a:p>
          <a:p>
            <a:pPr lvl="3"/>
            <a:r>
              <a:rPr lang="sk-SK" altLang="cs-CZ" noProof="0" smtClean="0"/>
              <a:t>Čtvrtá úroveň</a:t>
            </a:r>
          </a:p>
          <a:p>
            <a:pPr lvl="4"/>
            <a:r>
              <a:rPr lang="sk-SK" altLang="cs-CZ" noProof="0" smtClean="0"/>
              <a:t>Pátá úroveň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>
              <a:defRPr sz="1000" i="1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>
              <a:defRPr sz="1000" i="1"/>
            </a:lvl1pPr>
          </a:lstStyle>
          <a:p>
            <a:fld id="{549A1246-5E4C-4E84-80EE-1BC5D1013ED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68B98F-721C-4437-A968-81B97DF77F56}" type="slidenum">
              <a:rPr lang="sk-SK" altLang="cs-CZ" sz="1000"/>
              <a:pPr>
                <a:spcBef>
                  <a:spcPct val="0"/>
                </a:spcBef>
              </a:pPr>
              <a:t>2</a:t>
            </a:fld>
            <a:endParaRPr lang="sk-SK" altLang="cs-CZ" sz="100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560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8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F07B4DE-2D84-41DB-92A2-477B9265FA13}" type="slidenum">
              <a:rPr lang="sk-SK" altLang="cs-CZ" sz="1000"/>
              <a:pPr>
                <a:spcBef>
                  <a:spcPct val="0"/>
                </a:spcBef>
              </a:pPr>
              <a:t>3</a:t>
            </a:fld>
            <a:endParaRPr lang="sk-SK" altLang="cs-CZ" sz="100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663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6632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DCAE88-D349-4C5E-A5D5-E893CD18C737}" type="slidenum">
              <a:rPr lang="sk-SK" altLang="cs-CZ" sz="1000"/>
              <a:pPr>
                <a:spcBef>
                  <a:spcPct val="0"/>
                </a:spcBef>
              </a:pPr>
              <a:t>4</a:t>
            </a:fld>
            <a:endParaRPr lang="sk-SK" altLang="cs-CZ" sz="100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765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56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73CB89-EE24-4604-BADD-B375ABE5C094}" type="slidenum">
              <a:rPr lang="sk-SK" altLang="cs-CZ" sz="1000"/>
              <a:pPr>
                <a:spcBef>
                  <a:spcPct val="0"/>
                </a:spcBef>
              </a:pPr>
              <a:t>5</a:t>
            </a:fld>
            <a:endParaRPr lang="sk-SK" altLang="cs-CZ" sz="100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8679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68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360A80-AD78-4871-A294-46B7D62BD014}" type="slidenum">
              <a:rPr lang="sk-SK" altLang="cs-CZ" sz="1000"/>
              <a:pPr>
                <a:spcBef>
                  <a:spcPct val="0"/>
                </a:spcBef>
              </a:pPr>
              <a:t>6</a:t>
            </a:fld>
            <a:endParaRPr lang="sk-SK" altLang="cs-CZ" sz="100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29703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704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71F57C-EF2F-4904-9ED9-62C5526A22E5}" type="slidenum">
              <a:rPr lang="sk-SK" altLang="cs-CZ" sz="1000"/>
              <a:pPr>
                <a:spcBef>
                  <a:spcPct val="0"/>
                </a:spcBef>
              </a:pPr>
              <a:t>7</a:t>
            </a:fld>
            <a:endParaRPr lang="sk-SK" altLang="cs-CZ" sz="100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0727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8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351A0A-97EC-4371-A799-20D33128AD52}" type="slidenum">
              <a:rPr lang="sk-SK" altLang="cs-CZ" sz="1000"/>
              <a:pPr>
                <a:spcBef>
                  <a:spcPct val="0"/>
                </a:spcBef>
              </a:pPr>
              <a:t>8</a:t>
            </a:fld>
            <a:endParaRPr lang="sk-SK" altLang="cs-CZ" sz="100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1751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52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BD32178-8857-482A-9000-F488021D7205}" type="slidenum">
              <a:rPr lang="sk-SK" altLang="cs-CZ" sz="1000"/>
              <a:pPr>
                <a:spcBef>
                  <a:spcPct val="0"/>
                </a:spcBef>
              </a:pPr>
              <a:t>9</a:t>
            </a:fld>
            <a:endParaRPr lang="sk-SK" altLang="cs-CZ" sz="100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sk-SK" altLang="cs-CZ" sz="1000" i="1"/>
              <a:t>2</a:t>
            </a:r>
            <a:endParaRPr lang="sk-SK" altLang="cs-CZ" sz="1000" i="1">
              <a:latin typeface="Times New Roman CE" panose="02020603050405020304" pitchFamily="18" charset="0"/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cs-CZ" altLang="cs-CZ"/>
          </a:p>
        </p:txBody>
      </p:sp>
      <p:sp>
        <p:nvSpPr>
          <p:cNvPr id="32775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776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454B66-D7B4-47BA-BB88-6EDDED5BEAD5}" type="slidenum">
              <a:rPr lang="sk-SK" altLang="cs-CZ" sz="1000"/>
              <a:pPr>
                <a:spcBef>
                  <a:spcPct val="0"/>
                </a:spcBef>
              </a:pPr>
              <a:t>10</a:t>
            </a:fld>
            <a:endParaRPr lang="sk-SK" altLang="cs-CZ" sz="10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4283D-D9CF-4126-BEF2-9FCDB989E742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65327513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64850-9B7A-41C5-AF75-32510CD46FE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03042539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18159-2D7A-46DC-96D5-A9F84903E6D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6392250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CB2B8F-6CC7-4A85-A846-3C2BA228CD6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9952642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59909520-4A0C-44E4-842E-E6F68616ACB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9740240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258FCC-1788-4A1F-A042-DD1D7C5FC26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185504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3F75FFC-038B-4203-93F7-148C149B90D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2925320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5EA0ED8-C785-488A-A76C-50FC1B06369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9918650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BE7811-AF03-4275-86D5-2F55A42DFD3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92800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CB3428-2440-4004-A502-C882D5D4049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00566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E671151-17FE-4FCC-A8B6-3B9FF750CB3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382597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3B04B-8D16-4D42-8EE2-396EAFC1A55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12588611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451286F-C922-407C-832B-B5F0EFE2E17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420243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FC4E-A10D-4555-B1B4-123E82C988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048413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36588-C187-41C7-92A1-C79695DFA34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0542548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5F14A-7B4A-4A22-9EB3-0C1DBA164E26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13124998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AC654-967D-4CD3-9056-A31CE2CF0655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41968163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A7A68-5136-4B32-A23D-93377A03A974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51714835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8FA3E-114A-4597-BB71-E5C73DF19F70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70664056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037F0-BC9F-4940-9FD5-242387B5692D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671758844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917C0-14FE-4440-92EE-95C71F93A1E1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38570953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D4E39-2049-4EB8-ACAC-9BF8978B8A29}" type="slidenum">
              <a:rPr lang="sk-SK" altLang="cs-CZ"/>
              <a:pPr/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16408800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Klepnutím lze upravit styl předlohy titulu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cs-CZ" smtClean="0"/>
              <a:t>Klepnutím lze upravit styly předlohy textu</a:t>
            </a:r>
          </a:p>
          <a:p>
            <a:pPr lvl="1"/>
            <a:r>
              <a:rPr lang="sk-SK" altLang="cs-CZ" smtClean="0"/>
              <a:t>Druhá úroveň</a:t>
            </a:r>
          </a:p>
          <a:p>
            <a:pPr lvl="2"/>
            <a:r>
              <a:rPr lang="sk-SK" altLang="cs-CZ" smtClean="0"/>
              <a:t>Třetí úroveň</a:t>
            </a:r>
          </a:p>
          <a:p>
            <a:pPr lvl="3"/>
            <a:r>
              <a:rPr lang="sk-SK" altLang="cs-CZ" smtClean="0"/>
              <a:t>Čtvrtá úroveň</a:t>
            </a:r>
          </a:p>
          <a:p>
            <a:pPr lvl="4"/>
            <a:r>
              <a:rPr lang="sk-SK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>
              <a:defRPr sz="1400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>
              <a:defRPr sz="1400"/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>
              <a:defRPr sz="1400"/>
            </a:lvl1pPr>
          </a:lstStyle>
          <a:p>
            <a:fld id="{5542EC04-E54C-4FF7-BD04-3F44BB4B651E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>
    <p:dissolve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pPr>
              <a:defRPr/>
            </a:pPr>
            <a:endParaRPr lang="sk-SK" alt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</a:defRPr>
            </a:lvl1pPr>
          </a:lstStyle>
          <a:p>
            <a:fld id="{56EDD4CF-13E5-41BD-89E0-453848D5B500}" type="slidenum">
              <a:rPr lang="sk-SK" altLang="cs-CZ"/>
              <a:pPr/>
              <a:t>‹#›</a:t>
            </a:fld>
            <a:endParaRPr lang="sk-SK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panose="020B0604020202020204" pitchFamily="34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1924050"/>
            <a:ext cx="9144000" cy="113941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ts val="1200"/>
              </a:spcBef>
              <a:buClr>
                <a:srgbClr val="838995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344488" indent="-1651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517525" indent="-169863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688975" indent="-173038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11461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16033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20605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2517775" indent="-173038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cs-CZ" sz="3400" b="1" dirty="0" smtClean="0">
                <a:latin typeface="Calibri" panose="020F0502020204030204" pitchFamily="34" charset="0"/>
              </a:rPr>
              <a:t>10 </a:t>
            </a:r>
            <a:r>
              <a:rPr lang="sk-SK" altLang="cs-CZ" sz="3400" b="1" dirty="0">
                <a:latin typeface="Calibri" panose="020F0502020204030204" pitchFamily="34" charset="0"/>
              </a:rPr>
              <a:t>– </a:t>
            </a:r>
            <a:r>
              <a:rPr lang="sk-SK" altLang="cs-CZ" sz="3400" b="1" dirty="0" smtClean="0">
                <a:latin typeface="Calibri" panose="020F0502020204030204" pitchFamily="34" charset="0"/>
              </a:rPr>
              <a:t>Elektrický </a:t>
            </a:r>
            <a:r>
              <a:rPr lang="sk-SK" altLang="cs-CZ" sz="3400" b="1" dirty="0" err="1" smtClean="0">
                <a:latin typeface="Calibri" panose="020F0502020204030204" pitchFamily="34" charset="0"/>
              </a:rPr>
              <a:t>proud</a:t>
            </a:r>
            <a:r>
              <a:rPr lang="sk-SK" altLang="cs-CZ" sz="3400" b="1" dirty="0" smtClean="0">
                <a:latin typeface="Calibri" panose="020F0502020204030204" pitchFamily="34" charset="0"/>
              </a:rPr>
              <a:t> v </a:t>
            </a:r>
            <a:r>
              <a:rPr lang="sk-SK" altLang="cs-CZ" sz="3400" b="1" dirty="0" err="1" smtClean="0">
                <a:latin typeface="Calibri" panose="020F0502020204030204" pitchFamily="34" charset="0"/>
              </a:rPr>
              <a:t>elektrolytech</a:t>
            </a:r>
            <a:endParaRPr lang="sk-SK" altLang="cs-CZ" sz="3400" b="1" dirty="0" smtClean="0"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sk-SK" altLang="cs-CZ" sz="3400" b="1" dirty="0" smtClean="0">
                <a:latin typeface="Calibri" panose="020F0502020204030204" pitchFamily="34" charset="0"/>
              </a:rPr>
              <a:t>ZDROJE </a:t>
            </a:r>
            <a:r>
              <a:rPr lang="sk-SK" altLang="cs-CZ" sz="3400" b="1" dirty="0">
                <a:latin typeface="Calibri" panose="020F0502020204030204" pitchFamily="34" charset="0"/>
              </a:rPr>
              <a:t>ELEKTRICKÉHO NAPĚTÍ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 flipH="1">
            <a:off x="-31750" y="2533650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739775" y="2682875"/>
            <a:ext cx="76184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-22225" y="2673350"/>
            <a:ext cx="8191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prstDash val="lgDash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-22225" y="1220788"/>
            <a:ext cx="913447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4350" indent="-51435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Prvním zdrojem elektrického napětí byl .........................</a:t>
            </a:r>
          </a:p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Elektrické napětí suchého článku je  ........................ </a:t>
            </a:r>
          </a:p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Elektrický článek, který můžeme dobíjet se nazývá</a:t>
            </a:r>
            <a:br>
              <a:rPr lang="cs-CZ" altLang="cs-CZ" sz="2800"/>
            </a:br>
            <a:r>
              <a:rPr lang="cs-CZ" altLang="cs-CZ" sz="2800"/>
              <a:t>……………………. </a:t>
            </a:r>
          </a:p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Dynamo je zdrojem  ..................... napětí.</a:t>
            </a:r>
          </a:p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Autobaterie je složena ze  …… článků a její napětí je ……………..</a:t>
            </a:r>
          </a:p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Zdrojem střídavého napětí, který se používá v elektrárnách je ……….....</a:t>
            </a:r>
          </a:p>
          <a:p>
            <a:pPr>
              <a:spcBef>
                <a:spcPct val="0"/>
              </a:spcBef>
              <a:spcAft>
                <a:spcPct val="15000"/>
              </a:spcAft>
              <a:buFont typeface="Times New Roman" panose="02020603050405020304" pitchFamily="18" charset="0"/>
              <a:buAutoNum type="arabicPeriod"/>
            </a:pPr>
            <a:r>
              <a:rPr lang="cs-CZ" altLang="cs-CZ" sz="2800"/>
              <a:t>Některé kalkulačky používají jako zdroj energie </a:t>
            </a:r>
            <a:br>
              <a:rPr lang="cs-CZ" altLang="cs-CZ" sz="2800"/>
            </a:br>
            <a:r>
              <a:rPr lang="cs-CZ" altLang="cs-CZ" sz="2800"/>
              <a:t>…………………. článek.</a:t>
            </a:r>
          </a:p>
        </p:txBody>
      </p:sp>
      <p:sp>
        <p:nvSpPr>
          <p:cNvPr id="174087" name="Text Box 7"/>
          <p:cNvSpPr txBox="1">
            <a:spLocks noChangeArrowheads="1"/>
          </p:cNvSpPr>
          <p:nvPr/>
        </p:nvSpPr>
        <p:spPr bwMode="auto">
          <a:xfrm>
            <a:off x="6262688" y="1158875"/>
            <a:ext cx="1831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Voltův článek</a:t>
            </a:r>
          </a:p>
        </p:txBody>
      </p:sp>
      <p:sp>
        <p:nvSpPr>
          <p:cNvPr id="174091" name="Text Box 11"/>
          <p:cNvSpPr txBox="1">
            <a:spLocks noChangeArrowheads="1"/>
          </p:cNvSpPr>
          <p:nvPr/>
        </p:nvSpPr>
        <p:spPr bwMode="auto">
          <a:xfrm>
            <a:off x="590550" y="2562225"/>
            <a:ext cx="16033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akumulátor</a:t>
            </a:r>
          </a:p>
        </p:txBody>
      </p:sp>
      <p:sp>
        <p:nvSpPr>
          <p:cNvPr id="23560" name="Text Box 12"/>
          <p:cNvSpPr txBox="1">
            <a:spLocks noChangeArrowheads="1"/>
          </p:cNvSpPr>
          <p:nvPr/>
        </p:nvSpPr>
        <p:spPr bwMode="auto">
          <a:xfrm>
            <a:off x="166688" y="636588"/>
            <a:ext cx="2265362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3300">
                <a:solidFill>
                  <a:srgbClr val="FF0000"/>
                </a:solidFill>
              </a:rPr>
              <a:t>Zopakujte si</a:t>
            </a:r>
          </a:p>
        </p:txBody>
      </p:sp>
      <p:sp>
        <p:nvSpPr>
          <p:cNvPr id="174095" name="Text Box 15"/>
          <p:cNvSpPr txBox="1">
            <a:spLocks noChangeArrowheads="1"/>
          </p:cNvSpPr>
          <p:nvPr/>
        </p:nvSpPr>
        <p:spPr bwMode="auto">
          <a:xfrm>
            <a:off x="4459288" y="3562350"/>
            <a:ext cx="338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5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753100" y="1663700"/>
            <a:ext cx="8334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1,5 V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000125" y="4926013"/>
            <a:ext cx="1431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alternátor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84213" y="4002088"/>
            <a:ext cx="6794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12V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3397250" y="3024188"/>
            <a:ext cx="21161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stejnosměrného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23938" y="5813425"/>
            <a:ext cx="17700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sk-SK" altLang="cs-CZ" sz="2400" i="1">
                <a:solidFill>
                  <a:srgbClr val="FF0000"/>
                </a:solidFill>
              </a:rPr>
              <a:t>fotovoltaický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 autoUpdateAnimBg="0"/>
      <p:bldP spid="174091" grpId="0" autoUpdateAnimBg="0"/>
      <p:bldP spid="174095" grpId="0" autoUpdateAnimBg="0"/>
      <p:bldP spid="16" grpId="0" autoUpdateAnimBg="0"/>
      <p:bldP spid="18" grpId="0" autoUpdateAnimBg="0"/>
      <p:bldP spid="19" grpId="0" autoUpdateAnimBg="0"/>
      <p:bldP spid="20" grpId="0" autoUpdateAnimBg="0"/>
      <p:bldP spid="2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2/10</a:t>
            </a:r>
          </a:p>
        </p:txBody>
      </p:sp>
      <p:pic>
        <p:nvPicPr>
          <p:cNvPr id="15363" name="Obrázek 12" descr="http://www.ueb.cas.cz/cs/system/files/users/public/kolar_27/obrazky_popularizace/fotopribeh/fotopribeh_1012_f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60413"/>
            <a:ext cx="7972425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3/10</a:t>
            </a:r>
          </a:p>
        </p:txBody>
      </p:sp>
      <p:sp>
        <p:nvSpPr>
          <p:cNvPr id="16387" name="TextovéPole 7"/>
          <p:cNvSpPr txBox="1">
            <a:spLocks noChangeArrowheads="1"/>
          </p:cNvSpPr>
          <p:nvPr/>
        </p:nvSpPr>
        <p:spPr bwMode="auto">
          <a:xfrm>
            <a:off x="0" y="835025"/>
            <a:ext cx="914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Zdroje stejnosměrného napětí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Times New Roman" panose="02020603050405020304" pitchFamily="18" charset="0"/>
              <a:buAutoNum type="alphaLcParenR"/>
            </a:pP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galvanický článek 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altLang="cs-CZ" sz="2400" u="sng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napětí článku je dáno rozdílem elektrochemických potenciálů kovů (resp. materiálů)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které článek vytváří 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elektrochemická řada kovů 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cs-CZ" altLang="cs-CZ" sz="24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např. Cu-Zn cca 0,92 V (viz foto na začátku článku)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3284538"/>
            <a:ext cx="336232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NAPĚTÍ ČLÁNKU</a:t>
            </a:r>
            <a:b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vzniká chemickou reakcí kovových elektrod s elektrolytem.</a:t>
            </a:r>
          </a:p>
        </p:txBody>
      </p:sp>
      <p:pic>
        <p:nvPicPr>
          <p:cNvPr id="16389" name="Obrázek 12" descr="http://www.e-chembook.eu/photos/obecna/voltuv_slou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3302000"/>
            <a:ext cx="54102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4/10</a:t>
            </a:r>
          </a:p>
        </p:txBody>
      </p:sp>
      <p:sp>
        <p:nvSpPr>
          <p:cNvPr id="17411" name="TextovéPole 7"/>
          <p:cNvSpPr txBox="1">
            <a:spLocks noChangeArrowheads="1"/>
          </p:cNvSpPr>
          <p:nvPr/>
        </p:nvSpPr>
        <p:spPr bwMode="auto">
          <a:xfrm>
            <a:off x="0" y="633413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Princip Voltova článku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4414838"/>
            <a:ext cx="91440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>
            <a:spAutoFit/>
          </a:bodyPr>
          <a:lstStyle>
            <a:lvl1pPr marL="342900" indent="-342900"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>
                <a:latin typeface="Calibri" panose="020F0502020204030204" pitchFamily="34" charset="0"/>
              </a:rPr>
              <a:t>elektrody: </a:t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katoda – elektroda emitující (vysílající) elektrony </a:t>
            </a:r>
            <a:b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altLang="cs-CZ" sz="1800" b="1">
                <a:solidFill>
                  <a:srgbClr val="FF0000"/>
                </a:solidFill>
                <a:latin typeface="Calibri" panose="020F0502020204030204" pitchFamily="34" charset="0"/>
              </a:rPr>
              <a:t>u galvanického článku je kladná; při elektrolýze (připojené napětí zvnějšku) je záporná</a:t>
            </a:r>
            <a:r>
              <a:rPr lang="cs-CZ" altLang="cs-CZ" sz="2400">
                <a:latin typeface="Calibri" panose="020F0502020204030204" pitchFamily="34" charset="0"/>
              </a:rPr>
              <a:t/>
            </a:r>
            <a:br>
              <a:rPr lang="cs-CZ" altLang="cs-CZ" sz="2400">
                <a:latin typeface="Calibri" panose="020F0502020204030204" pitchFamily="34" charset="0"/>
              </a:rPr>
            </a:br>
            <a:r>
              <a:rPr lang="cs-CZ" altLang="cs-CZ" sz="2400" b="1">
                <a:solidFill>
                  <a:srgbClr val="00B0F0"/>
                </a:solidFill>
                <a:latin typeface="Calibri" panose="020F0502020204030204" pitchFamily="34" charset="0"/>
              </a:rPr>
              <a:t>anoda – elektroda absorbující (přijímající) elektrony</a:t>
            </a:r>
            <a:br>
              <a:rPr lang="cs-CZ" altLang="cs-CZ" sz="2400" b="1">
                <a:solidFill>
                  <a:srgbClr val="00B0F0"/>
                </a:solidFill>
                <a:latin typeface="Calibri" panose="020F0502020204030204" pitchFamily="34" charset="0"/>
              </a:rPr>
            </a:br>
            <a:r>
              <a:rPr lang="cs-CZ" altLang="cs-CZ" sz="1800" b="1">
                <a:solidFill>
                  <a:srgbClr val="00B0F0"/>
                </a:solidFill>
                <a:latin typeface="Calibri" panose="020F0502020204030204" pitchFamily="34" charset="0"/>
              </a:rPr>
              <a:t>u galvanického článku je záporná; při elektrolýze (připojené napětí zvnějšku) je kladná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>
                <a:latin typeface="Calibri" panose="020F0502020204030204" pitchFamily="34" charset="0"/>
              </a:rPr>
              <a:t>elektrolyt – např. kyselina sírová nebo roztoky síranu zinečnatého a měďnatého</a:t>
            </a:r>
          </a:p>
        </p:txBody>
      </p:sp>
      <p:pic>
        <p:nvPicPr>
          <p:cNvPr id="17413" name="Obrázek 9" descr="http://upload.wikimedia.org/wikipedia/commons/thumb/d/d1/Galvanick%C3%BD_%C4%8Dl%C3%A1nek.svg/300px-Galvanick%C3%BD_%C4%8Dl%C3%A1nek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60463"/>
            <a:ext cx="558165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5/10</a:t>
            </a:r>
          </a:p>
        </p:txBody>
      </p:sp>
      <p:sp>
        <p:nvSpPr>
          <p:cNvPr id="18435" name="TextovéPole 7"/>
          <p:cNvSpPr txBox="1">
            <a:spLocks noChangeArrowheads="1"/>
          </p:cNvSpPr>
          <p:nvPr/>
        </p:nvSpPr>
        <p:spPr bwMode="auto">
          <a:xfrm>
            <a:off x="0" y="835025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Suchý článek</a:t>
            </a:r>
          </a:p>
        </p:txBody>
      </p:sp>
      <p:pic>
        <p:nvPicPr>
          <p:cNvPr id="18436" name="Obrázek 10" descr="http://www.komenskeho66.cz/materialy/chemie/WEB-CHEMIE9/9obrazky/galv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539875"/>
            <a:ext cx="38957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11" descr="http://upload.wikimedia.org/wikipedia/commons/thumb/0/02/BateriaR14.jpg/220px-BateriaR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539875"/>
            <a:ext cx="37766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ovéPole 1"/>
          <p:cNvSpPr txBox="1">
            <a:spLocks noChangeArrowheads="1"/>
          </p:cNvSpPr>
          <p:nvPr/>
        </p:nvSpPr>
        <p:spPr bwMode="auto">
          <a:xfrm>
            <a:off x="0" y="5149850"/>
            <a:ext cx="9144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>
                <a:solidFill>
                  <a:srgbClr val="00B0F0"/>
                </a:solidFill>
                <a:latin typeface="Calibri" panose="020F0502020204030204" pitchFamily="34" charset="0"/>
              </a:rPr>
              <a:t>záporná elektroda</a:t>
            </a:r>
            <a:r>
              <a:rPr lang="cs-CZ" altLang="cs-CZ" sz="2000">
                <a:latin typeface="Calibri" panose="020F0502020204030204" pitchFamily="34" charset="0"/>
              </a:rPr>
              <a:t>: zinková nádoba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>
                <a:solidFill>
                  <a:srgbClr val="FF0000"/>
                </a:solidFill>
                <a:latin typeface="Calibri" panose="020F0502020204030204" pitchFamily="34" charset="0"/>
              </a:rPr>
              <a:t>kladná elektroda</a:t>
            </a:r>
            <a:r>
              <a:rPr lang="cs-CZ" altLang="cs-CZ" sz="2000">
                <a:latin typeface="Calibri" panose="020F0502020204030204" pitchFamily="34" charset="0"/>
              </a:rPr>
              <a:t>: uhlíková tyčinka opatřená kovovou čepičkou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Calibri" panose="020F0502020204030204" pitchFamily="34" charset="0"/>
              </a:rPr>
              <a:t>elektrolyt: pasta ze salmiaku (chlorid amonný)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>
                <a:latin typeface="Calibri" panose="020F0502020204030204" pitchFamily="34" charset="0"/>
              </a:rPr>
              <a:t>depolarizátor: prodlužuje životnost článku (burel alias oxid manganičitý)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>
                <a:solidFill>
                  <a:srgbClr val="FF0000"/>
                </a:solidFill>
                <a:latin typeface="Calibri" panose="020F0502020204030204" pitchFamily="34" charset="0"/>
              </a:rPr>
              <a:t>napětí článku je 1.5 V a nedá se obnovit!!!!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6/10</a:t>
            </a:r>
          </a:p>
        </p:txBody>
      </p:sp>
      <p:sp>
        <p:nvSpPr>
          <p:cNvPr id="19459" name="TextovéPole 7"/>
          <p:cNvSpPr txBox="1">
            <a:spLocks noChangeArrowheads="1"/>
          </p:cNvSpPr>
          <p:nvPr/>
        </p:nvSpPr>
        <p:spPr bwMode="auto">
          <a:xfrm>
            <a:off x="0" y="633413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Akumulátory</a:t>
            </a:r>
          </a:p>
        </p:txBody>
      </p:sp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0" y="4437063"/>
            <a:ext cx="64135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>
                <a:latin typeface="Calibri" panose="020F0502020204030204" pitchFamily="34" charset="0"/>
              </a:rPr>
              <a:t>olověné</a:t>
            </a:r>
            <a:r>
              <a:rPr lang="cs-CZ" altLang="cs-CZ" sz="2000">
                <a:latin typeface="Calibri" panose="020F0502020204030204" pitchFamily="34" charset="0"/>
              </a:rPr>
              <a:t> – autobaterie (6 článků, každý 2.1 V), moto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>
                <a:latin typeface="Calibri" panose="020F0502020204030204" pitchFamily="34" charset="0"/>
              </a:rPr>
              <a:t>alkalické</a:t>
            </a:r>
            <a:r>
              <a:rPr lang="cs-CZ" altLang="cs-CZ" sz="2000">
                <a:latin typeface="Calibri" panose="020F0502020204030204" pitchFamily="34" charset="0"/>
              </a:rPr>
              <a:t> – př. Ni-Cd, Ni-Mh (niklo-metalhydrid) – mobily, fotoaparáty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000" b="1">
                <a:solidFill>
                  <a:srgbClr val="FF0000"/>
                </a:solidFill>
                <a:latin typeface="Calibri" panose="020F0502020204030204" pitchFamily="34" charset="0"/>
              </a:rPr>
              <a:t>napětí článku je obnovitelné zpětným nabíjením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1800" b="1">
                <a:solidFill>
                  <a:srgbClr val="333333"/>
                </a:solidFill>
                <a:latin typeface="Calibri" panose="020F0502020204030204" pitchFamily="34" charset="0"/>
              </a:rPr>
              <a:t>Ah</a:t>
            </a:r>
            <a:r>
              <a:rPr lang="cs-CZ" altLang="cs-CZ" sz="1800">
                <a:solidFill>
                  <a:srgbClr val="333333"/>
                </a:solidFill>
                <a:latin typeface="Calibri" panose="020F0502020204030204" pitchFamily="34" charset="0"/>
              </a:rPr>
              <a:t> – ampérhodiny – jinými slovy kolik proudu je schopná baterie dodat. Například 2500 mAh: baterka je teoreticky schopna dodávat 1A (tj. 1000 mAh) po dobu 2,5h či 100mA po dobu 25 hod.</a:t>
            </a:r>
            <a:endParaRPr lang="cs-CZ" altLang="cs-CZ" sz="1800" b="1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9461" name="Picture 2" descr="http://mobilenet.cz/obrazek/oloveny-akumulator-1128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92213"/>
            <a:ext cx="5372100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http://www.nej-ceny.cz/image-shop/452347/original/nabijeci-baterie-gp-aa-2700-mah-4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3619500"/>
            <a:ext cx="24812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http://i.idnes.cz/07/011/gal/FDV184613_autobateri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1204913"/>
            <a:ext cx="24812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7/10</a:t>
            </a:r>
          </a:p>
        </p:txBody>
      </p:sp>
      <p:sp>
        <p:nvSpPr>
          <p:cNvPr id="20483" name="TextovéPole 7"/>
          <p:cNvSpPr txBox="1">
            <a:spLocks noChangeArrowheads="1"/>
          </p:cNvSpPr>
          <p:nvPr/>
        </p:nvSpPr>
        <p:spPr bwMode="auto">
          <a:xfrm>
            <a:off x="0" y="754063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Termoelektrický článek</a:t>
            </a:r>
          </a:p>
        </p:txBody>
      </p:sp>
      <p:pic>
        <p:nvPicPr>
          <p:cNvPr id="20484" name="Obrázek 9" descr="http://www.quido.cz/mereni/teplo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1013"/>
            <a:ext cx="492918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10" descr="http://vmiksik.sweb.cz/pelti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r="2527"/>
          <a:stretch>
            <a:fillRect/>
          </a:stretch>
        </p:blipFill>
        <p:spPr bwMode="auto">
          <a:xfrm>
            <a:off x="5300663" y="1751013"/>
            <a:ext cx="3644900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bdélník 2"/>
          <p:cNvSpPr>
            <a:spLocks noChangeArrowheads="1"/>
          </p:cNvSpPr>
          <p:nvPr/>
        </p:nvSpPr>
        <p:spPr bwMode="auto">
          <a:xfrm>
            <a:off x="225425" y="4949825"/>
            <a:ext cx="87201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</a:rPr>
              <a:t>zahříváním dvou spojených kovů </a:t>
            </a:r>
            <a:r>
              <a:rPr lang="cs-CZ" altLang="cs-CZ" sz="2400">
                <a:latin typeface="Calibri" panose="020F0502020204030204" pitchFamily="34" charset="0"/>
              </a:rPr>
              <a:t>(bimetalového pásku) </a:t>
            </a: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</a:rPr>
              <a:t>vzniká</a:t>
            </a:r>
            <a:r>
              <a:rPr lang="cs-CZ" altLang="cs-CZ" sz="2400">
                <a:latin typeface="Calibri" panose="020F0502020204030204" pitchFamily="34" charset="0"/>
              </a:rPr>
              <a:t> na opačných rozpojených koncích </a:t>
            </a:r>
            <a:r>
              <a:rPr lang="cs-CZ" altLang="cs-CZ" sz="2400">
                <a:solidFill>
                  <a:srgbClr val="FF0000"/>
                </a:solidFill>
                <a:latin typeface="Calibri" panose="020F0502020204030204" pitchFamily="34" charset="0"/>
              </a:rPr>
              <a:t>napětí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>
                <a:latin typeface="Calibri" panose="020F0502020204030204" pitchFamily="34" charset="0"/>
              </a:rPr>
              <a:t>opačný jev: přivedeme-li napětí na termočlánek, </a:t>
            </a:r>
            <a:r>
              <a:rPr lang="cs-CZ" altLang="cs-CZ" sz="2400" b="1">
                <a:solidFill>
                  <a:srgbClr val="00B0F0"/>
                </a:solidFill>
                <a:latin typeface="Calibri" panose="020F0502020204030204" pitchFamily="34" charset="0"/>
              </a:rPr>
              <a:t>jeden kov se ochlazuje</a:t>
            </a:r>
            <a:r>
              <a:rPr lang="cs-CZ" altLang="cs-CZ" sz="2400">
                <a:latin typeface="Calibri" panose="020F0502020204030204" pitchFamily="34" charset="0"/>
              </a:rPr>
              <a:t> a </a:t>
            </a:r>
            <a:r>
              <a:rPr lang="cs-CZ" altLang="cs-CZ" sz="2400" b="1">
                <a:solidFill>
                  <a:srgbClr val="FF0000"/>
                </a:solidFill>
                <a:latin typeface="Calibri" panose="020F0502020204030204" pitchFamily="34" charset="0"/>
              </a:rPr>
              <a:t>druhý zahřívá </a:t>
            </a:r>
            <a:r>
              <a:rPr lang="cs-CZ" altLang="cs-CZ" sz="2400">
                <a:latin typeface="Calibri" panose="020F0502020204030204" pitchFamily="34" charset="0"/>
              </a:rPr>
              <a:t>– využití ke chlazení procesorů v PC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8/10</a:t>
            </a:r>
          </a:p>
        </p:txBody>
      </p:sp>
      <p:sp>
        <p:nvSpPr>
          <p:cNvPr id="21507" name="TextovéPole 7"/>
          <p:cNvSpPr txBox="1">
            <a:spLocks noChangeArrowheads="1"/>
          </p:cNvSpPr>
          <p:nvPr/>
        </p:nvSpPr>
        <p:spPr bwMode="auto">
          <a:xfrm>
            <a:off x="0" y="766763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Fotovoltaický článek</a:t>
            </a:r>
          </a:p>
        </p:txBody>
      </p:sp>
      <p:pic>
        <p:nvPicPr>
          <p:cNvPr id="21508" name="Obrázek 11" descr="http://vtm.e15.cz/files/imagecache/dust_filerenderer_big/upload/aktuality/3313/projekt_ikaros_4bfe2f44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849438"/>
            <a:ext cx="46482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Obrázek 12" descr="http://media0.mypage.cz/images/media0:4cbffba552339.jpg/fotovoltaick%C3%BD%20%C4%8Dl%C3%A1nek%20v%20realn%C3%A9%20podob%C4%9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849438"/>
            <a:ext cx="410051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ovéPole 1"/>
          <p:cNvSpPr txBox="1">
            <a:spLocks noChangeArrowheads="1"/>
          </p:cNvSpPr>
          <p:nvPr/>
        </p:nvSpPr>
        <p:spPr bwMode="auto">
          <a:xfrm>
            <a:off x="0" y="54197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>
                <a:latin typeface="Calibri" panose="020F0502020204030204" pitchFamily="34" charset="0"/>
              </a:rPr>
              <a:t>přeměna světla na elektrický proud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cs-CZ" altLang="cs-CZ" sz="2400">
                <a:latin typeface="Calibri" panose="020F0502020204030204" pitchFamily="34" charset="0"/>
              </a:rPr>
              <a:t>využití: fotodiody, fotovoltaika, kalkulačky, hodinky, družice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0" y="1588"/>
            <a:ext cx="9144000" cy="61595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1714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1651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indent="-169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indent="-1730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173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sk-SK" altLang="cs-CZ" sz="3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1.10 </a:t>
            </a:r>
            <a:r>
              <a:rPr lang="sk-SK" altLang="cs-CZ" sz="3400" b="1" dirty="0">
                <a:solidFill>
                  <a:schemeClr val="bg1"/>
                </a:solidFill>
                <a:latin typeface="Calibri" panose="020F0502020204030204" pitchFamily="34" charset="0"/>
              </a:rPr>
              <a:t>– ZDROJE ELEKTRICKÉHO NAPĚTÍ 9/10</a:t>
            </a:r>
          </a:p>
        </p:txBody>
      </p:sp>
      <p:sp>
        <p:nvSpPr>
          <p:cNvPr id="22531" name="TextovéPole 7"/>
          <p:cNvSpPr txBox="1">
            <a:spLocks noChangeArrowheads="1"/>
          </p:cNvSpPr>
          <p:nvPr/>
        </p:nvSpPr>
        <p:spPr bwMode="auto">
          <a:xfrm>
            <a:off x="0" y="766763"/>
            <a:ext cx="914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Zdroje střídavého napětí</a:t>
            </a:r>
          </a:p>
        </p:txBody>
      </p:sp>
      <p:sp>
        <p:nvSpPr>
          <p:cNvPr id="22532" name="TextovéPole 2"/>
          <p:cNvSpPr txBox="1">
            <a:spLocks noChangeArrowheads="1"/>
          </p:cNvSpPr>
          <p:nvPr/>
        </p:nvSpPr>
        <p:spPr bwMode="auto">
          <a:xfrm>
            <a:off x="0" y="13398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AutoNum type="alphaLcParenR"/>
            </a:pPr>
            <a:r>
              <a:rPr lang="cs-CZ" altLang="cs-CZ" sz="2400">
                <a:latin typeface="Calibri" panose="020F0502020204030204" pitchFamily="34" charset="0"/>
              </a:rPr>
              <a:t>alternátor – výroba el. proudu v elektrárnách</a:t>
            </a:r>
          </a:p>
          <a:p>
            <a:pPr>
              <a:spcBef>
                <a:spcPct val="0"/>
              </a:spcBef>
              <a:buFont typeface="Times New Roman" panose="02020603050405020304" pitchFamily="18" charset="0"/>
              <a:buAutoNum type="alphaLcParenR"/>
            </a:pPr>
            <a:r>
              <a:rPr lang="cs-CZ" altLang="cs-CZ" sz="2400">
                <a:latin typeface="Calibri" panose="020F0502020204030204" pitchFamily="34" charset="0"/>
              </a:rPr>
              <a:t>oscilátory – mobilní sítě, satelity, TV, rozhlas</a:t>
            </a:r>
          </a:p>
        </p:txBody>
      </p:sp>
      <p:pic>
        <p:nvPicPr>
          <p:cNvPr id="22533" name="Picture 2" descr="http://upload.wikimedia.org/wikipedia/commons/7/74/Gorskii_04414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582863"/>
            <a:ext cx="46164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Obrázek 8" descr="http://pandatron.cz/elektronika2/nrl_1_fot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 t="3073" r="2283" b="2589"/>
          <a:stretch>
            <a:fillRect/>
          </a:stretch>
        </p:blipFill>
        <p:spPr bwMode="auto">
          <a:xfrm>
            <a:off x="5826125" y="2582863"/>
            <a:ext cx="291465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3188</TotalTime>
  <Words>314</Words>
  <Application>Microsoft Office PowerPoint</Application>
  <PresentationFormat>Předvádění na obrazovce (4:3)</PresentationFormat>
  <Paragraphs>70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Times New Roman</vt:lpstr>
      <vt:lpstr>Arial</vt:lpstr>
      <vt:lpstr>Corbel</vt:lpstr>
      <vt:lpstr>Tunga</vt:lpstr>
      <vt:lpstr>Tahoma</vt:lpstr>
      <vt:lpstr>Calibri</vt:lpstr>
      <vt:lpstr>Wingdings</vt:lpstr>
      <vt:lpstr>Times New Roman CE</vt:lpstr>
      <vt:lpstr>Default Design</vt:lpstr>
      <vt:lpstr>Mylar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elektrického napětí</dc:title>
  <dc:subject>fyzika</dc:subject>
  <dc:creator>Čeněk Kodejška</dc:creator>
  <cp:lastModifiedBy>Kodejška Čeněk</cp:lastModifiedBy>
  <cp:revision>740</cp:revision>
  <cp:lastPrinted>1999-08-11T16:37:14Z</cp:lastPrinted>
  <dcterms:created xsi:type="dcterms:W3CDTF">1998-07-07T19:23:32Z</dcterms:created>
  <dcterms:modified xsi:type="dcterms:W3CDTF">2024-09-12T06:34:05Z</dcterms:modified>
</cp:coreProperties>
</file>