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0" r:id="rId2"/>
    <p:sldId id="256" r:id="rId3"/>
    <p:sldId id="295" r:id="rId4"/>
    <p:sldId id="296" r:id="rId5"/>
    <p:sldId id="299" r:id="rId6"/>
    <p:sldId id="300" r:id="rId7"/>
    <p:sldId id="302" r:id="rId8"/>
    <p:sldId id="304" r:id="rId9"/>
    <p:sldId id="305" r:id="rId10"/>
    <p:sldId id="306" r:id="rId11"/>
    <p:sldId id="307" r:id="rId12"/>
    <p:sldId id="310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" y="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43C2A-DFE8-467C-8491-20860E44836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7A425-1690-4C8E-98DE-481879FA6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5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A425-1690-4C8E-98DE-481879FA673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55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38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7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25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62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63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6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88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6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7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05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28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88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433601"/>
            <a:ext cx="9144000" cy="64697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ts val="1200"/>
              </a:spcBef>
              <a:buClr>
                <a:srgbClr val="838995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344488" indent="-1651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517525" indent="-169863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688975" indent="-173038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1146175" indent="-17303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1603375" indent="-17303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2060575" indent="-17303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2517775" indent="-17303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sz="3600" dirty="0">
                <a:solidFill>
                  <a:schemeClr val="bg1"/>
                </a:solidFill>
              </a:rPr>
              <a:t>09 Elektrický proud v polovodičích</a:t>
            </a:r>
            <a:endParaRPr lang="sk-SK" altLang="cs-CZ" sz="3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292"/>
            <a:ext cx="52006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1.9 U</a:t>
            </a:r>
            <a:r>
              <a:rPr lang="cs-CZ" sz="3600" dirty="0" smtClean="0"/>
              <a:t>směrňovací </a:t>
            </a:r>
            <a:r>
              <a:rPr lang="cs-CZ" sz="3600" dirty="0" smtClean="0"/>
              <a:t>dioda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4" y="908720"/>
            <a:ext cx="873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VA charakteristika usměrňovací diody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55573" y="1293926"/>
            <a:ext cx="873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Volt-ampérová charakteristika diody je graf závislosti proudu na napětí v propustném a závěrném směru</a:t>
            </a:r>
          </a:p>
        </p:txBody>
      </p:sp>
      <p:pic>
        <p:nvPicPr>
          <p:cNvPr id="5122" name="Picture 2" descr="Praktická elektronika/Jednoduché polovodičové součástky – Wikikni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49" y="4221088"/>
            <a:ext cx="3065215" cy="212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148064" y="18448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I. kvadrant – propustný směr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200650" y="2132856"/>
            <a:ext cx="35478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Velký </a:t>
            </a:r>
            <a:r>
              <a:rPr lang="cs-CZ" b="1" dirty="0"/>
              <a:t>propustný proud</a:t>
            </a:r>
            <a:r>
              <a:rPr lang="cs-CZ" dirty="0"/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dirty="0"/>
              <a:t> (forward </a:t>
            </a:r>
            <a:r>
              <a:rPr lang="cs-CZ" dirty="0" err="1"/>
              <a:t>current</a:t>
            </a:r>
            <a:r>
              <a:rPr lang="cs-CZ" dirty="0"/>
              <a:t>) nezačne obvodem protékat okamžitě, ale až po překročení určité hodnoty napětí </a:t>
            </a:r>
            <a:r>
              <a:rPr lang="cs-CZ" dirty="0" smtClean="0"/>
              <a:t>(na obr. je </a:t>
            </a:r>
            <a:r>
              <a:rPr lang="cs-CZ" dirty="0"/>
              <a:t>to </a:t>
            </a:r>
            <a:r>
              <a:rPr lang="cs-CZ" dirty="0" smtClean="0"/>
              <a:t>cca 0,57 </a:t>
            </a:r>
            <a:r>
              <a:rPr lang="cs-CZ" dirty="0"/>
              <a:t>V), kterou nazýváme </a:t>
            </a:r>
            <a:r>
              <a:rPr lang="cs-CZ" b="1" dirty="0">
                <a:solidFill>
                  <a:srgbClr val="FF0000"/>
                </a:solidFill>
              </a:rPr>
              <a:t>prahové napětí </a:t>
            </a:r>
            <a:r>
              <a:rPr lang="cs-CZ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F0</a:t>
            </a:r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 smtClean="0"/>
              <a:t>. </a:t>
            </a:r>
            <a:r>
              <a:rPr lang="cs-CZ" dirty="0"/>
              <a:t>Dioda tak plní funkci sepnutého spínače.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23528" y="49863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III. kvadrant – závěrný směr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535570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cs-CZ" b="1" dirty="0" smtClean="0">
                <a:solidFill>
                  <a:srgbClr val="FF0000"/>
                </a:solidFill>
              </a:rPr>
              <a:t> – průrazné napětí</a:t>
            </a:r>
            <a:r>
              <a:rPr lang="cs-CZ" dirty="0"/>
              <a:t> </a:t>
            </a:r>
            <a:r>
              <a:rPr lang="cs-CZ" dirty="0" smtClean="0">
                <a:latin typeface="Times New Roman"/>
                <a:cs typeface="Times New Roman"/>
              </a:rPr>
              <a:t>→</a:t>
            </a:r>
            <a:r>
              <a:rPr lang="cs-CZ" dirty="0" smtClean="0"/>
              <a:t> po jeho překročení dochází u normální diody k jejímu poškození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80112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VA charakteristika </a:t>
            </a:r>
            <a:r>
              <a:rPr lang="cs-CZ" dirty="0" err="1" smtClean="0"/>
              <a:t>Ge</a:t>
            </a:r>
            <a:r>
              <a:rPr lang="cs-CZ" dirty="0" smtClean="0"/>
              <a:t> a Si diody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3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04" y="2530974"/>
            <a:ext cx="6079892" cy="398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1.9 U</a:t>
            </a:r>
            <a:r>
              <a:rPr lang="cs-CZ" sz="3600" dirty="0" smtClean="0"/>
              <a:t>směrňovač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4" y="908720"/>
            <a:ext cx="873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Usměrňovač střídavého proudu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55573" y="1293926"/>
            <a:ext cx="8736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Mění střídavý proud (sinusový průběh) na stejnosměrný (konstantní průběh)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a) jednocestný usměrňovač – </a:t>
            </a:r>
            <a:r>
              <a:rPr lang="cs-CZ" b="1" dirty="0" smtClean="0">
                <a:solidFill>
                  <a:srgbClr val="FF0000"/>
                </a:solidFill>
              </a:rPr>
              <a:t>pulzní napětí  a </a:t>
            </a:r>
            <a:r>
              <a:rPr lang="cs-CZ" b="1" dirty="0" smtClean="0">
                <a:solidFill>
                  <a:srgbClr val="00B0F0"/>
                </a:solidFill>
              </a:rPr>
              <a:t>tepavý proud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na výstupu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b) </a:t>
            </a:r>
            <a:r>
              <a:rPr lang="cs-CZ" dirty="0" err="1" smtClean="0"/>
              <a:t>Graetzovo</a:t>
            </a:r>
            <a:r>
              <a:rPr lang="cs-CZ" dirty="0" smtClean="0"/>
              <a:t> zapojení se 4 diodami – usměrnění obou půlperiod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c) dvoucestný usměrňovač </a:t>
            </a:r>
            <a:r>
              <a:rPr lang="cs-CZ" dirty="0"/>
              <a:t>– usměrnění obou půlperiod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79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1.9 </a:t>
            </a:r>
            <a:r>
              <a:rPr lang="cs-CZ" sz="3600" dirty="0" smtClean="0"/>
              <a:t>LED </a:t>
            </a:r>
            <a:r>
              <a:rPr lang="cs-CZ" sz="3600" dirty="0" smtClean="0"/>
              <a:t>dioda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5" y="908720"/>
            <a:ext cx="434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VA charakteristika LED diody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55573" y="1293926"/>
            <a:ext cx="8736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L</a:t>
            </a:r>
            <a:r>
              <a:rPr lang="cs-CZ" b="1" dirty="0" smtClean="0">
                <a:solidFill>
                  <a:srgbClr val="00B050"/>
                </a:solidFill>
              </a:rPr>
              <a:t>E</a:t>
            </a:r>
            <a:r>
              <a:rPr lang="cs-CZ" b="1" dirty="0" smtClean="0">
                <a:solidFill>
                  <a:srgbClr val="00B0F0"/>
                </a:solidFill>
              </a:rPr>
              <a:t>D</a:t>
            </a:r>
            <a:r>
              <a:rPr lang="cs-CZ" b="1" dirty="0" smtClean="0">
                <a:solidFill>
                  <a:srgbClr val="00B050"/>
                </a:solidFill>
              </a:rPr>
              <a:t> diody </a:t>
            </a:r>
            <a:r>
              <a:rPr lang="cs-CZ" dirty="0" smtClean="0"/>
              <a:t>se používají k osvětlení, jako barevné kontrolky, ve světlometech automobilů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oužívají se výhradně v </a:t>
            </a:r>
            <a:r>
              <a:rPr lang="cs-CZ" b="1" dirty="0" smtClean="0">
                <a:solidFill>
                  <a:srgbClr val="FF0000"/>
                </a:solidFill>
              </a:rPr>
              <a:t>propustném směru </a:t>
            </a:r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elmi malé průrazné napětí cca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 V</a:t>
            </a:r>
            <a:endParaRPr lang="cs-CZ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36912"/>
            <a:ext cx="57912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2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1.9</a:t>
            </a:r>
            <a:r>
              <a:rPr lang="cs-CZ" sz="3600" dirty="0" smtClean="0"/>
              <a:t> </a:t>
            </a:r>
            <a:r>
              <a:rPr lang="cs-CZ" sz="3600" dirty="0" smtClean="0"/>
              <a:t>Elektrický proud v </a:t>
            </a:r>
            <a:r>
              <a:rPr lang="cs-CZ" sz="3600" dirty="0" smtClean="0"/>
              <a:t>polovodičích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828779"/>
            <a:ext cx="9144000" cy="134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 smtClean="0">
                <a:ea typeface="Times New Roman"/>
                <a:cs typeface="Times New Roman"/>
              </a:rPr>
              <a:t>Polovodičové prvky (diody, tranzistory, integrované obvody) mají velký význam pro rozvoj a miniaturizaci elektroniky (rádia, TV, mobily, PC)</a:t>
            </a:r>
            <a:endParaRPr lang="cs-CZ" sz="2400" dirty="0">
              <a:ea typeface="Times New Roman"/>
              <a:cs typeface="Times New Roman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23528" y="3798408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00B050"/>
                </a:solidFill>
              </a:rPr>
              <a:t>Nick </a:t>
            </a:r>
            <a:r>
              <a:rPr lang="cs-CZ" sz="1600" b="1" dirty="0" err="1" smtClean="0">
                <a:solidFill>
                  <a:srgbClr val="00B050"/>
                </a:solidFill>
              </a:rPr>
              <a:t>Holonyak</a:t>
            </a:r>
            <a:r>
              <a:rPr lang="cs-CZ" sz="1600" b="1" dirty="0" smtClean="0">
                <a:solidFill>
                  <a:srgbClr val="00B050"/>
                </a:solidFill>
              </a:rPr>
              <a:t> (*1928)</a:t>
            </a:r>
            <a:r>
              <a:rPr lang="cs-CZ" sz="1600" b="1" dirty="0" smtClean="0">
                <a:solidFill>
                  <a:srgbClr val="FF0000"/>
                </a:solidFill>
              </a:rPr>
              <a:t> – objevitel LED diody (1962)</a:t>
            </a:r>
            <a:r>
              <a:rPr lang="cs-CZ" b="1" dirty="0"/>
              <a:t>				</a:t>
            </a:r>
            <a:endParaRPr lang="cs-CZ" dirty="0"/>
          </a:p>
        </p:txBody>
      </p:sp>
      <p:pic>
        <p:nvPicPr>
          <p:cNvPr id="1026" name="Picture 2" descr="50. výročí LED: Vynálezce technologie LED Nick Holonyak vzpomíná na svůj  objev - EnviWeb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0365"/>
            <a:ext cx="2952328" cy="166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D – Wikiped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4"/>
          <a:stretch/>
        </p:blipFill>
        <p:spPr bwMode="auto">
          <a:xfrm>
            <a:off x="4427984" y="2424851"/>
            <a:ext cx="4104456" cy="11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storie počítačů V. – nenápadný půvab tranzistoru - Cnews.cz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8882" r="23964" b="8991"/>
          <a:stretch/>
        </p:blipFill>
        <p:spPr bwMode="auto">
          <a:xfrm>
            <a:off x="521175" y="4186160"/>
            <a:ext cx="1746570" cy="17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áklady elektroni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32" y="4167740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6320353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John </a:t>
            </a:r>
            <a:r>
              <a:rPr lang="cs-CZ" sz="1400" b="1" dirty="0" err="1" smtClean="0">
                <a:solidFill>
                  <a:srgbClr val="00B050"/>
                </a:solidFill>
              </a:rPr>
              <a:t>Bardeen</a:t>
            </a:r>
            <a:r>
              <a:rPr lang="cs-CZ" sz="1400" b="1" dirty="0" smtClean="0">
                <a:solidFill>
                  <a:srgbClr val="00B050"/>
                </a:solidFill>
              </a:rPr>
              <a:t> (1908-1991), Walter </a:t>
            </a:r>
            <a:r>
              <a:rPr lang="cs-CZ" sz="1400" b="1" dirty="0" err="1" smtClean="0">
                <a:solidFill>
                  <a:srgbClr val="00B050"/>
                </a:solidFill>
              </a:rPr>
              <a:t>Brattain</a:t>
            </a:r>
            <a:r>
              <a:rPr lang="cs-CZ" sz="1400" b="1" dirty="0" smtClean="0">
                <a:solidFill>
                  <a:srgbClr val="00B050"/>
                </a:solidFill>
              </a:rPr>
              <a:t> (1902-1987), William </a:t>
            </a:r>
            <a:r>
              <a:rPr lang="cs-CZ" sz="1400" b="1" dirty="0" err="1" smtClean="0">
                <a:solidFill>
                  <a:srgbClr val="00B050"/>
                </a:solidFill>
              </a:rPr>
              <a:t>Shockley</a:t>
            </a:r>
            <a:r>
              <a:rPr lang="cs-CZ" sz="1400" b="1" dirty="0" smtClean="0">
                <a:solidFill>
                  <a:srgbClr val="00B050"/>
                </a:solidFill>
              </a:rPr>
              <a:t> (1910-1989) </a:t>
            </a:r>
            <a:br>
              <a:rPr lang="cs-CZ" sz="1400" b="1" dirty="0" smtClean="0">
                <a:solidFill>
                  <a:srgbClr val="00B050"/>
                </a:solidFill>
              </a:rPr>
            </a:br>
            <a:r>
              <a:rPr lang="cs-CZ" sz="1400" dirty="0" smtClean="0"/>
              <a:t>– </a:t>
            </a:r>
            <a:r>
              <a:rPr lang="cs-CZ" sz="1400" dirty="0"/>
              <a:t>1. </a:t>
            </a:r>
            <a:r>
              <a:rPr lang="cs-CZ" sz="1400" dirty="0" smtClean="0"/>
              <a:t>tranzistor,   Nobelova cena za fyziku 1956</a:t>
            </a:r>
            <a:endParaRPr lang="cs-CZ" sz="1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1174" y="5949280"/>
            <a:ext cx="1818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c</a:t>
            </a:r>
            <a:r>
              <a:rPr lang="cs-CZ" sz="1600" dirty="0" smtClean="0"/>
              <a:t>ca 15 cm </a:t>
            </a:r>
            <a:r>
              <a:rPr lang="cs-CZ" sz="1600" dirty="0"/>
              <a:t>= </a:t>
            </a:r>
            <a:r>
              <a:rPr lang="cs-CZ" sz="1600" dirty="0" smtClean="0"/>
              <a:t>10</a:t>
            </a:r>
            <a:r>
              <a:rPr lang="cs-CZ" sz="1600" baseline="30000" dirty="0" smtClean="0"/>
              <a:t>-1 </a:t>
            </a:r>
            <a:r>
              <a:rPr lang="cs-CZ" sz="1600" dirty="0"/>
              <a:t>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55776" y="591078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c</a:t>
            </a:r>
            <a:r>
              <a:rPr lang="cs-CZ" sz="1600" dirty="0" smtClean="0"/>
              <a:t>ca 5 mm</a:t>
            </a:r>
            <a:r>
              <a:rPr lang="cs-CZ" sz="1600" dirty="0"/>
              <a:t> = </a:t>
            </a:r>
            <a:r>
              <a:rPr lang="cs-CZ" sz="1600" dirty="0" smtClean="0"/>
              <a:t>10</a:t>
            </a:r>
            <a:r>
              <a:rPr lang="cs-CZ" sz="1600" baseline="30000" dirty="0" smtClean="0"/>
              <a:t>-3 </a:t>
            </a:r>
            <a:r>
              <a:rPr lang="cs-CZ" sz="1600" dirty="0" smtClean="0"/>
              <a:t>m (1980)</a:t>
            </a:r>
            <a:endParaRPr lang="cs-CZ" sz="16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67740"/>
            <a:ext cx="2707778" cy="15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292080" y="5877272"/>
            <a:ext cx="2707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c</a:t>
            </a:r>
            <a:r>
              <a:rPr lang="cs-CZ" sz="1600" dirty="0" smtClean="0"/>
              <a:t>ca 1 </a:t>
            </a:r>
            <a:r>
              <a:rPr lang="cs-CZ" sz="1600" dirty="0" err="1" smtClean="0"/>
              <a:t>nm</a:t>
            </a:r>
            <a:r>
              <a:rPr lang="cs-CZ" sz="1600" dirty="0" smtClean="0"/>
              <a:t> = 10</a:t>
            </a:r>
            <a:r>
              <a:rPr lang="cs-CZ" sz="1600" baseline="30000" dirty="0" smtClean="0"/>
              <a:t>-9 </a:t>
            </a:r>
            <a:r>
              <a:rPr lang="cs-CZ" sz="1600" dirty="0" smtClean="0"/>
              <a:t>m (2016)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989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1.9 V</a:t>
            </a:r>
            <a:r>
              <a:rPr lang="cs-CZ" sz="3600" dirty="0" smtClean="0"/>
              <a:t>lastní </a:t>
            </a:r>
            <a:r>
              <a:rPr lang="cs-CZ" sz="3600" dirty="0" smtClean="0"/>
              <a:t>vodivost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84" y="908720"/>
            <a:ext cx="6705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24928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Závislost odporu na teplotě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14 - Elektrický proud v polovodičích Flashcards | Quiz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62228"/>
            <a:ext cx="2736304" cy="180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131840" y="2862228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B0F0"/>
                </a:solidFill>
              </a:rPr>
              <a:t>Vodič (kov)</a:t>
            </a:r>
            <a:r>
              <a:rPr lang="cs-CZ" sz="1600" dirty="0" smtClean="0"/>
              <a:t>: s rostoucí teplotou roste odpor (téměř lineárně)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FF0000"/>
                </a:solidFill>
              </a:rPr>
              <a:t>Polovodič</a:t>
            </a:r>
            <a:r>
              <a:rPr lang="cs-CZ" sz="1600" dirty="0" smtClean="0"/>
              <a:t>: </a:t>
            </a:r>
            <a:r>
              <a:rPr lang="cs-CZ" sz="1600" b="1" dirty="0" smtClean="0">
                <a:solidFill>
                  <a:srgbClr val="FF0000"/>
                </a:solidFill>
              </a:rPr>
              <a:t>s rostoucí teplotou klesá odpor </a:t>
            </a:r>
            <a:r>
              <a:rPr lang="cs-CZ" sz="1600" dirty="0" smtClean="0"/>
              <a:t>(částečně lineárně)</a:t>
            </a:r>
            <a:br>
              <a:rPr lang="cs-CZ" sz="1600" dirty="0" smtClean="0"/>
            </a:br>
            <a:r>
              <a:rPr lang="cs-CZ" sz="1600" dirty="0" smtClean="0"/>
              <a:t>Př. termistor – digitální teploměry, regulace teploty</a:t>
            </a:r>
            <a:endParaRPr lang="cs-CZ" sz="1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64285"/>
            <a:ext cx="936104" cy="106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63947"/>
            <a:ext cx="1771451" cy="86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395536" y="482947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Závislost odporu na světle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29798" y="5198802"/>
            <a:ext cx="3926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B0F0"/>
                </a:solidFill>
              </a:rPr>
              <a:t>Fotodioda, fotorezistor</a:t>
            </a:r>
            <a:endParaRPr lang="cs-CZ" sz="1600" dirty="0" smtClean="0"/>
          </a:p>
          <a:p>
            <a:r>
              <a:rPr lang="cs-CZ" sz="1600" dirty="0" smtClean="0"/>
              <a:t>Př. optické brány, optoelektronické prvky, TV ovladače, solární články</a:t>
            </a:r>
            <a:br>
              <a:rPr lang="cs-CZ" sz="1600" dirty="0" smtClean="0"/>
            </a:br>
            <a:r>
              <a:rPr lang="cs-CZ" sz="1600" dirty="0" smtClean="0"/>
              <a:t>prvky: Si, </a:t>
            </a:r>
            <a:r>
              <a:rPr lang="cs-CZ" sz="1600" dirty="0" err="1" smtClean="0"/>
              <a:t>Ge</a:t>
            </a:r>
            <a:r>
              <a:rPr lang="cs-CZ" sz="1600" dirty="0" smtClean="0"/>
              <a:t>, Se, Te, C</a:t>
            </a:r>
            <a:br>
              <a:rPr lang="cs-CZ" sz="1600" dirty="0" smtClean="0"/>
            </a:br>
            <a:r>
              <a:rPr lang="cs-CZ" sz="1600" dirty="0" smtClean="0"/>
              <a:t>sloučeniny: </a:t>
            </a:r>
            <a:r>
              <a:rPr lang="cs-CZ" sz="1600" dirty="0" err="1" smtClean="0"/>
              <a:t>PbS</a:t>
            </a:r>
            <a:r>
              <a:rPr lang="cs-CZ" sz="1600" dirty="0" smtClean="0"/>
              <a:t>, </a:t>
            </a:r>
            <a:r>
              <a:rPr lang="cs-CZ" sz="1600" dirty="0" err="1" smtClean="0"/>
              <a:t>CdS</a:t>
            </a:r>
            <a:r>
              <a:rPr lang="cs-CZ" sz="1600" dirty="0" smtClean="0"/>
              <a:t>, </a:t>
            </a:r>
            <a:r>
              <a:rPr lang="cs-CZ" sz="1600" dirty="0" err="1" smtClean="0"/>
              <a:t>GaAs</a:t>
            </a:r>
            <a:r>
              <a:rPr lang="cs-CZ" sz="1600" dirty="0" smtClean="0"/>
              <a:t>, Fe2O3, </a:t>
            </a:r>
            <a:r>
              <a:rPr lang="cs-CZ" sz="1600" dirty="0" err="1" smtClean="0"/>
              <a:t>CuO</a:t>
            </a:r>
            <a:r>
              <a:rPr lang="cs-CZ" sz="1600" dirty="0" smtClean="0"/>
              <a:t>, </a:t>
            </a:r>
            <a:r>
              <a:rPr lang="cs-CZ" sz="1600" dirty="0" err="1" smtClean="0"/>
              <a:t>NiO</a:t>
            </a:r>
            <a:endParaRPr lang="cs-CZ" sz="1600" dirty="0"/>
          </a:p>
        </p:txBody>
      </p:sp>
      <p:pic>
        <p:nvPicPr>
          <p:cNvPr id="2056" name="Picture 8" descr="PIN fotodioda Osram Components BPX 61, TO-39, vyz.úhel ± 55°, 400-1100 nm :  Půhy.c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78777"/>
            <a:ext cx="963487" cy="96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Fotodiod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58" y="5842213"/>
            <a:ext cx="1108125" cy="65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Fotorezistor LDR5549 | GM electronic 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94" y="5378777"/>
            <a:ext cx="949945" cy="94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otorezistor — Vikipediy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48" y="5782683"/>
            <a:ext cx="863302" cy="6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1.9 V</a:t>
            </a:r>
            <a:r>
              <a:rPr lang="cs-CZ" sz="3600" dirty="0" smtClean="0"/>
              <a:t>lastní </a:t>
            </a:r>
            <a:r>
              <a:rPr lang="cs-CZ" sz="3600" dirty="0" smtClean="0"/>
              <a:t>vodivost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0" descr="Fotodiod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55575" y="9087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Vlastní polovodiče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01371"/>
            <a:ext cx="2599309" cy="237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5816" y="1301371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elmi čistý krystalický křemík Si, </a:t>
            </a:r>
            <a:r>
              <a:rPr lang="cs-CZ" dirty="0" err="1" smtClean="0"/>
              <a:t>Ge</a:t>
            </a:r>
            <a:r>
              <a:rPr lang="cs-CZ" dirty="0" smtClean="0"/>
              <a:t> (čistota 99,9999 % - 1 cizí částice na 10 000 atomů Si)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Při pokojové teplotě mají elektrony dost energie, aby se uvolnily z vazby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Si: 14 e</a:t>
            </a:r>
            <a:r>
              <a:rPr lang="cs-CZ" baseline="30000" dirty="0" smtClean="0"/>
              <a:t>-</a:t>
            </a:r>
            <a:r>
              <a:rPr lang="cs-CZ" dirty="0" smtClean="0"/>
              <a:t>: 10 vázaných a 4 vodivostní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u</a:t>
            </a:r>
            <a:r>
              <a:rPr lang="cs-CZ" dirty="0" smtClean="0"/>
              <a:t>volní-li se elektron z vazby, zůstane na jeho místě </a:t>
            </a:r>
            <a:r>
              <a:rPr lang="cs-CZ" b="1" dirty="0" smtClean="0">
                <a:solidFill>
                  <a:srgbClr val="FF0000"/>
                </a:solidFill>
              </a:rPr>
              <a:t>kladná díra </a:t>
            </a:r>
            <a:r>
              <a:rPr lang="cs-CZ" sz="1400" dirty="0" smtClean="0"/>
              <a:t>(neobsazené místo ve vazbě)</a:t>
            </a:r>
            <a:endParaRPr lang="cs-CZ" sz="1400" dirty="0"/>
          </a:p>
        </p:txBody>
      </p:sp>
      <p:pic>
        <p:nvPicPr>
          <p:cNvPr id="22" name="Picture 4" descr="SOLÁRNÍ ENERG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55819"/>
            <a:ext cx="1905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5436096" y="2852936"/>
            <a:ext cx="1872208" cy="57606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32202" y="37890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Generace a rekombinace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51520" y="4158372"/>
            <a:ext cx="874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Generace</a:t>
            </a:r>
            <a:r>
              <a:rPr lang="cs-CZ" dirty="0" smtClean="0"/>
              <a:t>: uvolněním elektronu z vazby vlivem teploty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>
                <a:solidFill>
                  <a:srgbClr val="FF0000"/>
                </a:solidFill>
                <a:cs typeface="Times New Roman"/>
              </a:rPr>
              <a:t>vzniká pár elektron-díra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>
                <a:cs typeface="Times New Roman"/>
              </a:rPr>
              <a:t>Rekombinace</a:t>
            </a:r>
            <a:r>
              <a:rPr lang="cs-CZ" dirty="0" smtClean="0">
                <a:cs typeface="Times New Roman"/>
              </a:rPr>
              <a:t>: </a:t>
            </a:r>
            <a:r>
              <a:rPr lang="cs-CZ" dirty="0" smtClean="0">
                <a:solidFill>
                  <a:srgbClr val="FF0000"/>
                </a:solidFill>
                <a:cs typeface="Times New Roman"/>
              </a:rPr>
              <a:t>zánik páru elektron-díra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>
                <a:cs typeface="Times New Roman"/>
              </a:rPr>
              <a:t>elektron zaplní kladnou díru (splyne s ní)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cs typeface="Times New Roman"/>
              </a:rPr>
              <a:t>Generace a rekombinace probíhá v polovodiči současně v celém objemu polovodiče v počtu cca 10</a:t>
            </a:r>
            <a:r>
              <a:rPr lang="cs-CZ" baseline="30000" dirty="0" smtClean="0">
                <a:cs typeface="Times New Roman"/>
              </a:rPr>
              <a:t>17</a:t>
            </a:r>
            <a:r>
              <a:rPr lang="cs-CZ" dirty="0" smtClean="0">
                <a:cs typeface="Times New Roman"/>
              </a:rPr>
              <a:t>-10</a:t>
            </a:r>
            <a:r>
              <a:rPr lang="cs-CZ" baseline="30000" dirty="0" smtClean="0">
                <a:cs typeface="Times New Roman"/>
              </a:rPr>
              <a:t>20 </a:t>
            </a:r>
            <a:r>
              <a:rPr lang="cs-CZ" dirty="0" smtClean="0">
                <a:cs typeface="Times New Roman"/>
              </a:rPr>
              <a:t>generací - rekombinací za 1 </a:t>
            </a:r>
            <a:r>
              <a:rPr lang="cs-CZ" dirty="0" err="1" smtClean="0">
                <a:cs typeface="Times New Roman"/>
              </a:rPr>
              <a:t>ms</a:t>
            </a:r>
            <a:r>
              <a:rPr lang="cs-CZ" dirty="0" smtClean="0">
                <a:cs typeface="Times New Roman"/>
              </a:rPr>
              <a:t> v 1 cm</a:t>
            </a:r>
            <a:r>
              <a:rPr lang="cs-CZ" baseline="30000" dirty="0" smtClean="0">
                <a:cs typeface="Times New Roman"/>
              </a:rPr>
              <a:t>3</a:t>
            </a:r>
            <a:endParaRPr lang="cs-CZ" baseline="300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55575" y="536140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Vlastní vodivost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51520" y="5730738"/>
            <a:ext cx="8745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děrová</a:t>
            </a:r>
            <a:r>
              <a:rPr lang="cs-CZ" dirty="0" smtClean="0"/>
              <a:t>: </a:t>
            </a:r>
            <a:r>
              <a:rPr lang="cs-CZ" sz="1400" dirty="0" smtClean="0"/>
              <a:t>pohyb kladných děr </a:t>
            </a:r>
            <a:r>
              <a:rPr lang="cs-CZ" sz="1400" dirty="0" smtClean="0">
                <a:latin typeface="Times New Roman"/>
                <a:cs typeface="Times New Roman"/>
              </a:rPr>
              <a:t>→ </a:t>
            </a:r>
            <a:r>
              <a:rPr lang="cs-CZ" sz="1400" dirty="0" smtClean="0">
                <a:solidFill>
                  <a:srgbClr val="FF0000"/>
                </a:solidFill>
                <a:cs typeface="Times New Roman"/>
              </a:rPr>
              <a:t>zdánlivý pohyb </a:t>
            </a:r>
            <a:r>
              <a:rPr lang="cs-CZ" sz="1400" dirty="0">
                <a:latin typeface="Times New Roman"/>
                <a:cs typeface="Times New Roman"/>
              </a:rPr>
              <a:t>→ </a:t>
            </a:r>
            <a:r>
              <a:rPr lang="cs-CZ" sz="1400" dirty="0" smtClean="0">
                <a:solidFill>
                  <a:srgbClr val="FF0000"/>
                </a:solidFill>
                <a:cs typeface="Times New Roman"/>
              </a:rPr>
              <a:t>při zaplnění díry elektronem vzniká díra na jiném místě a vzniká dojem, že polovodičem se pohybuje kladná díra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>
                <a:cs typeface="Times New Roman"/>
              </a:rPr>
              <a:t>elektronová</a:t>
            </a:r>
            <a:r>
              <a:rPr lang="cs-CZ" dirty="0" smtClean="0">
                <a:cs typeface="Times New Roman"/>
              </a:rPr>
              <a:t>: </a:t>
            </a:r>
            <a:r>
              <a:rPr lang="cs-CZ" sz="1400" dirty="0" smtClean="0">
                <a:solidFill>
                  <a:srgbClr val="FF0000"/>
                </a:solidFill>
                <a:cs typeface="Times New Roman"/>
              </a:rPr>
              <a:t>reálný pohyb volných elektronů </a:t>
            </a:r>
            <a:r>
              <a:rPr lang="cs-CZ" sz="1400" dirty="0" smtClean="0">
                <a:latin typeface="Times New Roman"/>
                <a:cs typeface="Times New Roman"/>
              </a:rPr>
              <a:t>→ </a:t>
            </a:r>
            <a:r>
              <a:rPr lang="cs-CZ" sz="1400" dirty="0" smtClean="0">
                <a:cs typeface="Times New Roman"/>
              </a:rPr>
              <a:t>elektron zaplní kladnou díru (splyne s ní)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B0F0"/>
                </a:solidFill>
                <a:cs typeface="Times New Roman"/>
              </a:rPr>
              <a:t>Vnitřní fotoelektrický jev</a:t>
            </a:r>
            <a:r>
              <a:rPr lang="cs-CZ" dirty="0" smtClean="0">
                <a:cs typeface="Times New Roman"/>
              </a:rPr>
              <a:t> – generování páru elektron-díra vlivem světla (fotodioda)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03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1.9 P</a:t>
            </a:r>
            <a:r>
              <a:rPr lang="cs-CZ" sz="3600" dirty="0" smtClean="0"/>
              <a:t>říměsové polovodiče – typ N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5" y="9087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Polovodič typu N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9005"/>
            <a:ext cx="3916399" cy="246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55976" y="127805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B0F0"/>
                </a:solidFill>
              </a:rPr>
              <a:t>n</a:t>
            </a:r>
            <a:r>
              <a:rPr lang="cs-CZ" b="1" dirty="0" smtClean="0">
                <a:solidFill>
                  <a:srgbClr val="00B0F0"/>
                </a:solidFill>
              </a:rPr>
              <a:t>egativní vodivost</a:t>
            </a:r>
            <a:r>
              <a:rPr lang="cs-CZ" dirty="0" smtClean="0"/>
              <a:t>, převaha elektronů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</a:t>
            </a:r>
            <a:r>
              <a:rPr lang="cs-CZ" dirty="0" smtClean="0"/>
              <a:t>o struktury Si (resp. prvků skupiny IV.A) zabudujeme atomy prvku z V.A skupiny (např. P, As, </a:t>
            </a:r>
            <a:r>
              <a:rPr lang="cs-CZ" dirty="0" err="1" smtClean="0"/>
              <a:t>Sb</a:t>
            </a:r>
            <a:r>
              <a:rPr lang="cs-CZ" dirty="0" smtClean="0"/>
              <a:t>, </a:t>
            </a:r>
            <a:r>
              <a:rPr lang="cs-CZ" dirty="0" err="1" smtClean="0"/>
              <a:t>Bi</a:t>
            </a:r>
            <a:r>
              <a:rPr lang="cs-CZ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rvek z V.A skupiny nazýváme </a:t>
            </a:r>
            <a:r>
              <a:rPr lang="cs-CZ" b="1" dirty="0" smtClean="0">
                <a:solidFill>
                  <a:srgbClr val="FF0000"/>
                </a:solidFill>
              </a:rPr>
              <a:t>donor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(dárce)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>
                <a:cs typeface="Times New Roman"/>
              </a:rPr>
              <a:t>má </a:t>
            </a:r>
            <a:r>
              <a:rPr lang="cs-CZ" b="1" dirty="0" smtClean="0">
                <a:cs typeface="Times New Roman"/>
              </a:rPr>
              <a:t>více elektronů než 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  <a:cs typeface="Times New Roman"/>
              </a:rPr>
              <a:t>Majoritní</a:t>
            </a:r>
            <a:r>
              <a:rPr lang="cs-CZ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cs-CZ" dirty="0" smtClean="0">
                <a:cs typeface="Times New Roman"/>
              </a:rPr>
              <a:t>(většinová) </a:t>
            </a:r>
            <a:r>
              <a:rPr lang="cs-CZ" b="1" dirty="0" smtClean="0">
                <a:solidFill>
                  <a:srgbClr val="00B0F0"/>
                </a:solidFill>
                <a:cs typeface="Times New Roman"/>
              </a:rPr>
              <a:t>elektronová</a:t>
            </a:r>
            <a:r>
              <a:rPr lang="cs-CZ" dirty="0" smtClean="0">
                <a:solidFill>
                  <a:srgbClr val="00B0F0"/>
                </a:solidFill>
                <a:cs typeface="Times New Roman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Times New Roman"/>
              </a:rPr>
              <a:t>vodivost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cs typeface="Times New Roman"/>
              </a:rPr>
              <a:t>Minoritní </a:t>
            </a:r>
            <a:r>
              <a:rPr lang="cs-CZ" dirty="0">
                <a:cs typeface="Times New Roman"/>
              </a:rPr>
              <a:t>(</a:t>
            </a:r>
            <a:r>
              <a:rPr lang="cs-CZ" dirty="0" smtClean="0">
                <a:cs typeface="Times New Roman"/>
              </a:rPr>
              <a:t>menšinová) děrová vodivost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2808312" cy="268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203848" y="3933056"/>
            <a:ext cx="1296144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Atomy křemíku Si</a:t>
            </a:r>
            <a:endParaRPr lang="cs-CZ" sz="12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203848" y="5088575"/>
            <a:ext cx="1656184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Atom fosforu P - donor</a:t>
            </a:r>
            <a:endParaRPr lang="cs-CZ" sz="1200" dirty="0"/>
          </a:p>
        </p:txBody>
      </p:sp>
      <p:cxnSp>
        <p:nvCxnSpPr>
          <p:cNvPr id="11" name="Přímá spojnice 10"/>
          <p:cNvCxnSpPr>
            <a:endCxn id="8" idx="1"/>
          </p:cNvCxnSpPr>
          <p:nvPr/>
        </p:nvCxnSpPr>
        <p:spPr>
          <a:xfrm flipV="1">
            <a:off x="2699792" y="4071556"/>
            <a:ext cx="504056" cy="138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>
            <a:stCxn id="24" idx="6"/>
            <a:endCxn id="27" idx="1"/>
          </p:cNvCxnSpPr>
          <p:nvPr/>
        </p:nvCxnSpPr>
        <p:spPr>
          <a:xfrm>
            <a:off x="1259632" y="5913276"/>
            <a:ext cx="1944216" cy="30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3203848" y="5805264"/>
            <a:ext cx="108012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Volný elektron</a:t>
            </a:r>
            <a:endParaRPr lang="cs-CZ" sz="1200" dirty="0"/>
          </a:p>
        </p:txBody>
      </p:sp>
      <p:sp>
        <p:nvSpPr>
          <p:cNvPr id="24" name="Ovál 23"/>
          <p:cNvSpPr/>
          <p:nvPr/>
        </p:nvSpPr>
        <p:spPr>
          <a:xfrm>
            <a:off x="1043608" y="5805264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27"/>
          <p:cNvCxnSpPr>
            <a:endCxn id="23" idx="1"/>
          </p:cNvCxnSpPr>
          <p:nvPr/>
        </p:nvCxnSpPr>
        <p:spPr>
          <a:xfrm flipV="1">
            <a:off x="1763688" y="5227075"/>
            <a:ext cx="1440160" cy="46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3215595" y="6237312"/>
            <a:ext cx="1356405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Vazebné elektrony</a:t>
            </a:r>
            <a:endParaRPr lang="cs-CZ" sz="1200" dirty="0"/>
          </a:p>
        </p:txBody>
      </p:sp>
      <p:sp>
        <p:nvSpPr>
          <p:cNvPr id="38" name="Ovál 37"/>
          <p:cNvSpPr/>
          <p:nvPr/>
        </p:nvSpPr>
        <p:spPr>
          <a:xfrm>
            <a:off x="1547664" y="6093295"/>
            <a:ext cx="288032" cy="28251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nice 31"/>
          <p:cNvCxnSpPr>
            <a:stCxn id="36" idx="1"/>
            <a:endCxn id="38" idx="6"/>
          </p:cNvCxnSpPr>
          <p:nvPr/>
        </p:nvCxnSpPr>
        <p:spPr>
          <a:xfrm flipH="1" flipV="1">
            <a:off x="1835696" y="6234553"/>
            <a:ext cx="1379899" cy="141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38381"/>
            <a:ext cx="18669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7140016" y="6375812"/>
            <a:ext cx="182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Monokrystal Si</a:t>
            </a:r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016" y="3638381"/>
            <a:ext cx="1824472" cy="273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9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olovodivé materiá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92064"/>
            <a:ext cx="3507482" cy="29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4" y="3862141"/>
            <a:ext cx="2859674" cy="265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1.9 P</a:t>
            </a:r>
            <a:r>
              <a:rPr lang="cs-CZ" sz="3600" dirty="0" smtClean="0"/>
              <a:t>říměsové polovodiče – typ P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5" y="9087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Polovodič typu P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355976" y="127805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 smtClean="0">
                <a:solidFill>
                  <a:srgbClr val="FF0000"/>
                </a:solidFill>
              </a:rPr>
              <a:t>ozitivní vodivost</a:t>
            </a:r>
            <a:r>
              <a:rPr lang="cs-CZ" dirty="0" smtClean="0"/>
              <a:t>, převaha kladných děr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</a:t>
            </a:r>
            <a:r>
              <a:rPr lang="cs-CZ" dirty="0" smtClean="0"/>
              <a:t>o struktury Si (resp. prvků skupiny IV.A) zabudujeme atomy prvku z III.A skupiny (např. Al, </a:t>
            </a:r>
            <a:r>
              <a:rPr lang="cs-CZ" dirty="0" err="1" smtClean="0"/>
              <a:t>Ga</a:t>
            </a:r>
            <a:r>
              <a:rPr lang="cs-CZ" dirty="0" smtClean="0"/>
              <a:t>, In)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rvek ze III.A skupiny nazýváme </a:t>
            </a:r>
            <a:r>
              <a:rPr lang="cs-CZ" b="1" dirty="0" smtClean="0">
                <a:solidFill>
                  <a:srgbClr val="FF0000"/>
                </a:solidFill>
              </a:rPr>
              <a:t>akceptor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smtClean="0"/>
              <a:t>(příjemce)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>
                <a:cs typeface="Times New Roman"/>
              </a:rPr>
              <a:t>má </a:t>
            </a:r>
            <a:r>
              <a:rPr lang="cs-CZ" b="1" dirty="0" smtClean="0">
                <a:cs typeface="Times New Roman"/>
              </a:rPr>
              <a:t>méně elektronů než 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  <a:cs typeface="Times New Roman"/>
              </a:rPr>
              <a:t>Majoritní</a:t>
            </a:r>
            <a:r>
              <a:rPr lang="cs-CZ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cs-CZ" dirty="0" smtClean="0">
                <a:cs typeface="Times New Roman"/>
              </a:rPr>
              <a:t>(většinová) </a:t>
            </a:r>
            <a:r>
              <a:rPr lang="cs-CZ" b="1" dirty="0" smtClean="0">
                <a:solidFill>
                  <a:srgbClr val="FF0000"/>
                </a:solidFill>
                <a:cs typeface="Times New Roman"/>
              </a:rPr>
              <a:t>děrová</a:t>
            </a:r>
            <a:r>
              <a:rPr lang="cs-CZ" dirty="0" smtClean="0">
                <a:solidFill>
                  <a:srgbClr val="00B0F0"/>
                </a:solidFill>
                <a:cs typeface="Times New Roman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Times New Roman"/>
              </a:rPr>
              <a:t>vodivost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cs typeface="Times New Roman"/>
              </a:rPr>
              <a:t>Minoritní </a:t>
            </a:r>
            <a:r>
              <a:rPr lang="cs-CZ" dirty="0">
                <a:cs typeface="Times New Roman"/>
              </a:rPr>
              <a:t>(</a:t>
            </a:r>
            <a:r>
              <a:rPr lang="cs-CZ" dirty="0" smtClean="0">
                <a:cs typeface="Times New Roman"/>
              </a:rPr>
              <a:t>menšinová) děrová vodivost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03848" y="3933056"/>
            <a:ext cx="1296144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Atomy křemíku Si</a:t>
            </a:r>
            <a:endParaRPr lang="cs-CZ" sz="12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203848" y="5088575"/>
            <a:ext cx="18002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Atom hliníku Al - akceptor</a:t>
            </a:r>
            <a:endParaRPr lang="cs-CZ" sz="1200" dirty="0"/>
          </a:p>
        </p:txBody>
      </p:sp>
      <p:cxnSp>
        <p:nvCxnSpPr>
          <p:cNvPr id="11" name="Přímá spojnice 10"/>
          <p:cNvCxnSpPr>
            <a:endCxn id="8" idx="1"/>
          </p:cNvCxnSpPr>
          <p:nvPr/>
        </p:nvCxnSpPr>
        <p:spPr>
          <a:xfrm>
            <a:off x="1763688" y="4071556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>
            <a:endCxn id="27" idx="1"/>
          </p:cNvCxnSpPr>
          <p:nvPr/>
        </p:nvCxnSpPr>
        <p:spPr>
          <a:xfrm>
            <a:off x="1475656" y="5365574"/>
            <a:ext cx="1728192" cy="578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3203848" y="5805264"/>
            <a:ext cx="2736304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Kladná díra = chybějící elektron ve vazbě</a:t>
            </a:r>
            <a:endParaRPr lang="cs-CZ" sz="1200" dirty="0"/>
          </a:p>
        </p:txBody>
      </p:sp>
      <p:cxnSp>
        <p:nvCxnSpPr>
          <p:cNvPr id="28" name="Přímá spojnice 27"/>
          <p:cNvCxnSpPr>
            <a:endCxn id="23" idx="1"/>
          </p:cNvCxnSpPr>
          <p:nvPr/>
        </p:nvCxnSpPr>
        <p:spPr>
          <a:xfrm>
            <a:off x="899592" y="4725144"/>
            <a:ext cx="2304256" cy="501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3215595" y="6237312"/>
            <a:ext cx="1356405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Vazebné elektrony</a:t>
            </a:r>
            <a:endParaRPr lang="cs-CZ" sz="1200" dirty="0"/>
          </a:p>
        </p:txBody>
      </p:sp>
      <p:sp>
        <p:nvSpPr>
          <p:cNvPr id="38" name="Ovál 37"/>
          <p:cNvSpPr/>
          <p:nvPr/>
        </p:nvSpPr>
        <p:spPr>
          <a:xfrm>
            <a:off x="683568" y="5949280"/>
            <a:ext cx="432048" cy="43204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nice 31"/>
          <p:cNvCxnSpPr>
            <a:stCxn id="36" idx="1"/>
            <a:endCxn id="38" idx="6"/>
          </p:cNvCxnSpPr>
          <p:nvPr/>
        </p:nvCxnSpPr>
        <p:spPr>
          <a:xfrm flipH="1" flipV="1">
            <a:off x="1115616" y="6165303"/>
            <a:ext cx="2099979" cy="210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283235"/>
            <a:ext cx="3876365" cy="234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004048" y="3862141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Czochralského</a:t>
            </a:r>
            <a:r>
              <a:rPr lang="cs-CZ" sz="1200" b="1" dirty="0" smtClean="0">
                <a:solidFill>
                  <a:srgbClr val="FF0000"/>
                </a:solidFill>
              </a:rPr>
              <a:t> kelímková metoda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9" y="1278052"/>
            <a:ext cx="4663161" cy="326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1.9 </a:t>
            </a:r>
            <a:r>
              <a:rPr lang="cs-CZ" sz="3600" dirty="0" smtClean="0"/>
              <a:t>PN </a:t>
            </a:r>
            <a:r>
              <a:rPr lang="cs-CZ" sz="3600" dirty="0" smtClean="0"/>
              <a:t>přechod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5" y="9087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PN přechod - vznik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1139" y="1861669"/>
            <a:ext cx="1296144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Atomy hliníku Al</a:t>
            </a:r>
            <a:endParaRPr lang="cs-CZ" sz="12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711139" y="1293598"/>
            <a:ext cx="1944216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Atomy fosforu P - donor</a:t>
            </a:r>
            <a:endParaRPr lang="cs-CZ" sz="1200" dirty="0"/>
          </a:p>
        </p:txBody>
      </p:sp>
      <p:cxnSp>
        <p:nvCxnSpPr>
          <p:cNvPr id="11" name="Přímá spojnice 10"/>
          <p:cNvCxnSpPr>
            <a:endCxn id="8" idx="1"/>
          </p:cNvCxnSpPr>
          <p:nvPr/>
        </p:nvCxnSpPr>
        <p:spPr>
          <a:xfrm flipV="1">
            <a:off x="1942085" y="2000169"/>
            <a:ext cx="3769054" cy="636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>
            <a:stCxn id="24" idx="6"/>
            <a:endCxn id="27" idx="1"/>
          </p:cNvCxnSpPr>
          <p:nvPr/>
        </p:nvCxnSpPr>
        <p:spPr>
          <a:xfrm flipV="1">
            <a:off x="3792863" y="3049036"/>
            <a:ext cx="1924883" cy="1100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717746" y="2910536"/>
            <a:ext cx="1944216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Volné záporné elektrony</a:t>
            </a:r>
            <a:endParaRPr lang="cs-CZ" sz="1200" dirty="0"/>
          </a:p>
        </p:txBody>
      </p:sp>
      <p:sp>
        <p:nvSpPr>
          <p:cNvPr id="24" name="Ovál 23"/>
          <p:cNvSpPr/>
          <p:nvPr/>
        </p:nvSpPr>
        <p:spPr>
          <a:xfrm>
            <a:off x="3576839" y="4041068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27"/>
          <p:cNvCxnSpPr>
            <a:endCxn id="23" idx="1"/>
          </p:cNvCxnSpPr>
          <p:nvPr/>
        </p:nvCxnSpPr>
        <p:spPr>
          <a:xfrm flipV="1">
            <a:off x="4270979" y="1432098"/>
            <a:ext cx="1440160" cy="1420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5711139" y="2359913"/>
            <a:ext cx="1356405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Kladné díry</a:t>
            </a:r>
            <a:endParaRPr lang="cs-CZ" sz="1200" dirty="0"/>
          </a:p>
        </p:txBody>
      </p:sp>
      <p:cxnSp>
        <p:nvCxnSpPr>
          <p:cNvPr id="32" name="Přímá spojnice 31"/>
          <p:cNvCxnSpPr>
            <a:stCxn id="36" idx="1"/>
          </p:cNvCxnSpPr>
          <p:nvPr/>
        </p:nvCxnSpPr>
        <p:spPr>
          <a:xfrm flipH="1">
            <a:off x="827584" y="2498413"/>
            <a:ext cx="4883555" cy="282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5741268" y="3504638"/>
            <a:ext cx="1920693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Atomy křemíku Si nejsou zakresleny </a:t>
            </a:r>
            <a:endParaRPr lang="cs-CZ" sz="12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209409" y="4653136"/>
            <a:ext cx="8683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PN přechod vzniká na rozhraní polovodiče typu P a polovodiče typu 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Po jejich spojení jsou </a:t>
            </a:r>
            <a:r>
              <a:rPr lang="cs-CZ" b="1" dirty="0" smtClean="0">
                <a:solidFill>
                  <a:srgbClr val="FF0000"/>
                </a:solidFill>
              </a:rPr>
              <a:t>kladné díry</a:t>
            </a:r>
            <a:r>
              <a:rPr lang="cs-CZ" dirty="0" smtClean="0"/>
              <a:t> přitahovány směrem k </a:t>
            </a:r>
            <a:r>
              <a:rPr lang="cs-CZ" b="1" dirty="0" smtClean="0">
                <a:solidFill>
                  <a:srgbClr val="0070C0"/>
                </a:solidFill>
              </a:rPr>
              <a:t>polovodiči N</a:t>
            </a:r>
            <a:r>
              <a:rPr lang="cs-CZ" dirty="0" smtClean="0"/>
              <a:t> a </a:t>
            </a:r>
            <a:r>
              <a:rPr lang="cs-CZ" b="1" dirty="0" smtClean="0">
                <a:solidFill>
                  <a:srgbClr val="0070C0"/>
                </a:solidFill>
              </a:rPr>
              <a:t>volné elektrony </a:t>
            </a:r>
            <a:r>
              <a:rPr lang="cs-CZ" dirty="0" smtClean="0"/>
              <a:t>naopak migrují do </a:t>
            </a:r>
            <a:r>
              <a:rPr lang="cs-CZ" b="1" dirty="0" smtClean="0">
                <a:solidFill>
                  <a:srgbClr val="FF0000"/>
                </a:solidFill>
              </a:rPr>
              <a:t>polovodiče 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Vzniká </a:t>
            </a:r>
            <a:r>
              <a:rPr lang="cs-CZ" b="1" dirty="0" smtClean="0">
                <a:solidFill>
                  <a:srgbClr val="FF0000"/>
                </a:solidFill>
              </a:rPr>
              <a:t>difúzní proud</a:t>
            </a:r>
            <a:r>
              <a:rPr lang="cs-CZ" dirty="0" smtClean="0"/>
              <a:t>, při kterém dochází k </a:t>
            </a:r>
            <a:r>
              <a:rPr lang="cs-CZ" b="1" dirty="0" smtClean="0">
                <a:solidFill>
                  <a:srgbClr val="FF0000"/>
                </a:solidFill>
              </a:rPr>
              <a:t>rekombinaci párů elektron-díra 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Hradlová vrstva (PN přechod) má tloušťku cca 1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cs-CZ" dirty="0" smtClean="0">
                <a:latin typeface="Times New Roman"/>
                <a:cs typeface="Times New Roman"/>
              </a:rPr>
              <a:t>m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642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1.9 </a:t>
            </a:r>
            <a:r>
              <a:rPr lang="cs-CZ" sz="3600" dirty="0" smtClean="0"/>
              <a:t>PN </a:t>
            </a:r>
            <a:r>
              <a:rPr lang="cs-CZ" sz="3600" dirty="0" smtClean="0"/>
              <a:t>přechod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4" y="908720"/>
            <a:ext cx="873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PN přechod – propustný směr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4785" y="5013176"/>
            <a:ext cx="40684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Na polovodič typu P je připojen </a:t>
            </a:r>
            <a:r>
              <a:rPr lang="cs-CZ" sz="2000" b="1" dirty="0" smtClean="0">
                <a:solidFill>
                  <a:srgbClr val="FF0000"/>
                </a:solidFill>
              </a:rPr>
              <a:t>+</a:t>
            </a:r>
            <a:r>
              <a:rPr lang="cs-CZ" dirty="0" smtClean="0"/>
              <a:t> pól ze zdroje, na N </a:t>
            </a:r>
            <a:r>
              <a:rPr lang="cs-CZ" b="1" dirty="0" smtClean="0">
                <a:solidFill>
                  <a:srgbClr val="00B0F0"/>
                </a:solidFill>
              </a:rPr>
              <a:t>–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smtClean="0"/>
              <a:t>pól zdroje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PN přechod se zúží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Obvodem </a:t>
            </a:r>
            <a:r>
              <a:rPr lang="cs-CZ" b="1" dirty="0" smtClean="0">
                <a:solidFill>
                  <a:srgbClr val="00B0F0"/>
                </a:solidFill>
              </a:rPr>
              <a:t>prochází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smtClean="0"/>
              <a:t>proud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87" y="1340768"/>
            <a:ext cx="6638877" cy="339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13176"/>
            <a:ext cx="16478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5076056" y="4869160"/>
            <a:ext cx="580964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anoda</a:t>
            </a:r>
            <a:endParaRPr lang="cs-CZ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868144" y="4941168"/>
            <a:ext cx="720080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katoda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997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upload.wikimedia.org/wikipedia/commons/f/f5/ZavernyS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08003"/>
            <a:ext cx="15430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1.9 </a:t>
            </a:r>
            <a:r>
              <a:rPr lang="cs-CZ" sz="3600" dirty="0" smtClean="0"/>
              <a:t>PN </a:t>
            </a:r>
            <a:r>
              <a:rPr lang="cs-CZ" sz="3600" dirty="0" smtClean="0"/>
              <a:t>přechod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4" y="908720"/>
            <a:ext cx="873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PN přechod – závěrný směr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4785" y="5013176"/>
            <a:ext cx="40684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Na polovodič typu P je připojen </a:t>
            </a:r>
            <a:r>
              <a:rPr lang="cs-CZ" b="1" dirty="0">
                <a:solidFill>
                  <a:srgbClr val="00B0F0"/>
                </a:solidFill>
              </a:rPr>
              <a:t>–</a:t>
            </a:r>
            <a:r>
              <a:rPr lang="cs-CZ" dirty="0" smtClean="0"/>
              <a:t> pól ze zdroje, na N </a:t>
            </a:r>
            <a:r>
              <a:rPr lang="cs-CZ" sz="2000" b="1" dirty="0" smtClean="0">
                <a:solidFill>
                  <a:srgbClr val="FF0000"/>
                </a:solidFill>
              </a:rPr>
              <a:t>+</a:t>
            </a:r>
            <a:r>
              <a:rPr lang="cs-CZ" dirty="0" smtClean="0"/>
              <a:t> pól zdroje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PN přechod se rozšíří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Obvodem </a:t>
            </a:r>
            <a:r>
              <a:rPr lang="cs-CZ" b="1" dirty="0" smtClean="0">
                <a:solidFill>
                  <a:srgbClr val="FF0000"/>
                </a:solidFill>
              </a:rPr>
              <a:t>neprochází</a:t>
            </a:r>
            <a:r>
              <a:rPr lang="cs-CZ" dirty="0" smtClean="0"/>
              <a:t> proud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Diodový jev </a:t>
            </a:r>
            <a:r>
              <a:rPr lang="cs-CZ" dirty="0" smtClean="0"/>
              <a:t>– závislost vodivosti diody na polaritě přiloženého napětí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076056" y="4869160"/>
            <a:ext cx="580964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anoda</a:t>
            </a:r>
            <a:endParaRPr lang="cs-CZ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868144" y="4941168"/>
            <a:ext cx="720080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katoda</a:t>
            </a:r>
            <a:endParaRPr lang="cs-CZ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16" y="1340768"/>
            <a:ext cx="5169768" cy="32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3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825</Words>
  <Application>Microsoft Office PowerPoint</Application>
  <PresentationFormat>Předvádění na obrazovce (4:3)</PresentationFormat>
  <Paragraphs>99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Tahoma</vt:lpstr>
      <vt:lpstr>Times New Roman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Elektrický náboj a jeho vlastnosti</dc:title>
  <dc:creator>imhotep</dc:creator>
  <cp:lastModifiedBy>Kodejška Čeněk</cp:lastModifiedBy>
  <cp:revision>98</cp:revision>
  <dcterms:created xsi:type="dcterms:W3CDTF">2014-08-31T07:20:26Z</dcterms:created>
  <dcterms:modified xsi:type="dcterms:W3CDTF">2024-09-12T10:29:02Z</dcterms:modified>
</cp:coreProperties>
</file>