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72" r:id="rId2"/>
  </p:sldMasterIdLst>
  <p:notesMasterIdLst>
    <p:notesMasterId r:id="rId13"/>
  </p:notesMasterIdLst>
  <p:handoutMasterIdLst>
    <p:handoutMasterId r:id="rId14"/>
  </p:handoutMasterIdLst>
  <p:sldIdLst>
    <p:sldId id="257" r:id="rId3"/>
    <p:sldId id="295" r:id="rId4"/>
    <p:sldId id="323" r:id="rId5"/>
    <p:sldId id="330" r:id="rId6"/>
    <p:sldId id="331" r:id="rId7"/>
    <p:sldId id="326" r:id="rId8"/>
    <p:sldId id="328" r:id="rId9"/>
    <p:sldId id="329" r:id="rId10"/>
    <p:sldId id="332" r:id="rId11"/>
    <p:sldId id="307" r:id="rId12"/>
  </p:sldIdLst>
  <p:sldSz cx="9144000" cy="6858000" type="screen4x3"/>
  <p:notesSz cx="6858000" cy="9144000"/>
  <p:defaultTextStyle>
    <a:defPPr>
      <a:defRPr lang="sk-SK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DDDDDD"/>
    <a:srgbClr val="800000"/>
    <a:srgbClr val="EAEAEA"/>
    <a:srgbClr val="969696"/>
    <a:srgbClr val="6E0000"/>
    <a:srgbClr val="C0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0" autoAdjust="0"/>
  </p:normalViewPr>
  <p:slideViewPr>
    <p:cSldViewPr snapToGrid="0">
      <p:cViewPr varScale="1">
        <p:scale>
          <a:sx n="110" d="100"/>
          <a:sy n="110" d="100"/>
        </p:scale>
        <p:origin x="1644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6116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cs-CZ" noProof="0" smtClean="0"/>
              <a:t>Klepnutím lze upravit styly předlohy textu</a:t>
            </a:r>
          </a:p>
          <a:p>
            <a:pPr lvl="1"/>
            <a:r>
              <a:rPr lang="sk-SK" altLang="cs-CZ" noProof="0" smtClean="0"/>
              <a:t>Druhá úroveň</a:t>
            </a:r>
          </a:p>
          <a:p>
            <a:pPr lvl="2"/>
            <a:r>
              <a:rPr lang="sk-SK" altLang="cs-CZ" noProof="0" smtClean="0"/>
              <a:t>Třetí úroveň</a:t>
            </a:r>
          </a:p>
          <a:p>
            <a:pPr lvl="3"/>
            <a:r>
              <a:rPr lang="sk-SK" altLang="cs-CZ" noProof="0" smtClean="0"/>
              <a:t>Čtvrtá úroveň</a:t>
            </a:r>
          </a:p>
          <a:p>
            <a:pPr lvl="4"/>
            <a:r>
              <a:rPr lang="sk-SK" altLang="cs-CZ" noProof="0" smtClean="0"/>
              <a:t>Pátá úroveň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pPr>
              <a:defRPr/>
            </a:pPr>
            <a:fld id="{FB6965EB-5A96-40CE-8521-74F2D54C9A5B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27813744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91408DE7-F192-4CF8-A508-7B2C8FF8D3AF}" type="slidenum">
              <a:rPr lang="sk-SK" altLang="cs-CZ" sz="1000" smtClean="0"/>
              <a:pPr>
                <a:spcBef>
                  <a:spcPct val="0"/>
                </a:spcBef>
              </a:pPr>
              <a:t>2</a:t>
            </a:fld>
            <a:endParaRPr lang="sk-SK" altLang="cs-CZ" sz="1000" smtClean="0"/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charset="-18"/>
            </a:endParaRPr>
          </a:p>
        </p:txBody>
      </p:sp>
      <p:sp>
        <p:nvSpPr>
          <p:cNvPr id="2355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3558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355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3560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CD807E73-D8F0-4CB0-8224-B7FBB7D6EB8E}" type="slidenum">
              <a:rPr lang="sk-SK" altLang="cs-CZ" sz="1000" smtClean="0"/>
              <a:pPr>
                <a:spcBef>
                  <a:spcPct val="0"/>
                </a:spcBef>
              </a:pPr>
              <a:t>3</a:t>
            </a:fld>
            <a:endParaRPr lang="sk-SK" altLang="cs-CZ" sz="1000" smtClean="0"/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charset="-18"/>
            </a:endParaRPr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458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458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4584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CD807E73-D8F0-4CB0-8224-B7FBB7D6EB8E}" type="slidenum">
              <a:rPr lang="sk-SK" altLang="cs-CZ" sz="1000" smtClean="0"/>
              <a:pPr>
                <a:spcBef>
                  <a:spcPct val="0"/>
                </a:spcBef>
              </a:pPr>
              <a:t>4</a:t>
            </a:fld>
            <a:endParaRPr lang="sk-SK" altLang="cs-CZ" sz="1000" smtClean="0"/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charset="-18"/>
            </a:endParaRPr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458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458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4584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CD807E73-D8F0-4CB0-8224-B7FBB7D6EB8E}" type="slidenum">
              <a:rPr lang="sk-SK" altLang="cs-CZ" sz="1000" smtClean="0"/>
              <a:pPr>
                <a:spcBef>
                  <a:spcPct val="0"/>
                </a:spcBef>
              </a:pPr>
              <a:t>5</a:t>
            </a:fld>
            <a:endParaRPr lang="sk-SK" altLang="cs-CZ" sz="1000" smtClean="0"/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charset="-18"/>
            </a:endParaRPr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458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458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4584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D9F7C0C0-DC50-4C27-A6DC-7D6D29D22503}" type="slidenum">
              <a:rPr lang="sk-SK" altLang="cs-CZ" sz="1000" smtClean="0"/>
              <a:pPr>
                <a:spcBef>
                  <a:spcPct val="0"/>
                </a:spcBef>
              </a:pPr>
              <a:t>6</a:t>
            </a:fld>
            <a:endParaRPr lang="sk-SK" altLang="cs-CZ" sz="1000" smtClean="0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charset="-18"/>
            </a:endParaRP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7656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D9F7C0C0-DC50-4C27-A6DC-7D6D29D22503}" type="slidenum">
              <a:rPr lang="sk-SK" altLang="cs-CZ" sz="1000" smtClean="0"/>
              <a:pPr>
                <a:spcBef>
                  <a:spcPct val="0"/>
                </a:spcBef>
              </a:pPr>
              <a:t>7</a:t>
            </a:fld>
            <a:endParaRPr lang="sk-SK" altLang="cs-CZ" sz="1000" smtClean="0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charset="-18"/>
            </a:endParaRP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7656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D9F7C0C0-DC50-4C27-A6DC-7D6D29D22503}" type="slidenum">
              <a:rPr lang="sk-SK" altLang="cs-CZ" sz="1000" smtClean="0"/>
              <a:pPr>
                <a:spcBef>
                  <a:spcPct val="0"/>
                </a:spcBef>
              </a:pPr>
              <a:t>8</a:t>
            </a:fld>
            <a:endParaRPr lang="sk-SK" altLang="cs-CZ" sz="1000" smtClean="0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charset="-18"/>
            </a:endParaRP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7656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D9F7C0C0-DC50-4C27-A6DC-7D6D29D22503}" type="slidenum">
              <a:rPr lang="sk-SK" altLang="cs-CZ" sz="1000" smtClean="0"/>
              <a:pPr>
                <a:spcBef>
                  <a:spcPct val="0"/>
                </a:spcBef>
              </a:pPr>
              <a:t>9</a:t>
            </a:fld>
            <a:endParaRPr lang="sk-SK" altLang="cs-CZ" sz="1000" smtClean="0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charset="-18"/>
            </a:endParaRP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7656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C53FDF18-7C3E-4669-A090-84B4ABCE9693}" type="slidenum">
              <a:rPr lang="sk-SK" altLang="cs-CZ" sz="1000" smtClean="0"/>
              <a:pPr>
                <a:spcBef>
                  <a:spcPct val="0"/>
                </a:spcBef>
              </a:pPr>
              <a:t>10</a:t>
            </a:fld>
            <a:endParaRPr lang="sk-SK" altLang="cs-CZ" sz="100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15F7FD-DCC0-4162-B052-F8F033FD8670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4020323891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5578E-9A46-4612-BD70-D1DD3C9FA9BB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834511310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5D9DA-C758-4CEB-B335-23EE273B92C7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2223554506"/>
      </p:ext>
    </p:extLst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/>
          <p:nvPr/>
        </p:nvSpPr>
        <p:spPr>
          <a:xfrm>
            <a:off x="0" y="4743450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/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6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2AF43-03B2-4B7F-8253-EF23C749477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8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71029793"/>
      </p:ext>
    </p:extLst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C0261-53FE-46E9-A5AA-0093FFAD610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7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99130943"/>
      </p:ext>
    </p:extLst>
  </p:cSld>
  <p:clrMapOvr>
    <a:masterClrMapping/>
  </p:clrMapOvr>
  <p:transition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Straight Connector 17"/>
          <p:cNvCxnSpPr/>
          <p:nvPr/>
        </p:nvCxnSpPr>
        <p:spPr>
          <a:xfrm>
            <a:off x="-4763" y="1828800"/>
            <a:ext cx="9144001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/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AD33D-BD66-468D-933E-605599CBC58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9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76765896"/>
      </p:ext>
    </p:extLst>
  </p:cSld>
  <p:clrMapOvr>
    <a:masterClrMapping/>
  </p:clrMapOvr>
  <p:transition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6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C75F5-0990-4D1C-A985-6AFC49B60C9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8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87175023"/>
      </p:ext>
    </p:extLst>
  </p:cSld>
  <p:clrMapOvr>
    <a:masterClrMapping/>
  </p:clrMapOvr>
  <p:transition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/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/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28D12-A2E8-418E-B957-C0FE40F5069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10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277253"/>
      </p:ext>
    </p:extLst>
  </p:cSld>
  <p:clrMapOvr>
    <a:masterClrMapping/>
  </p:clrMapOvr>
  <p:transition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D2AEE-D3D4-45FA-9BBA-08A88B88FED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54476214"/>
      </p:ext>
    </p:extLst>
  </p:cSld>
  <p:clrMapOvr>
    <a:masterClrMapping/>
  </p:clrMapOvr>
  <p:transition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93446-F082-44E4-BACC-08AD47B7C7C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5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95750290"/>
      </p:ext>
    </p:extLst>
  </p:cSld>
  <p:clrMapOvr>
    <a:masterClrMapping/>
  </p:clrMapOvr>
  <p:transition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2D1B0-8E66-4999-8684-BF538F2A304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1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04882311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AA7D7-AA25-407E-81DF-2B9BBB3E3CB6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452682439"/>
      </p:ext>
    </p:extLst>
  </p:cSld>
  <p:clrMapOvr>
    <a:masterClrMapping/>
  </p:clrMapOvr>
  <p:transition>
    <p:dissolv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F1051-C48B-454F-932F-8EC12CEFE30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10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58201822"/>
      </p:ext>
    </p:extLst>
  </p:cSld>
  <p:clrMapOvr>
    <a:masterClrMapping/>
  </p:clrMapOvr>
  <p:transition>
    <p:dissolv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E8F58-C3CE-447C-A46C-AEEF6FE011C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45082063"/>
      </p:ext>
    </p:extLst>
  </p:cSld>
  <p:clrMapOvr>
    <a:masterClrMapping/>
  </p:clrMapOvr>
  <p:transition>
    <p:dissolv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52A5C-6821-43B8-8409-929FE650298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1876944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6A834-8408-4E06-9E5F-AEDE537F6D2D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3403518349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C923D-160C-4A53-B805-895BA8EA9655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3531217666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7D73C-2B7A-46D9-83D1-8D2513928788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120077348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67297-7765-47DA-B26D-B24A1037F187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2994335766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EB6B5-CAFD-4392-9639-9533EF8BEEC9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404796218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3B4A7-50A4-4121-AD27-6C958DDC4D42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262504961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6225D-C8CB-4663-A631-440575EF73AD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429540862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cs-CZ" smtClean="0"/>
              <a:t>Klepnutím lze upravit styl předlohy titulu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cs-CZ" smtClean="0"/>
              <a:t>Klepnutím lze upravit styly předlohy textu</a:t>
            </a:r>
          </a:p>
          <a:p>
            <a:pPr lvl="1"/>
            <a:r>
              <a:rPr lang="sk-SK" altLang="cs-CZ" smtClean="0"/>
              <a:t>Druhá úroveň</a:t>
            </a:r>
          </a:p>
          <a:p>
            <a:pPr lvl="2"/>
            <a:r>
              <a:rPr lang="sk-SK" altLang="cs-CZ" smtClean="0"/>
              <a:t>Třetí úroveň</a:t>
            </a:r>
          </a:p>
          <a:p>
            <a:pPr lvl="3"/>
            <a:r>
              <a:rPr lang="sk-SK" altLang="cs-CZ" smtClean="0"/>
              <a:t>Čtvrtá úroveň</a:t>
            </a:r>
          </a:p>
          <a:p>
            <a:pPr lvl="4"/>
            <a:r>
              <a:rPr lang="sk-SK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/>
            </a:lvl1pPr>
          </a:lstStyle>
          <a:p>
            <a:pPr>
              <a:defRPr/>
            </a:pPr>
            <a:fld id="{A2AB50A3-1FA6-4257-84BE-B38BCC4A642D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  <p:sldLayoutId id="2147483865" r:id="rId6"/>
    <p:sldLayoutId id="2147483866" r:id="rId7"/>
    <p:sldLayoutId id="2147483867" r:id="rId8"/>
    <p:sldLayoutId id="2147483868" r:id="rId9"/>
    <p:sldLayoutId id="2147483869" r:id="rId10"/>
    <p:sldLayoutId id="2147483870" r:id="rId11"/>
  </p:sldLayoutIdLst>
  <p:transition>
    <p:dissolve/>
  </p:transition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352425" y="228600"/>
            <a:ext cx="76803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styl.</a:t>
            </a:r>
            <a:endParaRPr lang="en-US" altLang="cs-CZ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5" y="1463675"/>
            <a:ext cx="768032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5" y="6543675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50" y="6543675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5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pPr>
              <a:defRPr/>
            </a:pPr>
            <a:fld id="{7B5217F5-5219-4774-A795-29BCAFAA96C0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ts val="40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Tunga" pitchFamily="2"/>
        </a:defRPr>
      </a:lvl1pPr>
      <a:lvl2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2pPr>
      <a:lvl3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3pPr>
      <a:lvl4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4pPr>
      <a:lvl5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5pPr>
      <a:lvl6pPr marL="4572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6pPr>
      <a:lvl7pPr marL="9144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7pPr>
      <a:lvl8pPr marL="13716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8pPr>
      <a:lvl9pPr marL="18288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9pPr>
    </p:titleStyle>
    <p:bodyStyle>
      <a:lvl1pPr algn="l" rtl="0" eaLnBrk="0" fontAlgn="base" hangingPunct="0">
        <a:spcBef>
          <a:spcPts val="1200"/>
        </a:spcBef>
        <a:spcAft>
          <a:spcPct val="0"/>
        </a:spcAft>
        <a:buClr>
          <a:srgbClr val="838995"/>
        </a:buClr>
        <a:buFont typeface="Arial" pitchFamily="34" charset="0"/>
        <a:defRPr kern="1200" spc="3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ChangeArrowheads="1"/>
          </p:cNvSpPr>
          <p:nvPr/>
        </p:nvSpPr>
        <p:spPr bwMode="auto">
          <a:xfrm>
            <a:off x="0" y="1924050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ts val="1200"/>
              </a:spcBef>
              <a:buClr>
                <a:srgbClr val="838995"/>
              </a:buClr>
              <a:buFont typeface="Arial" pitchFamily="34" charset="0"/>
              <a:defRPr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1pPr>
            <a:lvl2pPr marL="171450" indent="-171450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2pPr>
            <a:lvl3pPr marL="344488" indent="-165100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3pPr>
            <a:lvl4pPr marL="517525" indent="-169863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4pPr>
            <a:lvl5pPr marL="688975" indent="-173038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5pPr>
            <a:lvl6pPr marL="11461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6pPr>
            <a:lvl7pPr marL="16033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7pPr>
            <a:lvl8pPr marL="20605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8pPr>
            <a:lvl9pPr marL="25177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sk-SK" altLang="cs-CZ" sz="3400" b="1" dirty="0" smtClean="0">
                <a:latin typeface="Calibri" pitchFamily="34" charset="0"/>
              </a:rPr>
              <a:t>08</a:t>
            </a:r>
            <a:r>
              <a:rPr lang="sk-SK" altLang="cs-CZ" sz="3400" b="1" dirty="0" smtClean="0">
                <a:latin typeface="Calibri" pitchFamily="34" charset="0"/>
              </a:rPr>
              <a:t> </a:t>
            </a:r>
            <a:r>
              <a:rPr lang="sk-SK" altLang="cs-CZ" sz="3400" b="1" dirty="0">
                <a:latin typeface="Calibri" pitchFamily="34" charset="0"/>
              </a:rPr>
              <a:t>– </a:t>
            </a:r>
            <a:r>
              <a:rPr lang="sk-SK" altLang="cs-CZ" sz="3200" b="1" dirty="0" smtClean="0">
                <a:latin typeface="Calibri" pitchFamily="34" charset="0"/>
              </a:rPr>
              <a:t>PRÁCE A VÝKON ELEKTRICKÉHO PROUDU</a:t>
            </a:r>
            <a:endParaRPr lang="sk-SK" altLang="cs-CZ" sz="3200" b="1" dirty="0"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2"/>
          <p:cNvSpPr>
            <a:spLocks noChangeShapeType="1"/>
          </p:cNvSpPr>
          <p:nvPr/>
        </p:nvSpPr>
        <p:spPr bwMode="auto">
          <a:xfrm flipH="1">
            <a:off x="-31750" y="2533650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07" name="Line 3"/>
          <p:cNvSpPr>
            <a:spLocks noChangeShapeType="1"/>
          </p:cNvSpPr>
          <p:nvPr/>
        </p:nvSpPr>
        <p:spPr bwMode="auto">
          <a:xfrm>
            <a:off x="739775" y="2682875"/>
            <a:ext cx="761841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H="1">
            <a:off x="-22225" y="2673350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09" name="Text Box 6"/>
          <p:cNvSpPr txBox="1">
            <a:spLocks noChangeArrowheads="1"/>
          </p:cNvSpPr>
          <p:nvPr/>
        </p:nvSpPr>
        <p:spPr bwMode="auto">
          <a:xfrm>
            <a:off x="-22225" y="1220788"/>
            <a:ext cx="9134475" cy="422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14350" indent="-51435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 typeface="Times New Roman" pitchFamily="18" charset="0"/>
              <a:buAutoNum type="arabicPeriod"/>
            </a:pPr>
            <a:r>
              <a:rPr lang="cs-CZ" altLang="cs-CZ" sz="2800" dirty="0" smtClean="0"/>
              <a:t>Elektrická práce je tím větší, čím je  ............ </a:t>
            </a:r>
            <a:r>
              <a:rPr lang="cs-CZ" altLang="cs-CZ" sz="2800" dirty="0"/>
              <a:t>p</a:t>
            </a:r>
            <a:r>
              <a:rPr lang="cs-CZ" altLang="cs-CZ" sz="2800" dirty="0" smtClean="0"/>
              <a:t>roud procházející obvodem.</a:t>
            </a:r>
            <a:endParaRPr lang="cs-CZ" altLang="cs-CZ" sz="2800" dirty="0"/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itchFamily="18" charset="0"/>
              <a:buAutoNum type="arabicPeriod"/>
            </a:pPr>
            <a:r>
              <a:rPr lang="cs-CZ" altLang="cs-CZ" sz="2800" dirty="0" smtClean="0"/>
              <a:t>Ztráty při přenosu elektrické energie jsou způsobeny velikostí ……….</a:t>
            </a:r>
            <a:endParaRPr lang="cs-CZ" altLang="cs-CZ" sz="2800" dirty="0"/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itchFamily="18" charset="0"/>
              <a:buAutoNum type="arabicPeriod"/>
            </a:pPr>
            <a:r>
              <a:rPr lang="cs-CZ" altLang="cs-CZ" sz="2800" dirty="0" smtClean="0"/>
              <a:t>Čím déle protéká proud elektrickým obvodem, tím …… teplo vzniká. </a:t>
            </a:r>
            <a:endParaRPr lang="cs-CZ" altLang="cs-CZ" sz="2800" dirty="0"/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itchFamily="18" charset="0"/>
              <a:buAutoNum type="arabicPeriod"/>
            </a:pPr>
            <a:r>
              <a:rPr lang="cs-CZ" altLang="cs-CZ" sz="2800" dirty="0" smtClean="0"/>
              <a:t>Jednotkou účinnosti je …………………..................</a:t>
            </a:r>
            <a:endParaRPr lang="cs-CZ" altLang="cs-CZ" sz="2800" dirty="0"/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itchFamily="18" charset="0"/>
              <a:buAutoNum type="arabicPeriod"/>
            </a:pPr>
            <a:r>
              <a:rPr lang="cs-CZ" altLang="cs-CZ" sz="2800" dirty="0" smtClean="0"/>
              <a:t>Výsledný elektrický </a:t>
            </a:r>
            <a:r>
              <a:rPr lang="cs-CZ" altLang="cs-CZ" sz="2800" dirty="0"/>
              <a:t>odpor </a:t>
            </a:r>
            <a:r>
              <a:rPr lang="cs-CZ" altLang="cs-CZ" sz="2800" dirty="0" smtClean="0"/>
              <a:t>dvou stejných rezistorů s hodnotou 1 k</a:t>
            </a:r>
            <a:r>
              <a:rPr lang="el-GR" altLang="cs-CZ" sz="2800" dirty="0" smtClean="0"/>
              <a:t>Ω</a:t>
            </a:r>
            <a:r>
              <a:rPr lang="cs-CZ" altLang="cs-CZ" sz="2800" dirty="0" smtClean="0"/>
              <a:t> je  </a:t>
            </a:r>
            <a:r>
              <a:rPr lang="cs-CZ" altLang="cs-CZ" sz="2800" dirty="0"/>
              <a:t>…….. </a:t>
            </a:r>
            <a:r>
              <a:rPr lang="el-GR" altLang="cs-CZ" sz="2800" dirty="0" smtClean="0"/>
              <a:t>Ω</a:t>
            </a:r>
            <a:r>
              <a:rPr lang="cs-CZ" altLang="cs-CZ" sz="2800" dirty="0" smtClean="0"/>
              <a:t>.</a:t>
            </a:r>
            <a:endParaRPr lang="cs-CZ" altLang="cs-CZ" sz="2800" dirty="0"/>
          </a:p>
        </p:txBody>
      </p:sp>
      <p:sp>
        <p:nvSpPr>
          <p:cNvPr id="174087" name="Text Box 7"/>
          <p:cNvSpPr txBox="1">
            <a:spLocks noChangeArrowheads="1"/>
          </p:cNvSpPr>
          <p:nvPr/>
        </p:nvSpPr>
        <p:spPr bwMode="auto">
          <a:xfrm>
            <a:off x="5951115" y="1224356"/>
            <a:ext cx="74732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400" i="1" dirty="0" smtClean="0">
                <a:solidFill>
                  <a:srgbClr val="FF0000"/>
                </a:solidFill>
              </a:rPr>
              <a:t>větší</a:t>
            </a:r>
            <a:endParaRPr lang="cs-CZ" altLang="cs-CZ" sz="2400" i="1" dirty="0">
              <a:solidFill>
                <a:srgbClr val="FF0000"/>
              </a:solidFill>
            </a:endParaRPr>
          </a:p>
        </p:txBody>
      </p:sp>
      <p:sp>
        <p:nvSpPr>
          <p:cNvPr id="21511" name="Text Box 12"/>
          <p:cNvSpPr txBox="1">
            <a:spLocks noChangeArrowheads="1"/>
          </p:cNvSpPr>
          <p:nvPr/>
        </p:nvSpPr>
        <p:spPr bwMode="auto">
          <a:xfrm>
            <a:off x="166688" y="636588"/>
            <a:ext cx="2265362" cy="59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3300">
                <a:solidFill>
                  <a:srgbClr val="FF0000"/>
                </a:solidFill>
              </a:rPr>
              <a:t>Zopakujte si</a:t>
            </a:r>
          </a:p>
        </p:txBody>
      </p:sp>
      <p:sp>
        <p:nvSpPr>
          <p:cNvPr id="21513" name="Rectangle 5"/>
          <p:cNvSpPr>
            <a:spLocks noChangeArrowheads="1"/>
          </p:cNvSpPr>
          <p:nvPr/>
        </p:nvSpPr>
        <p:spPr bwMode="auto">
          <a:xfrm>
            <a:off x="0" y="1588"/>
            <a:ext cx="9144000" cy="64697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1.8 </a:t>
            </a:r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– PRÁCE A VÝKON EL. PROUDU</a:t>
            </a:r>
            <a:endParaRPr lang="sk-SK" altLang="cs-CZ" sz="2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1981013" y="2562225"/>
            <a:ext cx="106292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400" i="1" dirty="0" smtClean="0">
                <a:solidFill>
                  <a:srgbClr val="FF0000"/>
                </a:solidFill>
              </a:rPr>
              <a:t>proudu</a:t>
            </a:r>
            <a:endParaRPr lang="cs-CZ" altLang="cs-CZ" sz="2400" i="1" dirty="0">
              <a:solidFill>
                <a:srgbClr val="FF0000"/>
              </a:solidFill>
            </a:endParaRP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7837151" y="3035535"/>
            <a:ext cx="74732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400" i="1" dirty="0" smtClean="0">
                <a:solidFill>
                  <a:srgbClr val="FF0000"/>
                </a:solidFill>
              </a:rPr>
              <a:t>větší</a:t>
            </a:r>
            <a:endParaRPr lang="cs-CZ" altLang="cs-CZ" sz="2400" i="1" dirty="0">
              <a:solidFill>
                <a:srgbClr val="FF0000"/>
              </a:solidFill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3876938" y="3945574"/>
            <a:ext cx="406072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400" i="1" dirty="0">
                <a:solidFill>
                  <a:srgbClr val="FF0000"/>
                </a:solidFill>
              </a:rPr>
              <a:t>n</a:t>
            </a:r>
            <a:r>
              <a:rPr lang="cs-CZ" altLang="cs-CZ" sz="2400" i="1" dirty="0" smtClean="0">
                <a:solidFill>
                  <a:srgbClr val="FF0000"/>
                </a:solidFill>
              </a:rPr>
              <a:t>emá jednotku, lze vyjádřit v %</a:t>
            </a:r>
            <a:endParaRPr lang="cs-CZ" altLang="cs-CZ" sz="2400" i="1" dirty="0">
              <a:solidFill>
                <a:srgbClr val="FF0000"/>
              </a:solidFill>
            </a:endParaRP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3358120" y="4855613"/>
            <a:ext cx="6463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400" i="1" dirty="0">
                <a:solidFill>
                  <a:srgbClr val="FF0000"/>
                </a:solidFill>
              </a:rPr>
              <a:t>5</a:t>
            </a:r>
            <a:r>
              <a:rPr lang="cs-CZ" altLang="cs-CZ" sz="2400" i="1" dirty="0" smtClean="0">
                <a:solidFill>
                  <a:srgbClr val="FF0000"/>
                </a:solidFill>
              </a:rPr>
              <a:t>00</a:t>
            </a:r>
            <a:endParaRPr lang="cs-CZ" altLang="cs-CZ" sz="24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7" grpId="0" autoUpdateAnimBg="0"/>
      <p:bldP spid="20" grpId="0" autoUpdateAnimBg="0"/>
      <p:bldP spid="17" grpId="0" autoUpdateAnimBg="0"/>
      <p:bldP spid="13" grpId="0" autoUpdateAnimBg="0"/>
      <p:bldP spid="14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ChangeArrowheads="1"/>
          </p:cNvSpPr>
          <p:nvPr/>
        </p:nvSpPr>
        <p:spPr bwMode="auto">
          <a:xfrm>
            <a:off x="0" y="1588"/>
            <a:ext cx="9144000" cy="64697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cs-CZ" sz="3600" b="1" dirty="0" smtClean="0">
                <a:solidFill>
                  <a:schemeClr val="bg1"/>
                </a:solidFill>
                <a:latin typeface="Calibri" pitchFamily="34" charset="0"/>
              </a:rPr>
              <a:t>1.8 </a:t>
            </a:r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– </a:t>
            </a:r>
            <a:r>
              <a:rPr lang="sk-SK" altLang="cs-CZ" sz="3600" b="1" dirty="0" smtClean="0">
                <a:solidFill>
                  <a:schemeClr val="bg1"/>
                </a:solidFill>
                <a:latin typeface="Calibri" pitchFamily="34" charset="0"/>
              </a:rPr>
              <a:t>PRÁCE A VÝKON EL. PROUDU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itchFamily="34" charset="0"/>
              </a:rPr>
              <a:t> 2/10</a:t>
            </a:r>
            <a:endParaRPr lang="sk-SK" altLang="cs-CZ" sz="3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15364" name="Obrázek 4" descr="C:\Users\imhotep\AppData\Local\Microsoft\Windows\Temporary Internet Files\Content.IE5\3I2829YJ\MC900436917[1]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052513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86" name="TextovéPole 6"/>
          <p:cNvSpPr txBox="1">
            <a:spLocks noChangeArrowheads="1"/>
          </p:cNvSpPr>
          <p:nvPr/>
        </p:nvSpPr>
        <p:spPr bwMode="auto">
          <a:xfrm>
            <a:off x="0" y="5768489"/>
            <a:ext cx="9144000" cy="941796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Wingdings" pitchFamily="2" charset="2"/>
              <a:buChar char="Ø"/>
            </a:pPr>
            <a:r>
              <a:rPr lang="cs-CZ" altLang="cs-CZ" sz="2400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zvyšujeme proud žárovkou a bezkontaktním teploměrem měříme teplotu vlákna</a:t>
            </a:r>
          </a:p>
        </p:txBody>
      </p:sp>
      <p:pic>
        <p:nvPicPr>
          <p:cNvPr id="7" name="Picture 86" descr="P310010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6" t="17480" r="14272" b="8740"/>
          <a:stretch>
            <a:fillRect/>
          </a:stretch>
        </p:blipFill>
        <p:spPr bwMode="auto">
          <a:xfrm>
            <a:off x="4629151" y="2529337"/>
            <a:ext cx="2152650" cy="2970213"/>
          </a:xfrm>
          <a:prstGeom prst="rect">
            <a:avLst/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8" descr="P310010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31" t="18706" r="12637" b="5684"/>
          <a:stretch>
            <a:fillRect/>
          </a:stretch>
        </p:blipFill>
        <p:spPr bwMode="auto">
          <a:xfrm>
            <a:off x="6850063" y="2529337"/>
            <a:ext cx="2152650" cy="2970213"/>
          </a:xfrm>
          <a:prstGeom prst="rect">
            <a:avLst/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9" descr="P310010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89" t="12653" r="4961"/>
          <a:stretch>
            <a:fillRect/>
          </a:stretch>
        </p:blipFill>
        <p:spPr bwMode="auto">
          <a:xfrm>
            <a:off x="179388" y="2529337"/>
            <a:ext cx="2152650" cy="2970213"/>
          </a:xfrm>
          <a:prstGeom prst="rect">
            <a:avLst/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93" descr="P310011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04" t="12918" r="6520" b="497"/>
          <a:stretch>
            <a:fillRect/>
          </a:stretch>
        </p:blipFill>
        <p:spPr bwMode="auto">
          <a:xfrm>
            <a:off x="2403476" y="2529337"/>
            <a:ext cx="2152650" cy="2970213"/>
          </a:xfrm>
          <a:prstGeom prst="rect">
            <a:avLst/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767208"/>
              </p:ext>
            </p:extLst>
          </p:nvPr>
        </p:nvGraphicFramePr>
        <p:xfrm>
          <a:off x="1581151" y="1257935"/>
          <a:ext cx="6096000" cy="74168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r>
                        <a:rPr lang="cs-CZ" baseline="0" dirty="0" smtClean="0"/>
                        <a:t> (mA)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t (°C)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ChangeArrowheads="1"/>
          </p:cNvSpPr>
          <p:nvPr/>
        </p:nvSpPr>
        <p:spPr bwMode="auto">
          <a:xfrm>
            <a:off x="0" y="1588"/>
            <a:ext cx="9144000" cy="64697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cs-CZ" sz="3600" b="1" dirty="0" smtClean="0">
                <a:solidFill>
                  <a:schemeClr val="bg1"/>
                </a:solidFill>
                <a:latin typeface="Calibri" pitchFamily="34" charset="0"/>
              </a:rPr>
              <a:t>1.8 </a:t>
            </a:r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– PRÁCE A VÝKON EL. PROUDU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itchFamily="34" charset="0"/>
              </a:rPr>
              <a:t> 3/10</a:t>
            </a:r>
            <a:endParaRPr lang="sk-SK" altLang="cs-CZ" sz="3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0" y="735123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elektrická práce – </a:t>
            </a:r>
            <a:r>
              <a:rPr lang="cs-CZ" b="1" i="1" dirty="0" smtClean="0">
                <a:solidFill>
                  <a:srgbClr val="FF0000"/>
                </a:solidFill>
                <a:latin typeface="+mn-lt"/>
              </a:rPr>
              <a:t>W</a:t>
            </a:r>
            <a:r>
              <a:rPr lang="cs-CZ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				</a:t>
            </a:r>
            <a:r>
              <a:rPr lang="cs-CZ" dirty="0" smtClean="0">
                <a:latin typeface="Calibri" panose="020F0502020204030204" pitchFamily="34" charset="0"/>
              </a:rPr>
              <a:t>jednotka: </a:t>
            </a:r>
            <a:r>
              <a:rPr lang="en-US" dirty="0" smtClean="0">
                <a:latin typeface="Calibri" panose="020F0502020204030204" pitchFamily="34" charset="0"/>
              </a:rPr>
              <a:t>[</a:t>
            </a:r>
            <a:r>
              <a:rPr lang="cs-CZ" dirty="0" smtClean="0">
                <a:latin typeface="Calibri" panose="020F0502020204030204" pitchFamily="34" charset="0"/>
              </a:rPr>
              <a:t>W</a:t>
            </a:r>
            <a:r>
              <a:rPr lang="en-US" dirty="0" smtClean="0">
                <a:latin typeface="Calibri" panose="020F0502020204030204" pitchFamily="34" charset="0"/>
              </a:rPr>
              <a:t>]</a:t>
            </a:r>
            <a:r>
              <a:rPr lang="cs-CZ" dirty="0" smtClean="0">
                <a:latin typeface="Calibri" panose="020F0502020204030204" pitchFamily="34" charset="0"/>
              </a:rPr>
              <a:t> = J (joule)</a:t>
            </a:r>
            <a:endParaRPr lang="cs-CZ" dirty="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0" y="1196788"/>
                <a:ext cx="9144000" cy="461665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𝑾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𝑼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𝑸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𝑼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𝑰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𝒕</m:t>
                      </m:r>
                    </m:oMath>
                  </m:oMathPara>
                </a14:m>
                <a:endParaRPr lang="cs-CZ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96788"/>
                <a:ext cx="9144000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ovéPole 5"/>
          <p:cNvSpPr txBox="1"/>
          <p:nvPr/>
        </p:nvSpPr>
        <p:spPr>
          <a:xfrm>
            <a:off x="0" y="1676853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U – elektrické napětí</a:t>
            </a:r>
          </a:p>
          <a:p>
            <a:r>
              <a:rPr lang="cs-CZ" dirty="0" smtClean="0"/>
              <a:t>I – elektrický proud</a:t>
            </a:r>
          </a:p>
          <a:p>
            <a:r>
              <a:rPr lang="cs-CZ" dirty="0"/>
              <a:t>t</a:t>
            </a:r>
            <a:r>
              <a:rPr lang="cs-CZ" dirty="0" smtClean="0"/>
              <a:t> – čas (doba) průchodu proudu vodičem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0" y="3867462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Jouleovo</a:t>
            </a:r>
            <a:r>
              <a:rPr lang="cs-CZ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teplo – </a:t>
            </a:r>
            <a:r>
              <a:rPr lang="cs-CZ" b="1" i="1" dirty="0" smtClean="0">
                <a:solidFill>
                  <a:srgbClr val="FF0000"/>
                </a:solidFill>
                <a:latin typeface="+mn-lt"/>
              </a:rPr>
              <a:t>Q</a:t>
            </a:r>
            <a:r>
              <a:rPr lang="cs-CZ" b="1" baseline="-25000" dirty="0" smtClean="0">
                <a:solidFill>
                  <a:srgbClr val="FF0000"/>
                </a:solidFill>
                <a:latin typeface="+mn-lt"/>
              </a:rPr>
              <a:t>J</a:t>
            </a:r>
            <a:r>
              <a:rPr lang="cs-CZ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				</a:t>
            </a:r>
            <a:r>
              <a:rPr lang="cs-CZ" dirty="0" smtClean="0">
                <a:latin typeface="Calibri" panose="020F0502020204030204" pitchFamily="34" charset="0"/>
              </a:rPr>
              <a:t>jednotka: </a:t>
            </a:r>
            <a:r>
              <a:rPr lang="en-US" dirty="0" smtClean="0">
                <a:latin typeface="Calibri" panose="020F0502020204030204" pitchFamily="34" charset="0"/>
              </a:rPr>
              <a:t>[</a:t>
            </a:r>
            <a:r>
              <a:rPr lang="cs-CZ" dirty="0" smtClean="0">
                <a:latin typeface="Calibri" panose="020F0502020204030204" pitchFamily="34" charset="0"/>
              </a:rPr>
              <a:t>Q</a:t>
            </a:r>
            <a:r>
              <a:rPr lang="cs-CZ" baseline="-25000" dirty="0" smtClean="0">
                <a:latin typeface="Calibri" panose="020F0502020204030204" pitchFamily="34" charset="0"/>
              </a:rPr>
              <a:t>J</a:t>
            </a:r>
            <a:r>
              <a:rPr lang="en-US" dirty="0" smtClean="0">
                <a:latin typeface="Calibri" panose="020F0502020204030204" pitchFamily="34" charset="0"/>
              </a:rPr>
              <a:t>]</a:t>
            </a:r>
            <a:r>
              <a:rPr lang="cs-CZ" dirty="0" smtClean="0">
                <a:latin typeface="Calibri" panose="020F0502020204030204" pitchFamily="34" charset="0"/>
              </a:rPr>
              <a:t> = J (joule)</a:t>
            </a:r>
            <a:endParaRPr lang="cs-CZ" dirty="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0" y="4329127"/>
                <a:ext cx="9144000" cy="506870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𝑸</m:t>
                          </m:r>
                        </m:e>
                        <m:sub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𝑱</m:t>
                          </m:r>
                        </m:sub>
                      </m:sSub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𝑹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𝑰</m:t>
                          </m:r>
                        </m:e>
                        <m:sup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𝒕</m:t>
                      </m:r>
                    </m:oMath>
                  </m:oMathPara>
                </a14:m>
                <a:endParaRPr lang="cs-CZ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329127"/>
                <a:ext cx="9144000" cy="50687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ovéPole 6"/>
          <p:cNvSpPr txBox="1"/>
          <p:nvPr/>
        </p:nvSpPr>
        <p:spPr>
          <a:xfrm>
            <a:off x="0" y="4835997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/>
              <a:t>v</a:t>
            </a:r>
            <a:r>
              <a:rPr lang="cs-CZ" dirty="0" smtClean="0"/>
              <a:t>zniká při průchodu proudu vodičem </a:t>
            </a:r>
            <a:r>
              <a:rPr lang="cs-CZ" dirty="0" smtClean="0">
                <a:sym typeface="Wingdings"/>
              </a:rPr>
              <a:t> vodič se ohřívá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 smtClean="0">
                <a:sym typeface="Wingdings"/>
              </a:rPr>
              <a:t>Př. žehlička, vařič, podlahové elektrické topení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sym typeface="Wingdings"/>
              </a:rPr>
              <a:t>n</a:t>
            </a:r>
            <a:r>
              <a:rPr lang="cs-CZ" dirty="0" smtClean="0">
                <a:sym typeface="Wingdings"/>
              </a:rPr>
              <a:t>egativní jev: ztráty energie při přenosu napětí v el. rozvodné soustavě způsobené velikostí proudu </a:t>
            </a:r>
            <a:endParaRPr lang="cs-CZ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ChangeArrowheads="1"/>
          </p:cNvSpPr>
          <p:nvPr/>
        </p:nvSpPr>
        <p:spPr bwMode="auto">
          <a:xfrm>
            <a:off x="0" y="1588"/>
            <a:ext cx="9144000" cy="64697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1.8 </a:t>
            </a:r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– PRÁCE A VÝKON EL. PROUDU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itchFamily="34" charset="0"/>
              </a:rPr>
              <a:t> 4/10</a:t>
            </a:r>
            <a:endParaRPr lang="sk-SK" altLang="cs-CZ" sz="3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0" y="91439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</a:rPr>
              <a:t>v</a:t>
            </a:r>
            <a:r>
              <a:rPr lang="cs-CZ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ýkon elektrického proudu – </a:t>
            </a:r>
            <a:r>
              <a:rPr lang="cs-CZ" b="1" i="1" dirty="0" smtClean="0">
                <a:solidFill>
                  <a:srgbClr val="FF0000"/>
                </a:solidFill>
                <a:latin typeface="+mn-lt"/>
              </a:rPr>
              <a:t>P</a:t>
            </a:r>
            <a:r>
              <a:rPr lang="cs-CZ" dirty="0" smtClean="0">
                <a:solidFill>
                  <a:schemeClr val="tx1"/>
                </a:solidFill>
              </a:rPr>
              <a:t> 		jednotka </a:t>
            </a:r>
            <a:r>
              <a:rPr lang="en-US" dirty="0" smtClean="0">
                <a:solidFill>
                  <a:schemeClr val="tx1"/>
                </a:solidFill>
              </a:rPr>
              <a:t>[</a:t>
            </a:r>
            <a:r>
              <a:rPr lang="cs-CZ" dirty="0" smtClean="0">
                <a:solidFill>
                  <a:schemeClr val="tx1"/>
                </a:solidFill>
              </a:rPr>
              <a:t>P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r>
              <a:rPr lang="cs-CZ" dirty="0" smtClean="0">
                <a:solidFill>
                  <a:schemeClr val="tx1"/>
                </a:solidFill>
              </a:rPr>
              <a:t> = W (watt)</a:t>
            </a:r>
            <a:endParaRPr lang="cs-CZ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0" y="1546413"/>
                <a:ext cx="9144000" cy="781368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𝑷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𝑾</m:t>
                          </m:r>
                        </m:num>
                        <m:den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𝒕</m:t>
                          </m:r>
                        </m:den>
                      </m:f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𝑼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𝑰</m:t>
                      </m:r>
                    </m:oMath>
                  </m:oMathPara>
                </a14:m>
                <a:endParaRPr lang="cs-CZ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546413"/>
                <a:ext cx="9144000" cy="78136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ovéPole 1"/>
          <p:cNvSpPr txBox="1"/>
          <p:nvPr/>
        </p:nvSpPr>
        <p:spPr>
          <a:xfrm>
            <a:off x="0" y="2353237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/>
              <a:t>v</a:t>
            </a:r>
            <a:r>
              <a:rPr lang="cs-CZ" dirty="0" smtClean="0"/>
              <a:t>ýkon = práce vykonaná spotřebičem za 1 s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0" y="3321421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příkon elektrického proudu – </a:t>
            </a:r>
            <a:r>
              <a:rPr lang="cs-CZ" b="1" i="1" dirty="0" smtClean="0">
                <a:solidFill>
                  <a:srgbClr val="FF0000"/>
                </a:solidFill>
                <a:latin typeface="+mn-lt"/>
              </a:rPr>
              <a:t>P</a:t>
            </a:r>
            <a:r>
              <a:rPr lang="cs-CZ" b="1" baseline="-25000" dirty="0" smtClean="0">
                <a:solidFill>
                  <a:srgbClr val="FF0000"/>
                </a:solidFill>
                <a:latin typeface="+mn-lt"/>
              </a:rPr>
              <a:t>0</a:t>
            </a:r>
            <a:r>
              <a:rPr lang="cs-CZ" dirty="0" smtClean="0">
                <a:solidFill>
                  <a:schemeClr val="tx1"/>
                </a:solidFill>
              </a:rPr>
              <a:t> 		jednotka </a:t>
            </a:r>
            <a:r>
              <a:rPr lang="en-US" dirty="0" smtClean="0">
                <a:solidFill>
                  <a:schemeClr val="tx1"/>
                </a:solidFill>
              </a:rPr>
              <a:t>[</a:t>
            </a:r>
            <a:r>
              <a:rPr lang="cs-CZ" dirty="0" smtClean="0">
                <a:solidFill>
                  <a:schemeClr val="tx1"/>
                </a:solidFill>
              </a:rPr>
              <a:t>P</a:t>
            </a:r>
            <a:r>
              <a:rPr lang="cs-CZ" baseline="-25000" dirty="0" smtClean="0">
                <a:solidFill>
                  <a:schemeClr val="tx1"/>
                </a:solidFill>
              </a:rPr>
              <a:t>0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r>
              <a:rPr lang="cs-CZ" dirty="0" smtClean="0">
                <a:solidFill>
                  <a:schemeClr val="tx1"/>
                </a:solidFill>
              </a:rPr>
              <a:t> = W (watt)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0" y="4256114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 smtClean="0"/>
              <a:t>příkon = el. energie spotřebovaná spotřebičem za 1 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/>
              <a:t>ú</a:t>
            </a:r>
            <a:r>
              <a:rPr lang="cs-CZ" dirty="0" smtClean="0"/>
              <a:t>daj najdeme na štítku na spotřebiči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0" y="5472948"/>
                <a:ext cx="9144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b="1" dirty="0" smtClean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účinnost – 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𝜼</m:t>
                    </m:r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 				jednotka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[</a:t>
                </a:r>
                <a14:m>
                  <m:oMath xmlns:m="http://schemas.openxmlformats.org/officeDocument/2006/math">
                    <m:r>
                      <a:rPr lang="cs-CZ" b="1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𝜼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]</a:t>
                </a:r>
                <a:r>
                  <a:rPr lang="cs-CZ" dirty="0" smtClean="0">
                    <a:solidFill>
                      <a:schemeClr val="tx1"/>
                    </a:solidFill>
                  </a:rPr>
                  <a:t> = bez rozměru</a:t>
                </a:r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472948"/>
                <a:ext cx="9144000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1000" t="-11842" b="-28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0" y="5950322"/>
                <a:ext cx="9144000" cy="908647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𝜼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𝑽</m:t>
                          </m:r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Ý</m:t>
                          </m:r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𝑲𝑶𝑵</m:t>
                          </m:r>
                        </m:num>
                        <m:den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𝑷</m:t>
                          </m:r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ŘÍ</m:t>
                          </m:r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𝑲𝑶𝑵</m:t>
                          </m:r>
                        </m:den>
                      </m:f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𝑷</m:t>
                          </m:r>
                        </m:num>
                        <m:den>
                          <m:sSub>
                            <m:sSubPr>
                              <m:ctrlP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𝑷</m:t>
                              </m:r>
                            </m:e>
                            <m:sub>
                              <m: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 ∙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𝟏𝟎𝟎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 %</m:t>
                      </m:r>
                    </m:oMath>
                  </m:oMathPara>
                </a14:m>
                <a:endParaRPr lang="cs-CZ" b="1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950322"/>
                <a:ext cx="9144000" cy="90864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0" y="3786114"/>
                <a:ext cx="9144000" cy="470000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𝑷</m:t>
                          </m:r>
                        </m:e>
                        <m:sub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𝑹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𝑰</m:t>
                          </m:r>
                        </m:e>
                        <m:sup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786114"/>
                <a:ext cx="9144000" cy="470000"/>
              </a:xfrm>
              <a:prstGeom prst="rect">
                <a:avLst/>
              </a:prstGeom>
              <a:blipFill rotWithShape="1">
                <a:blip r:embed="rId6"/>
                <a:stretch>
                  <a:fillRect b="-389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308288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ChangeArrowheads="1"/>
          </p:cNvSpPr>
          <p:nvPr/>
        </p:nvSpPr>
        <p:spPr bwMode="auto">
          <a:xfrm>
            <a:off x="0" y="1588"/>
            <a:ext cx="9144000" cy="64697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1.8 </a:t>
            </a:r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– PRÁCE A VÝKON EL. PROUDU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itchFamily="34" charset="0"/>
              </a:rPr>
              <a:t> 5/10</a:t>
            </a:r>
            <a:endParaRPr lang="sk-SK" altLang="cs-CZ" sz="3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0" y="91439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elektrická energie – </a:t>
            </a:r>
            <a:r>
              <a:rPr lang="cs-CZ" b="1" i="1" dirty="0" smtClean="0">
                <a:solidFill>
                  <a:srgbClr val="FF0000"/>
                </a:solidFill>
                <a:latin typeface="+mn-lt"/>
              </a:rPr>
              <a:t>E</a:t>
            </a:r>
            <a:r>
              <a:rPr lang="cs-CZ" dirty="0" smtClean="0">
                <a:solidFill>
                  <a:schemeClr val="tx1"/>
                </a:solidFill>
              </a:rPr>
              <a:t> 		jednotka </a:t>
            </a:r>
            <a:r>
              <a:rPr lang="en-US" dirty="0" smtClean="0">
                <a:solidFill>
                  <a:schemeClr val="tx1"/>
                </a:solidFill>
              </a:rPr>
              <a:t>[</a:t>
            </a:r>
            <a:r>
              <a:rPr lang="cs-CZ" dirty="0"/>
              <a:t>E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r>
              <a:rPr lang="cs-CZ" dirty="0" smtClean="0">
                <a:solidFill>
                  <a:schemeClr val="tx1"/>
                </a:solidFill>
              </a:rPr>
              <a:t> = </a:t>
            </a:r>
            <a:r>
              <a:rPr lang="cs-CZ" dirty="0" err="1" smtClean="0">
                <a:solidFill>
                  <a:schemeClr val="tx1"/>
                </a:solidFill>
              </a:rPr>
              <a:t>W∙s</a:t>
            </a:r>
            <a:r>
              <a:rPr lang="cs-CZ" dirty="0" smtClean="0">
                <a:solidFill>
                  <a:schemeClr val="tx1"/>
                </a:solidFill>
              </a:rPr>
              <a:t> (wattsekunda)</a:t>
            </a:r>
            <a:endParaRPr lang="cs-CZ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0" y="1546413"/>
                <a:ext cx="9144000" cy="461665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𝑬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𝑷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𝒕</m:t>
                      </m:r>
                    </m:oMath>
                  </m:oMathPara>
                </a14:m>
                <a:endParaRPr lang="cs-CZ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546413"/>
                <a:ext cx="9144000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ovéPole 1"/>
          <p:cNvSpPr txBox="1"/>
          <p:nvPr/>
        </p:nvSpPr>
        <p:spPr>
          <a:xfrm>
            <a:off x="0" y="2034974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 – výkon</a:t>
            </a:r>
          </a:p>
          <a:p>
            <a:r>
              <a:rPr lang="cs-CZ" dirty="0"/>
              <a:t>t</a:t>
            </a:r>
            <a:r>
              <a:rPr lang="cs-CZ" dirty="0" smtClean="0"/>
              <a:t> – čas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0" y="3065930"/>
                <a:ext cx="9144000" cy="3785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cs-CZ" dirty="0" smtClean="0"/>
                  <a:t>Př. žárovka 60 W spotřebuje za jednu hodinu </a:t>
                </a:r>
                <a:br>
                  <a:rPr lang="cs-CZ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𝐸</m:t>
                      </m:r>
                      <m:r>
                        <a:rPr lang="cs-CZ" b="0" i="1" smtClean="0">
                          <a:latin typeface="Cambria Math"/>
                        </a:rPr>
                        <m:t>=60∙3600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𝑊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=216 000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𝑊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𝑠</m:t>
                      </m:r>
                    </m:oMath>
                  </m:oMathPara>
                </a14:m>
                <a:r>
                  <a:rPr lang="cs-CZ" b="0" dirty="0" smtClean="0">
                    <a:ea typeface="Cambria Math"/>
                  </a:rPr>
                  <a:t/>
                </a:r>
                <a:br>
                  <a:rPr lang="cs-CZ" b="0" dirty="0" smtClean="0">
                    <a:ea typeface="Cambria Math"/>
                  </a:rPr>
                </a:br>
                <a:endParaRPr lang="cs-CZ" b="0" dirty="0" smtClean="0">
                  <a:ea typeface="Cambria Math"/>
                </a:endParaRPr>
              </a:p>
              <a:p>
                <a:r>
                  <a:rPr lang="cs-CZ" b="0" dirty="0" smtClean="0">
                    <a:ea typeface="Cambria Math"/>
                  </a:rPr>
                  <a:t>častěji se energie počítá v kWh = kilowatthodina</a:t>
                </a:r>
              </a:p>
              <a:p>
                <a:endParaRPr lang="cs-CZ" dirty="0">
                  <a:ea typeface="Cambria Math"/>
                </a:endParaRPr>
              </a:p>
              <a:p>
                <a:r>
                  <a:rPr lang="cs-CZ" dirty="0" smtClean="0">
                    <a:ea typeface="Cambria Math"/>
                  </a:rPr>
                  <a:t>Stejná žárovka pak za hodinu spotřebuje 60 W = 0,06 kW tedy spotřeba elektrické energie je 0,06 kWh</a:t>
                </a:r>
              </a:p>
              <a:p>
                <a:endParaRPr lang="cs-CZ" dirty="0">
                  <a:ea typeface="Cambria Math"/>
                </a:endParaRPr>
              </a:p>
              <a:p>
                <a:r>
                  <a:rPr lang="cs-CZ" dirty="0" smtClean="0">
                    <a:ea typeface="Cambria Math"/>
                  </a:rPr>
                  <a:t>Při ceně 6 Kč/1kWh tedy zaplatíme 0,36 Kč za 1 hodinu, 8,64 Kč za den a 259 Kč za měsíc.</a:t>
                </a:r>
                <a:endParaRPr lang="cs-CZ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065930"/>
                <a:ext cx="9144000" cy="3785652"/>
              </a:xfrm>
              <a:prstGeom prst="rect">
                <a:avLst/>
              </a:prstGeom>
              <a:blipFill rotWithShape="1">
                <a:blip r:embed="rId4"/>
                <a:stretch>
                  <a:fillRect l="-1000" t="-1288" r="-667" b="-273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089227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ChangeArrowheads="1"/>
          </p:cNvSpPr>
          <p:nvPr/>
        </p:nvSpPr>
        <p:spPr bwMode="auto">
          <a:xfrm>
            <a:off x="0" y="1588"/>
            <a:ext cx="9144000" cy="64697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1.8 </a:t>
            </a:r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– PRÁCE A VÝKON EL. PROUDU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itchFamily="34" charset="0"/>
              </a:rPr>
              <a:t> 6/10</a:t>
            </a:r>
            <a:endParaRPr lang="sk-SK" altLang="cs-CZ" sz="3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TextovéPole 4"/>
          <p:cNvSpPr txBox="1">
            <a:spLocks noChangeArrowheads="1"/>
          </p:cNvSpPr>
          <p:nvPr/>
        </p:nvSpPr>
        <p:spPr bwMode="auto">
          <a:xfrm>
            <a:off x="0" y="868758"/>
            <a:ext cx="9144000" cy="830997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cs-CZ" altLang="cs-CZ" dirty="0" smtClean="0"/>
              <a:t>Př. 1 Vypočítejte</a:t>
            </a:r>
            <a:r>
              <a:rPr lang="cs-CZ" altLang="cs-CZ" dirty="0"/>
              <a:t>, </a:t>
            </a:r>
            <a:r>
              <a:rPr lang="cs-CZ" altLang="cs-CZ" dirty="0" smtClean="0"/>
              <a:t>jakou práci spotřebuje žárovka za 10 minut, je-li na ní uveden údaj 6V/100 mA.</a:t>
            </a:r>
            <a:endParaRPr lang="cs-CZ" alt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0" y="1788462"/>
            <a:ext cx="27566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Zápis zadání:</a:t>
            </a:r>
          </a:p>
          <a:p>
            <a:endParaRPr lang="cs-CZ" dirty="0" smtClean="0"/>
          </a:p>
          <a:p>
            <a:r>
              <a:rPr lang="cs-CZ" altLang="cs-CZ" dirty="0" smtClean="0"/>
              <a:t>U = </a:t>
            </a:r>
            <a:r>
              <a:rPr lang="cs-CZ" altLang="cs-CZ" dirty="0"/>
              <a:t>6</a:t>
            </a:r>
            <a:r>
              <a:rPr lang="cs-CZ" altLang="cs-CZ" dirty="0" smtClean="0"/>
              <a:t> </a:t>
            </a:r>
            <a:r>
              <a:rPr lang="cs-CZ" altLang="cs-CZ" dirty="0"/>
              <a:t>V</a:t>
            </a:r>
            <a:endParaRPr lang="cs-CZ" altLang="cs-CZ" dirty="0" smtClean="0"/>
          </a:p>
          <a:p>
            <a:r>
              <a:rPr lang="cs-CZ" altLang="cs-CZ" dirty="0" smtClean="0"/>
              <a:t>I = 100 mA = 0,1 A</a:t>
            </a:r>
          </a:p>
          <a:p>
            <a:r>
              <a:rPr lang="cs-CZ" altLang="cs-CZ" dirty="0" smtClean="0"/>
              <a:t>T = 10 min = 600 s</a:t>
            </a:r>
          </a:p>
          <a:p>
            <a:r>
              <a:rPr lang="cs-CZ" dirty="0"/>
              <a:t>W</a:t>
            </a:r>
            <a:r>
              <a:rPr lang="cs-CZ" dirty="0" smtClean="0"/>
              <a:t> = ? (</a:t>
            </a:r>
            <a:r>
              <a:rPr lang="cs-CZ" dirty="0"/>
              <a:t>J</a:t>
            </a:r>
            <a:r>
              <a:rPr lang="cs-CZ" dirty="0" smtClean="0"/>
              <a:t>)</a:t>
            </a:r>
            <a:endParaRPr lang="cs-CZ" dirty="0"/>
          </a:p>
        </p:txBody>
      </p:sp>
      <p:cxnSp>
        <p:nvCxnSpPr>
          <p:cNvPr id="7" name="Přímá spojnice 6"/>
          <p:cNvCxnSpPr/>
          <p:nvPr/>
        </p:nvCxnSpPr>
        <p:spPr bwMode="auto">
          <a:xfrm>
            <a:off x="0" y="3657602"/>
            <a:ext cx="2554941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3193676" y="1842250"/>
                <a:ext cx="5950324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Řešení: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𝑾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𝑼𝑰𝒕</m:t>
                      </m:r>
                    </m:oMath>
                  </m:oMathPara>
                </a14:m>
                <a:endParaRPr lang="cs-CZ" b="1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 smtClean="0">
                          <a:latin typeface="Cambria Math"/>
                        </a:rPr>
                        <m:t>𝑊</m:t>
                      </m:r>
                      <m:r>
                        <a:rPr lang="cs-CZ" b="0" i="1" smtClean="0">
                          <a:latin typeface="Cambria Math"/>
                        </a:rPr>
                        <m:t>=6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∙0,1∙600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𝐽</m:t>
                      </m:r>
                    </m:oMath>
                  </m:oMathPara>
                </a14:m>
                <a:endParaRPr lang="cs-CZ" dirty="0"/>
              </a:p>
              <a:p>
                <a:pPr algn="ctr"/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𝑊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dirty="0" smtClean="0"/>
                  <a:t> </a:t>
                </a:r>
                <a:r>
                  <a:rPr lang="cs-CZ" u="dbl" dirty="0" smtClean="0"/>
                  <a:t>360 J</a:t>
                </a:r>
                <a:r>
                  <a:rPr lang="cs-CZ" dirty="0" smtClean="0"/>
                  <a:t> </a:t>
                </a:r>
                <a:endParaRPr lang="cs-CZ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3676" y="1842250"/>
                <a:ext cx="5950324" cy="1569660"/>
              </a:xfrm>
              <a:prstGeom prst="rect">
                <a:avLst/>
              </a:prstGeom>
              <a:blipFill rotWithShape="1">
                <a:blip r:embed="rId3"/>
                <a:stretch>
                  <a:fillRect l="-1639" t="-3101" b="-77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ChangeArrowheads="1"/>
          </p:cNvSpPr>
          <p:nvPr/>
        </p:nvSpPr>
        <p:spPr bwMode="auto">
          <a:xfrm>
            <a:off x="0" y="1588"/>
            <a:ext cx="9144000" cy="64697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1.8 </a:t>
            </a:r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– PRÁCE A VÝKON EL. PROUDU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itchFamily="34" charset="0"/>
              </a:rPr>
              <a:t> 7/10</a:t>
            </a:r>
            <a:endParaRPr lang="sk-SK" altLang="cs-CZ" sz="3400" b="1" dirty="0">
              <a:solidFill>
                <a:schemeClr val="bg1"/>
              </a:solidFill>
              <a:latin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0" y="2017061"/>
                <a:ext cx="3193676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Zápis zadání:</a:t>
                </a:r>
              </a:p>
              <a:p>
                <a:endParaRPr lang="cs-CZ" dirty="0" smtClean="0"/>
              </a:p>
              <a:p>
                <a:r>
                  <a:rPr lang="cs-CZ" altLang="cs-CZ" dirty="0" smtClean="0"/>
                  <a:t>P</a:t>
                </a:r>
                <a:r>
                  <a:rPr lang="cs-CZ" altLang="cs-CZ" baseline="-25000" dirty="0" smtClean="0"/>
                  <a:t>0</a:t>
                </a:r>
                <a:r>
                  <a:rPr lang="cs-CZ" altLang="cs-CZ" dirty="0" smtClean="0"/>
                  <a:t> = 1500 </a:t>
                </a:r>
                <a:r>
                  <a:rPr lang="cs-CZ" altLang="cs-CZ" dirty="0"/>
                  <a:t>W</a:t>
                </a:r>
                <a:endParaRPr lang="cs-CZ" altLang="cs-CZ" dirty="0" smtClean="0"/>
              </a:p>
              <a:p>
                <a:r>
                  <a:rPr lang="cs-CZ" altLang="cs-CZ" dirty="0"/>
                  <a:t>t</a:t>
                </a:r>
                <a:r>
                  <a:rPr lang="cs-CZ" altLang="cs-CZ" dirty="0" smtClean="0"/>
                  <a:t> = </a:t>
                </a:r>
                <a:r>
                  <a:rPr lang="cs-CZ" altLang="cs-CZ" dirty="0"/>
                  <a:t>5</a:t>
                </a:r>
                <a:r>
                  <a:rPr lang="cs-CZ" altLang="cs-CZ" dirty="0" smtClean="0"/>
                  <a:t> min = 300 s</a:t>
                </a:r>
              </a:p>
              <a:p>
                <a:r>
                  <a:rPr lang="cs-CZ" altLang="cs-CZ" dirty="0"/>
                  <a:t>W</a:t>
                </a:r>
                <a:r>
                  <a:rPr lang="cs-CZ" altLang="cs-CZ" dirty="0" smtClean="0"/>
                  <a:t> = 300 </a:t>
                </a:r>
                <a:r>
                  <a:rPr lang="cs-CZ" altLang="cs-CZ" dirty="0" err="1" smtClean="0"/>
                  <a:t>kJ</a:t>
                </a:r>
                <a:r>
                  <a:rPr lang="cs-CZ" altLang="cs-CZ" dirty="0" smtClean="0"/>
                  <a:t> = 300 000 J </a:t>
                </a:r>
              </a:p>
              <a:p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𝜂</m:t>
                    </m:r>
                  </m:oMath>
                </a14:m>
                <a:r>
                  <a:rPr lang="cs-CZ" dirty="0" smtClean="0"/>
                  <a:t> = ? (</a:t>
                </a:r>
                <a:r>
                  <a:rPr lang="cs-CZ" dirty="0"/>
                  <a:t>%</a:t>
                </a:r>
                <a:r>
                  <a:rPr lang="cs-CZ" dirty="0" smtClean="0"/>
                  <a:t>)</a:t>
                </a:r>
                <a:endParaRPr lang="cs-CZ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017061"/>
                <a:ext cx="3193676" cy="2308324"/>
              </a:xfrm>
              <a:prstGeom prst="rect">
                <a:avLst/>
              </a:prstGeom>
              <a:blipFill rotWithShape="1">
                <a:blip r:embed="rId3"/>
                <a:stretch>
                  <a:fillRect l="-2863" t="-2111" r="-2481" b="-50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Přímá spojnice 6"/>
          <p:cNvCxnSpPr/>
          <p:nvPr/>
        </p:nvCxnSpPr>
        <p:spPr bwMode="auto">
          <a:xfrm>
            <a:off x="0" y="3899648"/>
            <a:ext cx="305248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3193676" y="2017061"/>
                <a:ext cx="5950324" cy="2095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Řešení: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𝑃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𝑊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𝑡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300000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300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=1000 </m:t>
                      </m:r>
                      <m:r>
                        <a:rPr lang="cs-CZ" b="0" i="1" smtClean="0">
                          <a:latin typeface="Cambria Math"/>
                        </a:rPr>
                        <m:t>𝑊</m:t>
                      </m:r>
                    </m:oMath>
                  </m:oMathPara>
                </a14:m>
                <a:endParaRPr lang="cs-CZ" dirty="0" smtClean="0"/>
              </a:p>
              <a:p>
                <a:pPr algn="ctr"/>
                <a:endParaRPr lang="cs-CZ" dirty="0"/>
              </a:p>
              <a:p>
                <a:pPr algn="ctr"/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  <a:ea typeface="Cambria Math"/>
                      </a:rPr>
                      <m:t>𝜂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𝑃</m:t>
                        </m:r>
                      </m:num>
                      <m:den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1000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1500</m:t>
                        </m:r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=0,667=</m:t>
                    </m:r>
                  </m:oMath>
                </a14:m>
                <a:r>
                  <a:rPr lang="cs-CZ" dirty="0" smtClean="0"/>
                  <a:t> </a:t>
                </a:r>
                <a:r>
                  <a:rPr lang="cs-CZ" u="dbl" dirty="0" smtClean="0"/>
                  <a:t>67 %</a:t>
                </a:r>
                <a:endParaRPr lang="cs-CZ" u="dbl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3676" y="2017061"/>
                <a:ext cx="5950324" cy="2095189"/>
              </a:xfrm>
              <a:prstGeom prst="rect">
                <a:avLst/>
              </a:prstGeom>
              <a:blipFill rotWithShape="1">
                <a:blip r:embed="rId4"/>
                <a:stretch>
                  <a:fillRect l="-1639" t="-232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ovéPole 11"/>
          <p:cNvSpPr txBox="1">
            <a:spLocks noChangeArrowheads="1"/>
          </p:cNvSpPr>
          <p:nvPr/>
        </p:nvSpPr>
        <p:spPr bwMode="auto">
          <a:xfrm>
            <a:off x="0" y="801523"/>
            <a:ext cx="9144000" cy="830997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cs-CZ" altLang="cs-CZ" dirty="0" smtClean="0"/>
              <a:t>Př. 2 Jaká je účinnost spotřebiče s příkonem 1500 W, jestliže spotřebuje za dobu 5 minut 300 </a:t>
            </a:r>
            <a:r>
              <a:rPr lang="cs-CZ" altLang="cs-CZ" dirty="0" err="1" smtClean="0"/>
              <a:t>kJ</a:t>
            </a:r>
            <a:r>
              <a:rPr lang="cs-CZ" altLang="cs-CZ" dirty="0" smtClean="0"/>
              <a:t>?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238385178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ChangeArrowheads="1"/>
          </p:cNvSpPr>
          <p:nvPr/>
        </p:nvSpPr>
        <p:spPr bwMode="auto">
          <a:xfrm>
            <a:off x="0" y="1588"/>
            <a:ext cx="9144000" cy="64697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1.8 </a:t>
            </a:r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– PRÁCE A VÝKON EL. PROUDU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itchFamily="34" charset="0"/>
              </a:rPr>
              <a:t> 8/10</a:t>
            </a:r>
            <a:endParaRPr lang="sk-SK" altLang="cs-CZ" sz="3400" b="1" dirty="0">
              <a:solidFill>
                <a:schemeClr val="bg1"/>
              </a:solidFill>
              <a:latin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-1" y="2017061"/>
                <a:ext cx="3563471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Zápis zadání:</a:t>
                </a:r>
              </a:p>
              <a:p>
                <a:endParaRPr lang="cs-CZ" dirty="0" smtClean="0"/>
              </a:p>
              <a:p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𝜂</m:t>
                    </m:r>
                  </m:oMath>
                </a14:m>
                <a:r>
                  <a:rPr lang="cs-CZ" dirty="0"/>
                  <a:t> =</a:t>
                </a:r>
                <a:r>
                  <a:rPr lang="cs-CZ" altLang="cs-CZ" dirty="0" smtClean="0"/>
                  <a:t> 75 % = 0,75</a:t>
                </a:r>
              </a:p>
              <a:p>
                <a:r>
                  <a:rPr lang="cs-CZ" altLang="cs-CZ" dirty="0" smtClean="0"/>
                  <a:t>V = 0,25 l </a:t>
                </a:r>
                <a:r>
                  <a:rPr lang="cs-CZ" altLang="cs-CZ" dirty="0" smtClean="0">
                    <a:sym typeface="Wingdings"/>
                  </a:rPr>
                  <a:t> m = 0,25 kg</a:t>
                </a:r>
                <a:endParaRPr lang="cs-CZ" altLang="cs-CZ" dirty="0" smtClean="0"/>
              </a:p>
              <a:p>
                <a:r>
                  <a:rPr lang="cs-CZ" altLang="cs-CZ" dirty="0" smtClean="0"/>
                  <a:t>t</a:t>
                </a:r>
                <a:r>
                  <a:rPr lang="cs-CZ" altLang="cs-CZ" baseline="-25000" dirty="0" smtClean="0"/>
                  <a:t>1</a:t>
                </a:r>
                <a:r>
                  <a:rPr lang="cs-CZ" altLang="cs-CZ" dirty="0" smtClean="0"/>
                  <a:t> = 20 °C</a:t>
                </a:r>
              </a:p>
              <a:p>
                <a:r>
                  <a:rPr lang="cs-CZ" altLang="cs-CZ" dirty="0" smtClean="0"/>
                  <a:t>t</a:t>
                </a:r>
                <a:r>
                  <a:rPr lang="cs-CZ" altLang="cs-CZ" baseline="-25000" dirty="0" smtClean="0"/>
                  <a:t>2</a:t>
                </a:r>
                <a:r>
                  <a:rPr lang="cs-CZ" altLang="cs-CZ" dirty="0" smtClean="0"/>
                  <a:t> </a:t>
                </a:r>
                <a:r>
                  <a:rPr lang="cs-CZ" altLang="cs-CZ" dirty="0"/>
                  <a:t>= </a:t>
                </a:r>
                <a:r>
                  <a:rPr lang="cs-CZ" altLang="cs-CZ" dirty="0" smtClean="0"/>
                  <a:t>100 </a:t>
                </a:r>
                <a:r>
                  <a:rPr lang="cs-CZ" altLang="cs-CZ" dirty="0"/>
                  <a:t>°</a:t>
                </a:r>
                <a:r>
                  <a:rPr lang="cs-CZ" altLang="cs-CZ" dirty="0" smtClean="0"/>
                  <a:t>C</a:t>
                </a:r>
              </a:p>
              <a:p>
                <a:r>
                  <a:rPr lang="cs-CZ" altLang="cs-CZ" dirty="0"/>
                  <a:t>t</a:t>
                </a:r>
                <a:r>
                  <a:rPr lang="cs-CZ" altLang="cs-CZ" dirty="0" smtClean="0"/>
                  <a:t> = 1,5 min = 90 s</a:t>
                </a:r>
                <a:endParaRPr lang="cs-CZ" altLang="cs-CZ" dirty="0"/>
              </a:p>
              <a:p>
                <a:r>
                  <a:rPr lang="cs-CZ" altLang="cs-CZ" dirty="0" smtClean="0"/>
                  <a:t>P</a:t>
                </a:r>
                <a:r>
                  <a:rPr lang="cs-CZ" altLang="cs-CZ" baseline="-25000" dirty="0" smtClean="0"/>
                  <a:t>0</a:t>
                </a:r>
                <a:r>
                  <a:rPr lang="cs-CZ" altLang="cs-CZ" dirty="0" smtClean="0"/>
                  <a:t> = ? (W)</a:t>
                </a:r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" y="2017061"/>
                <a:ext cx="3563471" cy="3046988"/>
              </a:xfrm>
              <a:prstGeom prst="rect">
                <a:avLst/>
              </a:prstGeom>
              <a:blipFill rotWithShape="1">
                <a:blip r:embed="rId3"/>
                <a:stretch>
                  <a:fillRect l="-2564" t="-1600" b="-36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Přímá spojnice 6"/>
          <p:cNvCxnSpPr/>
          <p:nvPr/>
        </p:nvCxnSpPr>
        <p:spPr bwMode="auto">
          <a:xfrm>
            <a:off x="0" y="4625786"/>
            <a:ext cx="2756647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3657600" y="2017061"/>
                <a:ext cx="5486400" cy="4650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Řešení: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 smtClean="0">
                          <a:latin typeface="Cambria Math"/>
                          <a:ea typeface="Cambria Math"/>
                        </a:rPr>
                        <m:t>𝜂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𝑃</m:t>
                          </m:r>
                        </m:num>
                        <m:den>
                          <m:sSub>
                            <m:sSubPr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𝑃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𝑊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𝑡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𝑄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𝑐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∙∆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𝑡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endParaRPr lang="cs-CZ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𝑄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0" smtClean="0">
                          <a:latin typeface="Cambria Math"/>
                        </a:rPr>
                        <m:t>4180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∙0,25∙80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𝐽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=83 600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𝐽</m:t>
                      </m:r>
                    </m:oMath>
                  </m:oMathPara>
                </a14:m>
                <a:endParaRPr lang="cs-CZ" dirty="0" smtClean="0"/>
              </a:p>
              <a:p>
                <a:endParaRPr lang="cs-CZ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𝑃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𝑡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83 600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90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=929 </m:t>
                      </m:r>
                      <m:r>
                        <a:rPr lang="cs-CZ" b="0" i="1" smtClean="0">
                          <a:latin typeface="Cambria Math"/>
                        </a:rPr>
                        <m:t>𝑊</m:t>
                      </m:r>
                    </m:oMath>
                  </m:oMathPara>
                </a14:m>
                <a:endParaRPr lang="cs-CZ" dirty="0" smtClean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𝑃</m:t>
                        </m:r>
                      </m:num>
                      <m:den>
                        <m:r>
                          <a:rPr lang="cs-CZ" i="1">
                            <a:latin typeface="Cambria Math"/>
                            <a:ea typeface="Cambria Math"/>
                          </a:rPr>
                          <m:t>𝜂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929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0,75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</a:rPr>
                      <m:t>𝑊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dirty="0" smtClean="0"/>
                  <a:t> </a:t>
                </a:r>
                <a:r>
                  <a:rPr lang="cs-CZ" u="dbl" dirty="0" smtClean="0"/>
                  <a:t>1239 W</a:t>
                </a:r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2017061"/>
                <a:ext cx="5486400" cy="4650312"/>
              </a:xfrm>
              <a:prstGeom prst="rect">
                <a:avLst/>
              </a:prstGeom>
              <a:blipFill rotWithShape="1">
                <a:blip r:embed="rId4"/>
                <a:stretch>
                  <a:fillRect l="-1667" t="-104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ovéPole 11"/>
          <p:cNvSpPr txBox="1">
            <a:spLocks noChangeArrowheads="1"/>
          </p:cNvSpPr>
          <p:nvPr/>
        </p:nvSpPr>
        <p:spPr bwMode="auto">
          <a:xfrm>
            <a:off x="0" y="801523"/>
            <a:ext cx="9144000" cy="830997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cs-CZ" altLang="cs-CZ" dirty="0" smtClean="0"/>
              <a:t>Př. 3 Jaký je příkon rychlovarné konvice s účinností 75 %, jestliže vodu o objemu 0,25 l ohřeje ze 20 °C na teplotu varu za 1,5 minuty?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831286954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ChangeArrowheads="1"/>
          </p:cNvSpPr>
          <p:nvPr/>
        </p:nvSpPr>
        <p:spPr bwMode="auto">
          <a:xfrm>
            <a:off x="0" y="1588"/>
            <a:ext cx="9144000" cy="64697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1.8 </a:t>
            </a:r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– PRÁCE A VÝKON EL. PROUDU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itchFamily="34" charset="0"/>
              </a:rPr>
              <a:t> 9/10</a:t>
            </a:r>
            <a:endParaRPr lang="sk-SK" altLang="cs-CZ" sz="3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2" name="TextovéPole 11"/>
          <p:cNvSpPr txBox="1">
            <a:spLocks noChangeArrowheads="1"/>
          </p:cNvSpPr>
          <p:nvPr/>
        </p:nvSpPr>
        <p:spPr bwMode="auto">
          <a:xfrm>
            <a:off x="0" y="801523"/>
            <a:ext cx="9144000" cy="1200329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cs-CZ" altLang="cs-CZ" dirty="0" smtClean="0"/>
              <a:t>Př. 4 Zjistěte příkony následujících spotřebičů a vypočítejte, kolik zaplatíte za hodinu provozu každého spotřebiče. Nakonec vypočítejte, jaké jsou celkové náklady vaší rodiny za 30 dní za elektrickou energii.</a:t>
            </a:r>
            <a:endParaRPr lang="cs-CZ" altLang="cs-CZ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080087"/>
              </p:ext>
            </p:extLst>
          </p:nvPr>
        </p:nvGraphicFramePr>
        <p:xfrm>
          <a:off x="228600" y="2889624"/>
          <a:ext cx="8727141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4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6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5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57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057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spotřebič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Příkon spotřebiče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(kW)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El. energie 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za 1 hodinu 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(kWh)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El. energie 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za 1 měsíc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(kWh)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Cena za 30 dní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(Kč)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Pračka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Lednička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Vysavač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Počítač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Rychlovarná konvice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Myčka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---------------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0" y="2016769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b="1" dirty="0" smtClean="0">
                <a:solidFill>
                  <a:srgbClr val="FF0000"/>
                </a:solidFill>
              </a:rPr>
              <a:t>Údaje o příkonu najdete na internetu nebo v návodu k danému spotřebiči!</a:t>
            </a:r>
          </a:p>
          <a:p>
            <a:r>
              <a:rPr lang="cs-CZ" sz="2200" b="1" dirty="0" smtClean="0">
                <a:solidFill>
                  <a:srgbClr val="FF0000"/>
                </a:solidFill>
              </a:rPr>
              <a:t>Průměrná cena za 1 kWh je v současné době 4,85 Kč.</a:t>
            </a:r>
            <a:endParaRPr lang="cs-CZ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35426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3838</TotalTime>
  <Words>604</Words>
  <Application>Microsoft Office PowerPoint</Application>
  <PresentationFormat>Předvádění na obrazovce (4:3)</PresentationFormat>
  <Paragraphs>126</Paragraphs>
  <Slides>10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21" baseType="lpstr">
      <vt:lpstr>Arial</vt:lpstr>
      <vt:lpstr>Calibri</vt:lpstr>
      <vt:lpstr>Cambria Math</vt:lpstr>
      <vt:lpstr>Corbel</vt:lpstr>
      <vt:lpstr>Tahoma</vt:lpstr>
      <vt:lpstr>Times New Roman</vt:lpstr>
      <vt:lpstr>Times New Roman CE</vt:lpstr>
      <vt:lpstr>Tunga</vt:lpstr>
      <vt:lpstr>Wingdings</vt:lpstr>
      <vt:lpstr>Default Design</vt:lpstr>
      <vt:lpstr>Mylar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Ohmův zákon. Elektrický odpor.</dc:title>
  <dc:subject>fyzika</dc:subject>
  <dc:creator>Čeněk Kodejška</dc:creator>
  <cp:lastModifiedBy>Kodejška Čeněk</cp:lastModifiedBy>
  <cp:revision>797</cp:revision>
  <cp:lastPrinted>1999-08-11T16:37:14Z</cp:lastPrinted>
  <dcterms:created xsi:type="dcterms:W3CDTF">1998-07-07T19:23:32Z</dcterms:created>
  <dcterms:modified xsi:type="dcterms:W3CDTF">2024-09-12T06:41:58Z</dcterms:modified>
</cp:coreProperties>
</file>