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257" r:id="rId3"/>
    <p:sldId id="295" r:id="rId4"/>
    <p:sldId id="323" r:id="rId5"/>
    <p:sldId id="330" r:id="rId6"/>
    <p:sldId id="326" r:id="rId7"/>
    <p:sldId id="328" r:id="rId8"/>
    <p:sldId id="329" r:id="rId9"/>
    <p:sldId id="307" r:id="rId10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800000"/>
    <a:srgbClr val="EAEAEA"/>
    <a:srgbClr val="969696"/>
    <a:srgbClr val="6E0000"/>
    <a:srgbClr val="C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116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fld id="{FB6965EB-5A96-40CE-8521-74F2D54C9A5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781374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1408DE7-F192-4CF8-A508-7B2C8FF8D3AF}" type="slidenum">
              <a:rPr lang="sk-SK" altLang="cs-CZ" sz="1000" smtClean="0"/>
              <a:pPr>
                <a:spcBef>
                  <a:spcPct val="0"/>
                </a:spcBef>
              </a:pPr>
              <a:t>2</a:t>
            </a:fld>
            <a:endParaRPr lang="sk-SK" altLang="cs-CZ" sz="1000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3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D807E73-D8F0-4CB0-8224-B7FBB7D6EB8E}" type="slidenum">
              <a:rPr lang="sk-SK" altLang="cs-CZ" sz="1000" smtClean="0"/>
              <a:pPr>
                <a:spcBef>
                  <a:spcPct val="0"/>
                </a:spcBef>
              </a:pPr>
              <a:t>4</a:t>
            </a:fld>
            <a:endParaRPr lang="sk-SK" altLang="cs-CZ" sz="1000" smtClean="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5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6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D9F7C0C0-DC50-4C27-A6DC-7D6D29D22503}" type="slidenum">
              <a:rPr lang="sk-SK" altLang="cs-CZ" sz="1000" smtClean="0"/>
              <a:pPr>
                <a:spcBef>
                  <a:spcPct val="0"/>
                </a:spcBef>
              </a:pPr>
              <a:t>7</a:t>
            </a:fld>
            <a:endParaRPr lang="sk-SK" altLang="cs-CZ" sz="1000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charset="-18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3FDF18-7C3E-4669-A090-84B4ABCE9693}" type="slidenum">
              <a:rPr lang="sk-SK" altLang="cs-CZ" sz="1000" smtClean="0"/>
              <a:pPr>
                <a:spcBef>
                  <a:spcPct val="0"/>
                </a:spcBef>
              </a:pPr>
              <a:t>8</a:t>
            </a:fld>
            <a:endParaRPr lang="sk-SK" altLang="cs-CZ" sz="10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5F7FD-DCC0-4162-B052-F8F033FD867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020323891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5578E-9A46-4612-BD70-D1DD3C9FA9BB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34511310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5D9DA-C758-4CEB-B335-23EE273B92C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223554506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2AF43-03B2-4B7F-8253-EF23C749477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1029793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C0261-53FE-46E9-A5AA-0093FFAD61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9130943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AD33D-BD66-468D-933E-605599CBC5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76765896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75F5-0990-4D1C-A985-6AFC49B60C9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87175023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8D12-A2E8-418E-B957-C0FE40F5069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77253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2AEE-D3D4-45FA-9BBA-08A88B88FED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4476214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93446-F082-44E4-BACC-08AD47B7C7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95750290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2D1B0-8E66-4999-8684-BF538F2A30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488231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AA7D7-AA25-407E-81DF-2B9BBB3E3CB6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52682439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1051-C48B-454F-932F-8EC12CEFE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820182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8F58-C3CE-447C-A46C-AEEF6FE011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5082063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52A5C-6821-43B8-8409-929FE650298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876944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6A834-8408-4E06-9E5F-AEDE537F6D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03518349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C923D-160C-4A53-B805-895BA8EA9655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53121766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7D73C-2B7A-46D9-83D1-8D2513928788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12007734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67297-7765-47DA-B26D-B24A1037F187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99433576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EB6B5-CAFD-4392-9639-9533EF8BEEC9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0479621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3B4A7-50A4-4121-AD27-6C958DDC4D42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62504961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6225D-C8CB-4663-A631-440575EF73A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429540862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pPr>
              <a:defRPr/>
            </a:pPr>
            <a:fld id="{A2AB50A3-1FA6-4257-84BE-B38BCC4A642D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7B5217F5-5219-4774-A795-29BCAFAA96C0}" type="slidenum">
              <a:rPr lang="sk-SK" altLang="cs-CZ"/>
              <a:pPr>
                <a:defRPr/>
              </a:pPr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1108638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itchFamily="34" charset="0"/>
              <a:defRPr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Corbel" pitchFamily="34" charset="0"/>
                <a:cs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itchFamily="34" charset="0"/>
              </a:rPr>
              <a:t>07b</a:t>
            </a:r>
            <a:r>
              <a:rPr lang="sk-SK" altLang="cs-CZ" sz="3400" b="1" dirty="0" smtClean="0">
                <a:latin typeface="Calibri" pitchFamily="34" charset="0"/>
              </a:rPr>
              <a:t> </a:t>
            </a:r>
            <a:r>
              <a:rPr lang="sk-SK" altLang="cs-CZ" sz="3400" b="1" dirty="0">
                <a:latin typeface="Calibri" pitchFamily="34" charset="0"/>
              </a:rPr>
              <a:t>– </a:t>
            </a:r>
            <a:r>
              <a:rPr lang="sk-SK" altLang="cs-CZ" sz="3400" b="1" dirty="0" smtClean="0">
                <a:latin typeface="Calibri" pitchFamily="34" charset="0"/>
              </a:rPr>
              <a:t>Rezistory a </a:t>
            </a:r>
            <a:r>
              <a:rPr lang="sk-SK" altLang="cs-CZ" sz="3400" b="1" dirty="0" err="1" smtClean="0">
                <a:latin typeface="Calibri" pitchFamily="34" charset="0"/>
              </a:rPr>
              <a:t>jejich</a:t>
            </a:r>
            <a:r>
              <a:rPr lang="sk-SK" altLang="cs-CZ" sz="3400" b="1" dirty="0" smtClean="0">
                <a:latin typeface="Calibri" pitchFamily="34" charset="0"/>
              </a:rPr>
              <a:t> </a:t>
            </a:r>
            <a:r>
              <a:rPr lang="sk-SK" altLang="cs-CZ" sz="3400" b="1" dirty="0" err="1" smtClean="0">
                <a:latin typeface="Calibri" pitchFamily="34" charset="0"/>
              </a:rPr>
              <a:t>zapojování</a:t>
            </a:r>
            <a:endParaRPr lang="sk-SK" altLang="cs-CZ" sz="3400" b="1" dirty="0" smtClean="0">
              <a:latin typeface="Calibri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200" b="1" dirty="0" smtClean="0">
                <a:latin typeface="Calibri" pitchFamily="34" charset="0"/>
              </a:rPr>
              <a:t>PARALELNÍ </a:t>
            </a:r>
            <a:r>
              <a:rPr lang="sk-SK" altLang="cs-CZ" sz="3200" b="1" dirty="0" smtClean="0">
                <a:latin typeface="Calibri" pitchFamily="34" charset="0"/>
              </a:rPr>
              <a:t>ZAPOJENÍ REZISTORŮ</a:t>
            </a:r>
            <a:endParaRPr lang="sk-SK" altLang="cs-CZ" sz="3200" b="1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–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sk-SK" altLang="cs-CZ" sz="3400" b="1" dirty="0">
                <a:solidFill>
                  <a:schemeClr val="bg1"/>
                </a:solidFill>
                <a:latin typeface="Calibri" pitchFamily="34" charset="0"/>
              </a:rPr>
              <a:t>2/8</a:t>
            </a:r>
          </a:p>
        </p:txBody>
      </p:sp>
      <p:pic>
        <p:nvPicPr>
          <p:cNvPr id="15364" name="Obrázek 4" descr="C:\Users\imhotep\AppData\Local\Microsoft\Windows\Temporary Internet Files\Content.IE5\3I2829YJ\MC900436917[1]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751760"/>
              </p:ext>
            </p:extLst>
          </p:nvPr>
        </p:nvGraphicFramePr>
        <p:xfrm>
          <a:off x="457201" y="5688655"/>
          <a:ext cx="8162364" cy="981456"/>
        </p:xfrm>
        <a:graphic>
          <a:graphicData uri="http://schemas.openxmlformats.org/drawingml/2006/table">
            <a:tbl>
              <a:tblPr firstRow="1" firstCol="1" bandRow="1"/>
              <a:tblGrid>
                <a:gridCol w="1631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1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3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3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3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05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U1 (V)</a:t>
                      </a:r>
                      <a:endParaRPr lang="cs-CZ" sz="2800" b="1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aseline="0" dirty="0" smtClean="0">
                          <a:effectLst/>
                          <a:latin typeface="Calibri"/>
                          <a:ea typeface="+mn-ea"/>
                          <a:cs typeface="+mn-cs"/>
                        </a:rPr>
                        <a:t>U2 (V)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i="1" dirty="0" smtClean="0">
                          <a:effectLst/>
                          <a:latin typeface="+mn-lt"/>
                        </a:rPr>
                        <a:t>I</a:t>
                      </a:r>
                      <a:r>
                        <a:rPr lang="cs-CZ" sz="2800" dirty="0" smtClean="0">
                          <a:effectLst/>
                        </a:rPr>
                        <a:t>1</a:t>
                      </a:r>
                      <a:r>
                        <a:rPr lang="cs-CZ" sz="2800" dirty="0">
                          <a:effectLst/>
                        </a:rPr>
                        <a:t> </a:t>
                      </a:r>
                      <a:r>
                        <a:rPr lang="cs-CZ" sz="2800" dirty="0" smtClean="0">
                          <a:effectLst/>
                        </a:rPr>
                        <a:t>(A)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 (A)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i="1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cs-CZ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(A)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>
                          <a:effectLst/>
                        </a:rPr>
                        <a:t> </a:t>
                      </a:r>
                      <a:endParaRPr lang="cs-CZ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9" marR="68589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6" name="TextovéPole 6"/>
          <p:cNvSpPr txBox="1">
            <a:spLocks noChangeArrowheads="1"/>
          </p:cNvSpPr>
          <p:nvPr/>
        </p:nvSpPr>
        <p:spPr bwMode="auto">
          <a:xfrm>
            <a:off x="0" y="3616969"/>
            <a:ext cx="9144000" cy="162300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apojíme paralelně 2 různé rezistory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měříme proud  jednotlivými rezistory a celkový proud v obvodu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Ø"/>
            </a:pPr>
            <a:r>
              <a:rPr lang="cs-CZ" altLang="cs-CZ" sz="24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r</a:t>
            </a:r>
            <a:r>
              <a:rPr lang="cs-CZ" altLang="cs-CZ" sz="24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ozvětvený el. obvod</a:t>
            </a:r>
            <a:endParaRPr lang="cs-CZ" altLang="cs-CZ" sz="24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10" name="Obrázek 9" descr="http://www.zslado.cz/vyuka_fyzika/e_kurz/8/zapojrezistoru/rezistor/obv2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4110" y="1052513"/>
            <a:ext cx="3435780" cy="226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3/8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366" name="TextovéPole 6"/>
          <p:cNvSpPr txBox="1">
            <a:spLocks noChangeArrowheads="1"/>
          </p:cNvSpPr>
          <p:nvPr/>
        </p:nvSpPr>
        <p:spPr bwMode="auto">
          <a:xfrm>
            <a:off x="0" y="653041"/>
            <a:ext cx="9144000" cy="1636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  <a:defRPr/>
            </a:pPr>
            <a:r>
              <a:rPr lang="cs-CZ" altLang="cs-CZ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Závěr:</a:t>
            </a:r>
          </a:p>
          <a:p>
            <a:pPr marL="342900" indent="-342900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s</a:t>
            </a:r>
            <a:r>
              <a:rPr lang="cs-CZ" altLang="cs-CZ" sz="24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oučet proudů v jednotlivých rezistorech je roven celkovému proudu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0" y="2084294"/>
                <a:ext cx="9144000" cy="3138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 smtClean="0"/>
                  <a:t>I = I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 + I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, U</a:t>
                </a:r>
                <a:r>
                  <a:rPr lang="cs-CZ" baseline="-25000" dirty="0" smtClean="0"/>
                  <a:t>1</a:t>
                </a:r>
                <a:r>
                  <a:rPr lang="cs-CZ" dirty="0" smtClean="0"/>
                  <a:t> = U</a:t>
                </a:r>
                <a:r>
                  <a:rPr lang="cs-CZ" baseline="-25000" dirty="0" smtClean="0"/>
                  <a:t>2</a:t>
                </a:r>
                <a:r>
                  <a:rPr lang="cs-CZ" dirty="0" smtClean="0"/>
                  <a:t> = U</a:t>
                </a:r>
              </a:p>
              <a:p>
                <a:pPr marL="342900" indent="-342900">
                  <a:buFont typeface="Wingdings" panose="05000000000000000000" pitchFamily="2" charset="2"/>
                  <a:buChar char="Ø"/>
                </a:pPr>
                <a:endParaRPr lang="cs-CZ" dirty="0" smtClean="0"/>
              </a:p>
              <a:p>
                <a:pPr marL="342900" indent="-342900">
                  <a:buFont typeface="Wingdings" panose="05000000000000000000" pitchFamily="2" charset="2"/>
                  <a:buChar char="Ø"/>
                </a:pPr>
                <a:r>
                  <a:rPr lang="cs-CZ" dirty="0"/>
                  <a:t>d</a:t>
                </a:r>
                <a:r>
                  <a:rPr lang="cs-CZ" dirty="0" smtClean="0"/>
                  <a:t>osadíme za proud z Ohmova zákona: </a:t>
                </a:r>
              </a:p>
              <a:p>
                <a:pPr algn="ctr"/>
                <a:endParaRPr lang="cs-CZ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trike="sngStrike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0" i="1" strike="sngStrike" smtClean="0">
                          <a:solidFill>
                            <a:srgbClr val="FF0000"/>
                          </a:solidFill>
                          <a:latin typeface="Cambria Math"/>
                        </a:rPr>
                        <m:t>𝑈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cs-CZ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r>
                  <a:rPr lang="cs-CZ" dirty="0" smtClean="0"/>
                  <a:t>Pro 2 rezistory: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84294"/>
                <a:ext cx="9144000" cy="3138167"/>
              </a:xfrm>
              <a:prstGeom prst="rect">
                <a:avLst/>
              </a:prstGeom>
              <a:blipFill rotWithShape="1">
                <a:blip r:embed="rId3"/>
                <a:stretch>
                  <a:fillRect l="-1000" t="-1553" b="-34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0" y="5405716"/>
                <a:ext cx="9144000" cy="878510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405716"/>
                <a:ext cx="9144000" cy="8785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4/8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0" y="914398"/>
                <a:ext cx="9144000" cy="87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cs-CZ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cs-CZ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cs-CZ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14398"/>
                <a:ext cx="9144000" cy="8785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0" y="2259104"/>
                <a:ext cx="9144000" cy="84420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9104"/>
                <a:ext cx="9144000" cy="8442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0828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5/8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0" y="868758"/>
            <a:ext cx="9144000" cy="83099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1 Vypočítejte</a:t>
            </a:r>
            <a:r>
              <a:rPr lang="cs-CZ" altLang="cs-CZ" dirty="0"/>
              <a:t>, jaký </a:t>
            </a:r>
            <a:r>
              <a:rPr lang="cs-CZ" altLang="cs-CZ" dirty="0" smtClean="0"/>
              <a:t>výsledný odpor dvou rezistorů </a:t>
            </a:r>
            <a:br>
              <a:rPr lang="cs-CZ" altLang="cs-CZ" dirty="0" smtClean="0"/>
            </a:br>
            <a:r>
              <a:rPr lang="cs-CZ" altLang="cs-CZ" dirty="0" smtClean="0"/>
              <a:t>       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a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zapojených do paralelně.</a:t>
            </a:r>
            <a:endParaRPr lang="cs-CZ" alt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788462"/>
            <a:ext cx="27566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20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dirty="0" smtClean="0"/>
              <a:t>R = ? (</a:t>
            </a:r>
            <a:r>
              <a:rPr lang="el-GR" altLang="cs-CZ" dirty="0" smtClean="0"/>
              <a:t>Ω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307980"/>
            <a:ext cx="190948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1842250"/>
                <a:ext cx="5950324" cy="31806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b="1" dirty="0" smtClean="0"/>
              </a:p>
              <a:p>
                <a:pPr algn="ctr"/>
                <a:endParaRPr lang="cs-CZ" b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𝑅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3+2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  <m:r>
                        <a:rPr lang="cs-CZ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60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pPr algn="ctr"/>
                <a:endParaRPr lang="cs-CZ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𝑅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60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Ω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u="dbl" dirty="0" smtClean="0"/>
                  <a:t>12 </a:t>
                </a:r>
                <a:r>
                  <a:rPr lang="el-GR" u="dbl" dirty="0" smtClean="0"/>
                  <a:t>Ω</a:t>
                </a: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1842250"/>
                <a:ext cx="5950324" cy="3180614"/>
              </a:xfrm>
              <a:prstGeom prst="rect">
                <a:avLst/>
              </a:prstGeom>
              <a:blipFill rotWithShape="1">
                <a:blip r:embed="rId3"/>
                <a:stretch>
                  <a:fillRect l="-1639" t="-1533" b="-7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6/8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2017061"/>
            <a:ext cx="27566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U = 42 V</a:t>
            </a:r>
          </a:p>
          <a:p>
            <a:r>
              <a:rPr lang="cs-CZ" altLang="cs-CZ" dirty="0" smtClean="0"/>
              <a:t>I = 2 A </a:t>
            </a:r>
          </a:p>
          <a:p>
            <a:r>
              <a:rPr 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dirty="0" smtClean="0"/>
              <a:t> = ? (</a:t>
            </a:r>
            <a:r>
              <a:rPr lang="el-GR" altLang="cs-CZ" dirty="0" smtClean="0"/>
              <a:t>Ω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899648"/>
            <a:ext cx="275664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ovéPole 10"/>
          <p:cNvSpPr txBox="1"/>
          <p:nvPr/>
        </p:nvSpPr>
        <p:spPr>
          <a:xfrm>
            <a:off x="3193676" y="2017061"/>
            <a:ext cx="59503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endParaRPr lang="cs-CZ" dirty="0"/>
          </a:p>
          <a:p>
            <a:r>
              <a:rPr lang="cs-CZ" dirty="0" smtClean="0"/>
              <a:t>I = I</a:t>
            </a:r>
            <a:r>
              <a:rPr lang="cs-CZ" baseline="-25000" dirty="0" smtClean="0"/>
              <a:t>1</a:t>
            </a:r>
            <a:r>
              <a:rPr lang="cs-CZ" dirty="0" smtClean="0"/>
              <a:t> + I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U</a:t>
            </a:r>
            <a:r>
              <a:rPr lang="cs-CZ" baseline="-25000" dirty="0" smtClean="0"/>
              <a:t>1</a:t>
            </a:r>
            <a:r>
              <a:rPr lang="cs-CZ" dirty="0" smtClean="0"/>
              <a:t> = U</a:t>
            </a:r>
            <a:r>
              <a:rPr lang="cs-CZ" baseline="-25000" dirty="0" smtClean="0"/>
              <a:t>2</a:t>
            </a:r>
            <a:r>
              <a:rPr lang="cs-CZ" dirty="0" smtClean="0"/>
              <a:t> = U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2 Dva rezistory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30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a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o neznámé hodnotě  jsou zapojené paralelně. Napětí zdroje je 42 V, proud protékající obvodem je I = 2 A. Určete hodnotu odporu rezistoru R</a:t>
            </a:r>
            <a:r>
              <a:rPr lang="cs-CZ" altLang="cs-CZ" baseline="-25000" dirty="0" smtClean="0"/>
              <a:t>2</a:t>
            </a:r>
            <a:endParaRPr lang="cs-CZ" altLang="cs-CZ" dirty="0"/>
          </a:p>
        </p:txBody>
      </p:sp>
      <p:pic>
        <p:nvPicPr>
          <p:cNvPr id="79876" name="Picture 4" descr="http://www.spsemoh.cz/vyuka/zae/obrazky/rrp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682" y="2131500"/>
            <a:ext cx="2830451" cy="250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0" y="4867835"/>
                <a:ext cx="4316506" cy="15853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42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=1,4 </m:t>
                      </m:r>
                      <m:r>
                        <a:rPr lang="cs-CZ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𝐼</m:t>
                      </m:r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=2−1,4 </m:t>
                      </m:r>
                      <m:r>
                        <a:rPr lang="cs-CZ" b="0" i="1" smtClean="0">
                          <a:latin typeface="Cambria Math"/>
                        </a:rPr>
                        <m:t>𝐴</m:t>
                      </m:r>
                      <m:r>
                        <a:rPr lang="cs-CZ" b="0" i="1" smtClean="0">
                          <a:latin typeface="Cambria Math"/>
                        </a:rPr>
                        <m:t>=0,6 </m:t>
                      </m:r>
                      <m:r>
                        <a:rPr lang="cs-CZ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67835"/>
                <a:ext cx="4316506" cy="158530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800600" y="4867835"/>
                <a:ext cx="4316506" cy="755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0,6</m:t>
                        </m:r>
                      </m:den>
                    </m:f>
                    <m:r>
                      <m:rPr>
                        <m:sty m:val="p"/>
                      </m:rPr>
                      <a:rPr lang="el-GR" sz="2800" b="0" i="1" smtClean="0">
                        <a:latin typeface="Cambria Math"/>
                        <a:ea typeface="Cambria Math"/>
                      </a:rPr>
                      <m:t>Ω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dirty="0" smtClean="0"/>
                  <a:t> </a:t>
                </a:r>
                <a:r>
                  <a:rPr lang="cs-CZ" sz="2800" u="dbl" dirty="0" smtClean="0"/>
                  <a:t>70 </a:t>
                </a:r>
                <a:r>
                  <a:rPr lang="el-GR" sz="2800" u="dbl" dirty="0" smtClean="0"/>
                  <a:t>Ω</a:t>
                </a:r>
                <a:endParaRPr lang="cs-CZ" sz="2800" u="dbl" dirty="0" smtClean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867835"/>
                <a:ext cx="4316506" cy="755271"/>
              </a:xfrm>
              <a:prstGeom prst="rect">
                <a:avLst/>
              </a:prstGeom>
              <a:blipFill rotWithShape="1">
                <a:blip r:embed="rId5"/>
                <a:stretch>
                  <a:fillRect b="-32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838517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 dirty="0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r>
              <a:rPr lang="sk-SK" altLang="cs-CZ" sz="3400" b="1" dirty="0" smtClean="0">
                <a:solidFill>
                  <a:schemeClr val="bg1"/>
                </a:solidFill>
                <a:latin typeface="Calibri" pitchFamily="34" charset="0"/>
              </a:rPr>
              <a:t> 7/8</a:t>
            </a:r>
            <a:endParaRPr lang="sk-SK" altLang="cs-CZ" sz="3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2017061"/>
            <a:ext cx="275664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Zápis zadání:</a:t>
            </a:r>
          </a:p>
          <a:p>
            <a:endParaRPr 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15 </a:t>
            </a:r>
            <a:r>
              <a:rPr lang="el-GR" altLang="cs-CZ" dirty="0" smtClean="0"/>
              <a:t>Ω</a:t>
            </a:r>
            <a:endParaRPr lang="cs-CZ" altLang="cs-CZ" dirty="0" smtClean="0"/>
          </a:p>
          <a:p>
            <a:r>
              <a:rPr lang="cs-CZ" altLang="cs-CZ" dirty="0" smtClean="0"/>
              <a:t>U = 3 V</a:t>
            </a:r>
          </a:p>
          <a:p>
            <a:r>
              <a:rPr lang="cs-CZ" altLang="cs-CZ" dirty="0" smtClean="0"/>
              <a:t>I = ? (A)</a:t>
            </a:r>
          </a:p>
          <a:p>
            <a:r>
              <a:rPr lang="cs-CZ" altLang="cs-CZ" dirty="0" smtClean="0"/>
              <a:t>I</a:t>
            </a:r>
            <a:r>
              <a:rPr lang="cs-CZ" altLang="cs-CZ" baseline="-25000" dirty="0" smtClean="0"/>
              <a:t>1</a:t>
            </a:r>
            <a:r>
              <a:rPr lang="cs-CZ" dirty="0" smtClean="0"/>
              <a:t> = ? (A)</a:t>
            </a:r>
          </a:p>
          <a:p>
            <a:r>
              <a:rPr lang="cs-CZ" altLang="cs-CZ" dirty="0" smtClean="0"/>
              <a:t>I</a:t>
            </a:r>
            <a:r>
              <a:rPr lang="cs-CZ" altLang="cs-CZ" baseline="-25000" dirty="0" smtClean="0"/>
              <a:t>2</a:t>
            </a:r>
            <a:r>
              <a:rPr lang="cs-CZ" dirty="0" smtClean="0"/>
              <a:t> = ? (V)</a:t>
            </a:r>
          </a:p>
        </p:txBody>
      </p:sp>
      <p:cxnSp>
        <p:nvCxnSpPr>
          <p:cNvPr id="7" name="Přímá spojnice 6"/>
          <p:cNvCxnSpPr/>
          <p:nvPr/>
        </p:nvCxnSpPr>
        <p:spPr bwMode="auto">
          <a:xfrm>
            <a:off x="0" y="3899648"/>
            <a:ext cx="2756647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3676" y="2017061"/>
                <a:ext cx="5950324" cy="45342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𝑹</m:t>
                      </m:r>
                      <m:r>
                        <a:rPr lang="cs-CZ" sz="2000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cs-CZ" sz="2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sz="2000" b="1" dirty="0">
                  <a:solidFill>
                    <a:schemeClr val="tx1"/>
                  </a:solidFill>
                </a:endParaRPr>
              </a:p>
              <a:p>
                <a:endParaRPr lang="cs-CZ" sz="200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𝑅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10</m:t>
                        </m:r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∙15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/>
                  <a:t>6</a:t>
                </a:r>
                <a:r>
                  <a:rPr lang="cs-CZ" u="sng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sng" dirty="0"/>
                  <a:t>Ω</a:t>
                </a:r>
                <a:endParaRPr lang="cs-CZ" u="sng" dirty="0" smtClean="0"/>
              </a:p>
              <a:p>
                <a:pPr algn="ctr"/>
                <a:endParaRPr lang="cs-CZ" b="1" dirty="0"/>
              </a:p>
              <a:p>
                <a:pPr algn="ctr"/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𝐴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0,5 A = 500 mA</a:t>
                </a:r>
              </a:p>
              <a:p>
                <a:pPr algn="ctr"/>
                <a:endParaRPr lang="cs-CZ" sz="20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den>
                    </m:f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𝐴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/>
                  <a:t>0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,3 </a:t>
                </a:r>
                <a:r>
                  <a:rPr lang="cs-CZ" u="dbl" dirty="0" smtClean="0"/>
                  <a:t>A = 300 mA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𝐼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=500 −300 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𝑚𝐴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u="dbl" dirty="0" smtClean="0">
                    <a:solidFill>
                      <a:schemeClr val="tx1"/>
                    </a:solidFill>
                  </a:rPr>
                  <a:t>200 mA</a:t>
                </a: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676" y="2017061"/>
                <a:ext cx="5950324" cy="4534255"/>
              </a:xfrm>
              <a:prstGeom prst="rect">
                <a:avLst/>
              </a:prstGeom>
              <a:blipFill rotWithShape="1">
                <a:blip r:embed="rId3"/>
                <a:stretch>
                  <a:fillRect l="-1639" t="-1075" b="-6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0" y="801523"/>
            <a:ext cx="91440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cs-CZ" altLang="cs-CZ" dirty="0" smtClean="0"/>
              <a:t>Př. 3 Dva rezistory  R</a:t>
            </a:r>
            <a:r>
              <a:rPr lang="cs-CZ" altLang="cs-CZ" baseline="-25000" dirty="0" smtClean="0"/>
              <a:t>1</a:t>
            </a:r>
            <a:r>
              <a:rPr lang="cs-CZ" altLang="cs-CZ" dirty="0" smtClean="0"/>
              <a:t> = 10 </a:t>
            </a:r>
            <a:r>
              <a:rPr lang="el-GR" altLang="cs-CZ" dirty="0" smtClean="0"/>
              <a:t>Ω</a:t>
            </a:r>
            <a:r>
              <a:rPr lang="cs-CZ" altLang="cs-CZ" dirty="0"/>
              <a:t> </a:t>
            </a:r>
            <a:r>
              <a:rPr lang="cs-CZ" altLang="cs-CZ" dirty="0" smtClean="0"/>
              <a:t>a R</a:t>
            </a:r>
            <a:r>
              <a:rPr lang="cs-CZ" altLang="cs-CZ" baseline="-25000" dirty="0" smtClean="0"/>
              <a:t>2</a:t>
            </a:r>
            <a:r>
              <a:rPr lang="cs-CZ" altLang="cs-CZ" dirty="0" smtClean="0"/>
              <a:t> = 15 </a:t>
            </a:r>
            <a:r>
              <a:rPr lang="el-GR" altLang="cs-CZ" dirty="0" smtClean="0"/>
              <a:t>Ω</a:t>
            </a:r>
            <a:r>
              <a:rPr lang="cs-CZ" altLang="cs-CZ" dirty="0" smtClean="0"/>
              <a:t>  </a:t>
            </a:r>
            <a:r>
              <a:rPr lang="el-GR" altLang="cs-CZ" dirty="0" smtClean="0"/>
              <a:t> </a:t>
            </a:r>
            <a:r>
              <a:rPr lang="cs-CZ" altLang="cs-CZ" dirty="0" smtClean="0"/>
              <a:t>jsou zapojené paralelně. Napětí zdroje je 3 V. Vypočítejte proud protékající obvodem  a proudy jednotlivými rezistory. Výsledek uveďte v miliampérech.</a:t>
            </a:r>
            <a:endParaRPr lang="cs-CZ" alt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0" y="5992871"/>
                <a:ext cx="29583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𝑹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𝑰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&gt;</m:t>
                      </m:r>
                      <m:sSub>
                        <m:sSubPr>
                          <m:ctrlP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𝑰</m:t>
                          </m:r>
                        </m:e>
                        <m:sub>
                          <m:r>
                            <a:rPr lang="cs-CZ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992871"/>
                <a:ext cx="2958353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128695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-31750" y="25336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39775" y="2682875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-22225" y="2673350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-22225" y="1220788"/>
            <a:ext cx="9134475" cy="552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Výsledný odpor dvou stejných rezistorů zapojených paralelně je  ............ než při sériovém zapojení 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Máme-li paralelně zapojeny 2 stejné rezistory, proud v jednom je  .................. ve druhém a je roven ………. hodnoty celkového proudu v obvodu.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Jsou-li zapojeny rezistory paralelně, jedná se o ……………. </a:t>
            </a:r>
            <a:r>
              <a:rPr lang="cs-CZ" altLang="cs-CZ" sz="2800" dirty="0"/>
              <a:t>elektrický </a:t>
            </a:r>
            <a:r>
              <a:rPr lang="cs-CZ" altLang="cs-CZ" sz="2800" dirty="0" smtClean="0"/>
              <a:t>obvod. 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Elektrický proud protékající rezistorem, který má větší odpor je při paralelním zapojení    ................ el. proud protékající rezistorem, který má menší odpor.</a:t>
            </a:r>
            <a:endParaRPr lang="cs-CZ" altLang="cs-CZ" sz="2800" dirty="0"/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</a:pPr>
            <a:r>
              <a:rPr lang="cs-CZ" altLang="cs-CZ" sz="2800" dirty="0" smtClean="0"/>
              <a:t>Výsledný elektrický </a:t>
            </a:r>
            <a:r>
              <a:rPr lang="cs-CZ" altLang="cs-CZ" sz="2800" dirty="0"/>
              <a:t>odpor </a:t>
            </a:r>
            <a:r>
              <a:rPr lang="cs-CZ" altLang="cs-CZ" sz="2800" dirty="0" smtClean="0"/>
              <a:t>dvou stejných rezistorů s hodnotou 1 k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 zapojených paralelně je  </a:t>
            </a:r>
            <a:r>
              <a:rPr lang="cs-CZ" altLang="cs-CZ" sz="2800" dirty="0"/>
              <a:t>…….. </a:t>
            </a:r>
            <a:r>
              <a:rPr lang="el-GR" altLang="cs-CZ" sz="2800" dirty="0" smtClean="0"/>
              <a:t>Ω</a:t>
            </a:r>
            <a:r>
              <a:rPr lang="cs-CZ" altLang="cs-CZ" sz="2800" dirty="0" smtClean="0"/>
              <a:t>.</a:t>
            </a:r>
            <a:endParaRPr lang="cs-CZ" altLang="cs-CZ" sz="2800" dirty="0"/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2371509" y="1613984"/>
            <a:ext cx="9028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menší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166688" y="636588"/>
            <a:ext cx="2265362" cy="5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6948487" y="2533650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 dirty="0" smtClean="0">
                <a:solidFill>
                  <a:srgbClr val="FF0000"/>
                </a:solidFill>
              </a:rPr>
              <a:t>1/2</a:t>
            </a:r>
            <a:endParaRPr lang="sk-SK" altLang="cs-CZ" sz="2400" i="1" dirty="0">
              <a:solidFill>
                <a:srgbClr val="FF0000"/>
              </a:solidFill>
            </a:endParaRPr>
          </a:p>
        </p:txBody>
      </p:sp>
      <p:sp>
        <p:nvSpPr>
          <p:cNvPr id="21513" name="Rectangle 5"/>
          <p:cNvSpPr>
            <a:spLocks noChangeArrowheads="1"/>
          </p:cNvSpPr>
          <p:nvPr/>
        </p:nvSpPr>
        <p:spPr bwMode="auto">
          <a:xfrm>
            <a:off x="0" y="1588"/>
            <a:ext cx="9144000" cy="646973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cs-CZ" sz="3600" b="1">
                <a:solidFill>
                  <a:schemeClr val="bg1"/>
                </a:solidFill>
                <a:latin typeface="Calibri" pitchFamily="34" charset="0"/>
              </a:rPr>
              <a:t>1.7b </a:t>
            </a:r>
            <a:r>
              <a:rPr lang="sk-SK" altLang="cs-CZ" sz="3600" b="1" dirty="0" smtClean="0">
                <a:solidFill>
                  <a:schemeClr val="bg1"/>
                </a:solidFill>
                <a:latin typeface="Calibri" pitchFamily="34" charset="0"/>
              </a:rPr>
              <a:t>– PARALELNÍ ZAPOJENÍ REZISTORŮ</a:t>
            </a:r>
            <a:endParaRPr lang="sk-SK" altLang="cs-CZ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2263402" y="2562225"/>
            <a:ext cx="15071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stejný jako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16080" y="3902362"/>
            <a:ext cx="14877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 smtClean="0">
                <a:solidFill>
                  <a:srgbClr val="FF0000"/>
                </a:solidFill>
              </a:rPr>
              <a:t>rozvětvený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5342779" y="4765845"/>
            <a:ext cx="13901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m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enší než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409737" y="6079192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 dirty="0">
                <a:solidFill>
                  <a:srgbClr val="FF0000"/>
                </a:solidFill>
              </a:rPr>
              <a:t>5</a:t>
            </a:r>
            <a:r>
              <a:rPr lang="cs-CZ" altLang="cs-CZ" sz="2400" i="1" dirty="0" smtClean="0">
                <a:solidFill>
                  <a:srgbClr val="FF0000"/>
                </a:solidFill>
              </a:rPr>
              <a:t>00</a:t>
            </a:r>
            <a:endParaRPr lang="cs-CZ" altLang="cs-CZ" sz="2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autoUpdateAnimBg="0"/>
      <p:bldP spid="174095" grpId="0" autoUpdateAnimBg="0"/>
      <p:bldP spid="20" grpId="0" autoUpdateAnimBg="0"/>
      <p:bldP spid="17" grpId="0" autoUpdateAnimBg="0"/>
      <p:bldP spid="13" grpId="0" autoUpdateAnimBg="0"/>
      <p:bldP spid="14" grpId="0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3732</TotalTime>
  <Words>403</Words>
  <Application>Microsoft Office PowerPoint</Application>
  <PresentationFormat>Předvádění na obrazovce (4:3)</PresentationFormat>
  <Paragraphs>103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9" baseType="lpstr">
      <vt:lpstr>Arial</vt:lpstr>
      <vt:lpstr>Calibri</vt:lpstr>
      <vt:lpstr>Cambria Math</vt:lpstr>
      <vt:lpstr>Corbel</vt:lpstr>
      <vt:lpstr>Tahoma</vt:lpstr>
      <vt:lpstr>Times New Roman</vt:lpstr>
      <vt:lpstr>Times New Roman CE</vt:lpstr>
      <vt:lpstr>Tunga</vt:lpstr>
      <vt:lpstr>Wingdings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Ohmův zákon. Elektrický odpor.</dc:title>
  <dc:subject>fyzika</dc:subject>
  <dc:creator>Čeněk Kodejška</dc:creator>
  <cp:lastModifiedBy>Kodejška Čeněk</cp:lastModifiedBy>
  <cp:revision>787</cp:revision>
  <cp:lastPrinted>1999-08-11T16:37:14Z</cp:lastPrinted>
  <dcterms:created xsi:type="dcterms:W3CDTF">1998-07-07T19:23:32Z</dcterms:created>
  <dcterms:modified xsi:type="dcterms:W3CDTF">2024-09-12T06:39:54Z</dcterms:modified>
</cp:coreProperties>
</file>