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257" r:id="rId3"/>
    <p:sldId id="295" r:id="rId4"/>
    <p:sldId id="327" r:id="rId5"/>
    <p:sldId id="323" r:id="rId6"/>
    <p:sldId id="326" r:id="rId7"/>
    <p:sldId id="328" r:id="rId8"/>
    <p:sldId id="329" r:id="rId9"/>
    <p:sldId id="307" r:id="rId10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DDDDD"/>
    <a:srgbClr val="800000"/>
    <a:srgbClr val="EAEAEA"/>
    <a:srgbClr val="969696"/>
    <a:srgbClr val="6E0000"/>
    <a:srgbClr val="C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116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fld id="{FB6965EB-5A96-40CE-8521-74F2D54C9A5B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781374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1408DE7-F192-4CF8-A508-7B2C8FF8D3AF}" type="slidenum">
              <a:rPr lang="sk-SK" altLang="cs-CZ" sz="1000" smtClean="0"/>
              <a:pPr>
                <a:spcBef>
                  <a:spcPct val="0"/>
                </a:spcBef>
              </a:pPr>
              <a:t>2</a:t>
            </a:fld>
            <a:endParaRPr lang="sk-SK" altLang="cs-CZ" sz="1000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60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1408DE7-F192-4CF8-A508-7B2C8FF8D3AF}" type="slidenum">
              <a:rPr lang="sk-SK" altLang="cs-CZ" sz="1000" smtClean="0"/>
              <a:pPr>
                <a:spcBef>
                  <a:spcPct val="0"/>
                </a:spcBef>
              </a:pPr>
              <a:t>3</a:t>
            </a:fld>
            <a:endParaRPr lang="sk-SK" altLang="cs-CZ" sz="1000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60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D807E73-D8F0-4CB0-8224-B7FBB7D6EB8E}" type="slidenum">
              <a:rPr lang="sk-SK" altLang="cs-CZ" sz="1000" smtClean="0"/>
              <a:pPr>
                <a:spcBef>
                  <a:spcPct val="0"/>
                </a:spcBef>
              </a:pPr>
              <a:t>4</a:t>
            </a:fld>
            <a:endParaRPr lang="sk-SK" altLang="cs-CZ" sz="1000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5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6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7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3FDF18-7C3E-4669-A090-84B4ABCE9693}" type="slidenum">
              <a:rPr lang="sk-SK" altLang="cs-CZ" sz="1000" smtClean="0"/>
              <a:pPr>
                <a:spcBef>
                  <a:spcPct val="0"/>
                </a:spcBef>
              </a:pPr>
              <a:t>8</a:t>
            </a:fld>
            <a:endParaRPr lang="sk-SK" altLang="cs-CZ" sz="10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5F7FD-DCC0-4162-B052-F8F033FD8670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020323891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5578E-9A46-4612-BD70-D1DD3C9FA9BB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834511310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5D9DA-C758-4CEB-B335-23EE273B92C7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223554506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2AF43-03B2-4B7F-8253-EF23C749477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1029793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C0261-53FE-46E9-A5AA-0093FFAD61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9130943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AD33D-BD66-468D-933E-605599CBC5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76765896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C75F5-0990-4D1C-A985-6AFC49B60C9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87175023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8D12-A2E8-418E-B957-C0FE40F506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77253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2AEE-D3D4-45FA-9BBA-08A88B88FED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4476214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93446-F082-44E4-BACC-08AD47B7C7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95750290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2D1B0-8E66-4999-8684-BF538F2A30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488231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AA7D7-AA25-407E-81DF-2B9BBB3E3CB6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52682439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1051-C48B-454F-932F-8EC12CEFE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8201822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8F58-C3CE-447C-A46C-AEEF6FE011C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5082063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52A5C-6821-43B8-8409-929FE650298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876944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6A834-8408-4E06-9E5F-AEDE537F6D2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403518349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C923D-160C-4A53-B805-895BA8EA9655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53121766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7D73C-2B7A-46D9-83D1-8D2513928788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12007734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67297-7765-47DA-B26D-B24A1037F187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99433576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EB6B5-CAFD-4392-9639-9533EF8BEEC9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04796218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3B4A7-50A4-4121-AD27-6C958DDC4D42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62504961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6225D-C8CB-4663-A631-440575EF73A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29540862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pPr>
              <a:defRPr/>
            </a:pPr>
            <a:fld id="{A2AB50A3-1FA6-4257-84BE-B38BCC4A642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7B5217F5-5219-4774-A795-29BCAFAA96C0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1108638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itchFamily="34" charset="0"/>
              <a:defRPr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latin typeface="Calibri" pitchFamily="34" charset="0"/>
              </a:rPr>
              <a:t>07a</a:t>
            </a:r>
            <a:r>
              <a:rPr lang="sk-SK" altLang="cs-CZ" sz="3400" b="1" dirty="0" smtClean="0">
                <a:latin typeface="Calibri" pitchFamily="34" charset="0"/>
              </a:rPr>
              <a:t> </a:t>
            </a:r>
            <a:r>
              <a:rPr lang="sk-SK" altLang="cs-CZ" sz="3400" b="1" dirty="0">
                <a:latin typeface="Calibri" pitchFamily="34" charset="0"/>
              </a:rPr>
              <a:t>– </a:t>
            </a:r>
            <a:r>
              <a:rPr lang="sk-SK" altLang="cs-CZ" sz="3400" b="1" dirty="0" smtClean="0">
                <a:latin typeface="Calibri" pitchFamily="34" charset="0"/>
              </a:rPr>
              <a:t>Rezistory a </a:t>
            </a:r>
            <a:r>
              <a:rPr lang="sk-SK" altLang="cs-CZ" sz="3400" b="1" dirty="0" err="1" smtClean="0">
                <a:latin typeface="Calibri" pitchFamily="34" charset="0"/>
              </a:rPr>
              <a:t>jejich</a:t>
            </a:r>
            <a:r>
              <a:rPr lang="sk-SK" altLang="cs-CZ" sz="3400" b="1" dirty="0" smtClean="0">
                <a:latin typeface="Calibri" pitchFamily="34" charset="0"/>
              </a:rPr>
              <a:t> </a:t>
            </a:r>
            <a:r>
              <a:rPr lang="sk-SK" altLang="cs-CZ" sz="3400" b="1" dirty="0" err="1" smtClean="0">
                <a:latin typeface="Calibri" pitchFamily="34" charset="0"/>
              </a:rPr>
              <a:t>zapojování</a:t>
            </a:r>
            <a:endParaRPr lang="sk-SK" altLang="cs-CZ" sz="3400" b="1" dirty="0" smtClean="0">
              <a:latin typeface="Calibri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200" b="1" dirty="0" smtClean="0">
                <a:latin typeface="Calibri" pitchFamily="34" charset="0"/>
              </a:rPr>
              <a:t>SÉRIOVÉ </a:t>
            </a:r>
            <a:r>
              <a:rPr lang="sk-SK" altLang="cs-CZ" sz="3200" b="1" dirty="0" smtClean="0">
                <a:latin typeface="Calibri" pitchFamily="34" charset="0"/>
              </a:rPr>
              <a:t>ZAPOJENÍ REZISTORŮ</a:t>
            </a:r>
            <a:endParaRPr lang="sk-SK" altLang="cs-CZ" sz="3200" b="1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1.7a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SÉRIOVÉ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itchFamily="34" charset="0"/>
              </a:rPr>
              <a:t>2/8</a:t>
            </a:r>
          </a:p>
        </p:txBody>
      </p:sp>
      <p:pic>
        <p:nvPicPr>
          <p:cNvPr id="15364" name="Obrázek 4" descr="C:\Users\imhotep\AppData\Local\Microsoft\Windows\Temporary Internet Files\Content.IE5\3I2829YJ\MC900436917[1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861022"/>
              </p:ext>
            </p:extLst>
          </p:nvPr>
        </p:nvGraphicFramePr>
        <p:xfrm>
          <a:off x="457201" y="5688655"/>
          <a:ext cx="8162363" cy="981456"/>
        </p:xfrm>
        <a:graphic>
          <a:graphicData uri="http://schemas.openxmlformats.org/drawingml/2006/table">
            <a:tbl>
              <a:tblPr firstRow="1" firstCol="1" bandRow="1"/>
              <a:tblGrid>
                <a:gridCol w="2039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1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1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1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0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Calibri"/>
                          <a:ea typeface="+mn-ea"/>
                          <a:cs typeface="+mn-cs"/>
                        </a:rPr>
                        <a:t>R1,</a:t>
                      </a:r>
                      <a:r>
                        <a:rPr lang="cs-CZ" sz="2800" baseline="0" dirty="0" smtClean="0">
                          <a:effectLst/>
                          <a:latin typeface="Calibri"/>
                          <a:ea typeface="+mn-ea"/>
                          <a:cs typeface="+mn-cs"/>
                        </a:rPr>
                        <a:t> R2: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</a:rPr>
                        <a:t>U1</a:t>
                      </a:r>
                      <a:r>
                        <a:rPr lang="cs-CZ" sz="2800" dirty="0">
                          <a:effectLst/>
                        </a:rPr>
                        <a:t> </a:t>
                      </a:r>
                      <a:r>
                        <a:rPr lang="cs-CZ" sz="2800" dirty="0" smtClean="0">
                          <a:effectLst/>
                        </a:rPr>
                        <a:t>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U2 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 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6" name="TextovéPole 6"/>
          <p:cNvSpPr txBox="1">
            <a:spLocks noChangeArrowheads="1"/>
          </p:cNvSpPr>
          <p:nvPr/>
        </p:nvSpPr>
        <p:spPr bwMode="auto">
          <a:xfrm>
            <a:off x="0" y="3697652"/>
            <a:ext cx="9144000" cy="162300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apojíme do série 2 různé rezistory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měříme napětí na jednotlivých rezistorech a celkové napětí na všech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n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erozvětvený el. obvod</a:t>
            </a:r>
            <a:endParaRPr lang="cs-CZ" altLang="cs-CZ" sz="24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9" name="Obrázek 8" descr="http://www.zslado.cz/vyuka_fyzika/e_kurz/8/zapojrezistoru/rezistor/obv1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6629" y="918042"/>
            <a:ext cx="3750742" cy="2605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1.7a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SÉRIOVÉ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3/8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5364" name="Obrázek 4" descr="C:\Users\imhotep\AppData\Local\Microsoft\Windows\Temporary Internet Files\Content.IE5\3I2829YJ\MC900436917[1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056866"/>
              </p:ext>
            </p:extLst>
          </p:nvPr>
        </p:nvGraphicFramePr>
        <p:xfrm>
          <a:off x="457201" y="5460056"/>
          <a:ext cx="8162363" cy="981456"/>
        </p:xfrm>
        <a:graphic>
          <a:graphicData uri="http://schemas.openxmlformats.org/drawingml/2006/table">
            <a:tbl>
              <a:tblPr firstRow="1" firstCol="1" bandRow="1"/>
              <a:tblGrid>
                <a:gridCol w="2039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1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1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1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0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Calibri"/>
                          <a:ea typeface="+mn-ea"/>
                          <a:cs typeface="+mn-cs"/>
                        </a:rPr>
                        <a:t>U1</a:t>
                      </a:r>
                      <a:r>
                        <a:rPr lang="cs-CZ" sz="2800" baseline="0" dirty="0" smtClean="0">
                          <a:effectLst/>
                          <a:latin typeface="Calibri"/>
                          <a:ea typeface="+mn-ea"/>
                          <a:cs typeface="+mn-cs"/>
                        </a:rPr>
                        <a:t> 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</a:rPr>
                        <a:t>U3</a:t>
                      </a:r>
                      <a:r>
                        <a:rPr lang="cs-CZ" sz="2800" dirty="0">
                          <a:effectLst/>
                        </a:rPr>
                        <a:t> </a:t>
                      </a:r>
                      <a:r>
                        <a:rPr lang="cs-CZ" sz="2800" dirty="0" smtClean="0">
                          <a:effectLst/>
                        </a:rPr>
                        <a:t>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U3 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 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6" name="TextovéPole 6"/>
          <p:cNvSpPr txBox="1">
            <a:spLocks noChangeArrowheads="1"/>
          </p:cNvSpPr>
          <p:nvPr/>
        </p:nvSpPr>
        <p:spPr bwMode="auto">
          <a:xfrm>
            <a:off x="0" y="3899360"/>
            <a:ext cx="9144000" cy="10700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apojíme do série 3 různé rezistory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měříme napětí na jednotlivých rezistorech a celkové napětí na všech</a:t>
            </a:r>
            <a:endParaRPr lang="cs-CZ" altLang="cs-CZ" sz="24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55298" name="Picture 2" descr="http://fyzika.fyzikaprozivot.cz/multimedia/photo/8-rocnik/4_6/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231" y="1052513"/>
            <a:ext cx="5315537" cy="244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85153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1.7a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SÉRIOVÉ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4/8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366" name="TextovéPole 6"/>
          <p:cNvSpPr txBox="1">
            <a:spLocks noChangeArrowheads="1"/>
          </p:cNvSpPr>
          <p:nvPr/>
        </p:nvSpPr>
        <p:spPr bwMode="auto">
          <a:xfrm>
            <a:off x="0" y="653041"/>
            <a:ext cx="9144000" cy="121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  <a:defRPr/>
            </a:pPr>
            <a:r>
              <a:rPr lang="cs-CZ" altLang="cs-CZ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Závěr:</a:t>
            </a:r>
          </a:p>
          <a:p>
            <a:pPr marL="342900" indent="-342900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s</a:t>
            </a:r>
            <a:r>
              <a:rPr lang="cs-CZ" altLang="cs-CZ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oučet napětí na jednotlivých rezistorech je roven celkovému napětí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0" y="2084294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U = U</a:t>
            </a:r>
            <a:r>
              <a:rPr lang="cs-CZ" baseline="-25000" dirty="0" smtClean="0"/>
              <a:t>1</a:t>
            </a:r>
            <a:r>
              <a:rPr lang="cs-CZ" dirty="0" smtClean="0"/>
              <a:t> + U</a:t>
            </a:r>
            <a:r>
              <a:rPr lang="cs-CZ" baseline="-25000" dirty="0" smtClean="0"/>
              <a:t>2</a:t>
            </a:r>
            <a:r>
              <a:rPr lang="cs-CZ" dirty="0" smtClean="0"/>
              <a:t>, I</a:t>
            </a:r>
            <a:r>
              <a:rPr lang="cs-CZ" baseline="-25000" dirty="0" smtClean="0"/>
              <a:t>1</a:t>
            </a:r>
            <a:r>
              <a:rPr lang="cs-CZ" dirty="0" smtClean="0"/>
              <a:t> = I</a:t>
            </a:r>
            <a:r>
              <a:rPr lang="cs-CZ" baseline="-25000" dirty="0" smtClean="0"/>
              <a:t>2</a:t>
            </a:r>
            <a:r>
              <a:rPr lang="cs-CZ" dirty="0" smtClean="0"/>
              <a:t> = 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dirty="0"/>
              <a:t>d</a:t>
            </a:r>
            <a:r>
              <a:rPr lang="cs-CZ" dirty="0" smtClean="0"/>
              <a:t>osadíme za napětí z Ohmova zákona: 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U</a:t>
            </a:r>
            <a:r>
              <a:rPr lang="cs-CZ" baseline="-25000" dirty="0" smtClean="0"/>
              <a:t>1</a:t>
            </a:r>
            <a:r>
              <a:rPr lang="cs-CZ" dirty="0" smtClean="0"/>
              <a:t> = R</a:t>
            </a:r>
            <a:r>
              <a:rPr lang="cs-CZ" baseline="-25000" dirty="0" smtClean="0"/>
              <a:t>1</a:t>
            </a:r>
            <a:r>
              <a:rPr lang="cs-CZ" dirty="0" smtClean="0"/>
              <a:t>∙ I, U</a:t>
            </a:r>
            <a:r>
              <a:rPr lang="cs-CZ" baseline="-25000" dirty="0" smtClean="0"/>
              <a:t>2</a:t>
            </a:r>
            <a:r>
              <a:rPr lang="cs-CZ" dirty="0" smtClean="0"/>
              <a:t> = R</a:t>
            </a:r>
            <a:r>
              <a:rPr lang="cs-CZ" baseline="-25000" dirty="0" smtClean="0"/>
              <a:t>2</a:t>
            </a:r>
            <a:r>
              <a:rPr lang="cs-CZ" dirty="0" smtClean="0"/>
              <a:t> ∙ I, U = R ∙ I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>
                <a:solidFill>
                  <a:srgbClr val="FF0000"/>
                </a:solidFill>
              </a:rPr>
              <a:t>R ∙ </a:t>
            </a:r>
            <a:r>
              <a:rPr lang="cs-CZ" strike="sngStrike" dirty="0" smtClean="0">
                <a:solidFill>
                  <a:srgbClr val="FF0000"/>
                </a:solidFill>
              </a:rPr>
              <a:t>I</a:t>
            </a:r>
            <a:r>
              <a:rPr lang="cs-CZ" dirty="0" smtClean="0">
                <a:solidFill>
                  <a:srgbClr val="FF0000"/>
                </a:solidFill>
              </a:rPr>
              <a:t> =</a:t>
            </a:r>
            <a:r>
              <a:rPr lang="cs-CZ" dirty="0" smtClean="0"/>
              <a:t> R</a:t>
            </a:r>
            <a:r>
              <a:rPr lang="cs-CZ" baseline="-25000" dirty="0" smtClean="0"/>
              <a:t>1</a:t>
            </a:r>
            <a:r>
              <a:rPr lang="cs-CZ" dirty="0" smtClean="0"/>
              <a:t>∙ I + R</a:t>
            </a:r>
            <a:r>
              <a:rPr lang="cs-CZ" baseline="-25000" dirty="0" smtClean="0"/>
              <a:t>2</a:t>
            </a:r>
            <a:r>
              <a:rPr lang="cs-CZ" dirty="0" smtClean="0"/>
              <a:t> ∙ I </a:t>
            </a:r>
            <a:r>
              <a:rPr lang="cs-CZ" dirty="0" smtClean="0">
                <a:solidFill>
                  <a:srgbClr val="FF0000"/>
                </a:solidFill>
              </a:rPr>
              <a:t>= </a:t>
            </a:r>
            <a:r>
              <a:rPr lang="cs-CZ" strike="sngStrike" dirty="0" smtClean="0">
                <a:solidFill>
                  <a:srgbClr val="FF0000"/>
                </a:solidFill>
              </a:rPr>
              <a:t>I</a:t>
            </a:r>
            <a:r>
              <a:rPr lang="cs-CZ" dirty="0" smtClean="0">
                <a:solidFill>
                  <a:srgbClr val="FF0000"/>
                </a:solidFill>
              </a:rPr>
              <a:t> ∙ (R</a:t>
            </a:r>
            <a:r>
              <a:rPr lang="cs-CZ" baseline="-25000" dirty="0" smtClean="0">
                <a:solidFill>
                  <a:srgbClr val="FF0000"/>
                </a:solidFill>
              </a:rPr>
              <a:t>1</a:t>
            </a:r>
            <a:r>
              <a:rPr lang="cs-CZ" dirty="0" smtClean="0">
                <a:solidFill>
                  <a:srgbClr val="FF0000"/>
                </a:solidFill>
              </a:rPr>
              <a:t>+ R</a:t>
            </a:r>
            <a:r>
              <a:rPr lang="cs-CZ" baseline="-25000" dirty="0" smtClean="0">
                <a:solidFill>
                  <a:srgbClr val="FF0000"/>
                </a:solidFill>
              </a:rPr>
              <a:t>2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</a:p>
          <a:p>
            <a:endParaRPr lang="cs-CZ" dirty="0"/>
          </a:p>
          <a:p>
            <a:r>
              <a:rPr lang="cs-CZ" dirty="0" smtClean="0"/>
              <a:t>Pro 2 rezistory: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0" y="5405716"/>
                <a:ext cx="9144000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405716"/>
                <a:ext cx="9144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0" y="6400798"/>
                <a:ext cx="9144000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00798"/>
                <a:ext cx="9144000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0" y="600185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 3 rezistory: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rgbClr val="FFFFFF"/>
                </a:solidFill>
                <a:latin typeface="Calibri" pitchFamily="34" charset="0"/>
              </a:rPr>
              <a:t>1.7a </a:t>
            </a:r>
            <a:r>
              <a:rPr lang="sk-SK" altLang="cs-CZ" sz="3600" b="1" dirty="0">
                <a:solidFill>
                  <a:srgbClr val="FFFFFF"/>
                </a:solidFill>
                <a:latin typeface="Calibri" pitchFamily="34" charset="0"/>
              </a:rPr>
              <a:t>– SÉRIOVÉ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5/8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0" y="868758"/>
            <a:ext cx="9144000" cy="83099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1 Vypočítejte</a:t>
            </a:r>
            <a:r>
              <a:rPr lang="cs-CZ" altLang="cs-CZ" dirty="0"/>
              <a:t>, jaký </a:t>
            </a:r>
            <a:r>
              <a:rPr lang="cs-CZ" altLang="cs-CZ" dirty="0" smtClean="0"/>
              <a:t>výsledný odpor dvou rezistorů </a:t>
            </a:r>
            <a:br>
              <a:rPr lang="cs-CZ" altLang="cs-CZ" dirty="0" smtClean="0"/>
            </a:br>
            <a:r>
              <a:rPr lang="cs-CZ" altLang="cs-CZ" dirty="0" smtClean="0"/>
              <a:t>         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20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a 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30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zapojených do série.</a:t>
            </a:r>
            <a:endParaRPr lang="cs-CZ" alt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788462"/>
            <a:ext cx="27566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20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30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dirty="0" smtClean="0"/>
              <a:t>R = ? (</a:t>
            </a:r>
            <a:r>
              <a:rPr lang="el-GR" altLang="cs-CZ" dirty="0" smtClean="0"/>
              <a:t>Ω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307980"/>
            <a:ext cx="190948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1842250"/>
                <a:ext cx="59503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b="1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𝑅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=20+30 </m:t>
                    </m:r>
                    <m:r>
                      <m:rPr>
                        <m:sty m:val="p"/>
                      </m:rPr>
                      <a:rPr lang="el-GR" b="0" i="1" smtClean="0">
                        <a:solidFill>
                          <a:schemeClr val="tx1"/>
                        </a:solidFill>
                        <a:latin typeface="Cambria Math"/>
                      </a:rPr>
                      <m:t>Ω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50 </a:t>
                </a:r>
                <a:r>
                  <a:rPr lang="el-GR" u="dbl" dirty="0" smtClean="0">
                    <a:solidFill>
                      <a:schemeClr val="tx1"/>
                    </a:solidFill>
                  </a:rPr>
                  <a:t>Ω</a:t>
                </a:r>
                <a:endParaRPr lang="cs-CZ" u="dbl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1842250"/>
                <a:ext cx="5950324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1639" t="-4061" b="-106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rgbClr val="FFFFFF"/>
                </a:solidFill>
                <a:latin typeface="Calibri" pitchFamily="34" charset="0"/>
              </a:rPr>
              <a:t>1.7a </a:t>
            </a:r>
            <a:r>
              <a:rPr lang="sk-SK" altLang="cs-CZ" sz="3600" b="1" dirty="0">
                <a:solidFill>
                  <a:srgbClr val="FFFFFF"/>
                </a:solidFill>
                <a:latin typeface="Calibri" pitchFamily="34" charset="0"/>
              </a:rPr>
              <a:t>– SÉRIOVÉ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6/8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2017061"/>
            <a:ext cx="27566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10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U = 9 V</a:t>
            </a:r>
          </a:p>
          <a:p>
            <a:r>
              <a:rPr lang="cs-CZ" altLang="cs-CZ" dirty="0" smtClean="0"/>
              <a:t>I = 300 mA = 0,3 A</a:t>
            </a:r>
          </a:p>
          <a:p>
            <a:r>
              <a:rPr lang="cs-CZ" dirty="0" smtClean="0"/>
              <a:t>R</a:t>
            </a:r>
            <a:r>
              <a:rPr lang="cs-CZ" altLang="cs-CZ" baseline="-25000" dirty="0" smtClean="0"/>
              <a:t>2</a:t>
            </a:r>
            <a:r>
              <a:rPr lang="cs-CZ" dirty="0" smtClean="0"/>
              <a:t> = ? (</a:t>
            </a:r>
            <a:r>
              <a:rPr lang="el-GR" altLang="cs-CZ" dirty="0" smtClean="0"/>
              <a:t>Ω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899648"/>
            <a:ext cx="275664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2017061"/>
                <a:ext cx="5950324" cy="4186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sz="2000" dirty="0" smtClean="0"/>
                  <a:t>1)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=10∙0,3 </m:t>
                    </m:r>
                    <m:r>
                      <m:rPr>
                        <m:sty m:val="p"/>
                      </m:rPr>
                      <a:rPr lang="el-GR" b="0" i="1" smtClean="0">
                        <a:solidFill>
                          <a:schemeClr val="tx1"/>
                        </a:solidFill>
                        <a:latin typeface="Cambria Math"/>
                      </a:rPr>
                      <m:t>Ω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sng" dirty="0"/>
                  <a:t>3</a:t>
                </a:r>
                <a:r>
                  <a:rPr lang="cs-CZ" u="sng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sng" dirty="0" smtClean="0"/>
                  <a:t>V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𝑼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b="1" dirty="0"/>
              </a:p>
              <a:p>
                <a:r>
                  <a:rPr lang="cs-CZ" sz="2000" dirty="0" smtClean="0">
                    <a:solidFill>
                      <a:schemeClr val="tx1"/>
                    </a:solidFill>
                  </a:rPr>
                  <a:t>2)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𝑈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=9−3 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𝑉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=6 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𝑉</m:t>
                    </m:r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sz="2000" dirty="0" smtClean="0">
                    <a:solidFill>
                      <a:schemeClr val="tx1"/>
                    </a:solidFill>
                  </a:rPr>
                  <a:t>3)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cs-CZ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𝐼</m:t>
                        </m:r>
                      </m:den>
                    </m:f>
                    <m:r>
                      <a:rPr lang="cs-CZ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0,3</m:t>
                        </m:r>
                      </m:den>
                    </m:f>
                    <m:r>
                      <m:rPr>
                        <m:sty m:val="p"/>
                      </m:rPr>
                      <a:rPr lang="el-GR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Ω</m:t>
                    </m:r>
                    <m:r>
                      <a:rPr lang="cs-CZ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20 </a:t>
                </a:r>
                <a:r>
                  <a:rPr lang="el-GR" altLang="cs-CZ" u="dbl" dirty="0" smtClean="0"/>
                  <a:t>Ω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2017061"/>
                <a:ext cx="5950324" cy="4186595"/>
              </a:xfrm>
              <a:prstGeom prst="rect">
                <a:avLst/>
              </a:prstGeom>
              <a:blipFill rotWithShape="1">
                <a:blip r:embed="rId3"/>
                <a:stretch>
                  <a:fillRect l="-1639" t="-1164" b="-4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2 Dva rezistory  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10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a 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o neznámé hodnotě  jsou zapojené do série. Napětí zdroje je 9 V, proud protékající obvodem je I = 300 mA. Určete hodnotu odporu rezistoru R</a:t>
            </a:r>
            <a:r>
              <a:rPr lang="cs-CZ" altLang="cs-CZ" baseline="-25000" dirty="0" smtClean="0"/>
              <a:t>2</a:t>
            </a:r>
            <a:endParaRPr lang="cs-CZ" altLang="cs-CZ" dirty="0"/>
          </a:p>
        </p:txBody>
      </p:sp>
      <p:pic>
        <p:nvPicPr>
          <p:cNvPr id="79874" name="Picture 2" descr="http://www.spsemoh.cz/vyuka/zae/obrazky/rrs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992" y="2197567"/>
            <a:ext cx="2426748" cy="225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38517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rgbClr val="FFFFFF"/>
                </a:solidFill>
                <a:latin typeface="Calibri" pitchFamily="34" charset="0"/>
              </a:rPr>
              <a:t>1.7a </a:t>
            </a:r>
            <a:r>
              <a:rPr lang="sk-SK" altLang="cs-CZ" sz="3600" b="1" dirty="0">
                <a:solidFill>
                  <a:srgbClr val="FFFFFF"/>
                </a:solidFill>
                <a:latin typeface="Calibri" pitchFamily="34" charset="0"/>
              </a:rPr>
              <a:t>– SÉRIOVÉ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7/8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2017061"/>
            <a:ext cx="27566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10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20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3</a:t>
            </a:r>
            <a:r>
              <a:rPr lang="cs-CZ" altLang="cs-CZ" dirty="0" smtClean="0"/>
              <a:t> = 50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U = 10 V</a:t>
            </a:r>
          </a:p>
          <a:p>
            <a:r>
              <a:rPr lang="cs-CZ" altLang="cs-CZ" dirty="0" smtClean="0"/>
              <a:t>I = ? (A)</a:t>
            </a:r>
          </a:p>
          <a:p>
            <a:r>
              <a:rPr lang="cs-CZ" altLang="cs-CZ" dirty="0"/>
              <a:t>U</a:t>
            </a:r>
            <a:r>
              <a:rPr lang="cs-CZ" altLang="cs-CZ" baseline="-25000" dirty="0" smtClean="0"/>
              <a:t>1</a:t>
            </a:r>
            <a:r>
              <a:rPr lang="cs-CZ" dirty="0" smtClean="0"/>
              <a:t> = ? (</a:t>
            </a:r>
            <a:r>
              <a:rPr lang="cs-CZ" dirty="0"/>
              <a:t>V</a:t>
            </a:r>
            <a:r>
              <a:rPr lang="cs-CZ" dirty="0" smtClean="0"/>
              <a:t>)</a:t>
            </a:r>
          </a:p>
          <a:p>
            <a:r>
              <a:rPr lang="cs-CZ" altLang="cs-CZ" dirty="0" smtClean="0"/>
              <a:t>U</a:t>
            </a:r>
            <a:r>
              <a:rPr lang="cs-CZ" altLang="cs-CZ" baseline="-25000" dirty="0" smtClean="0"/>
              <a:t>2</a:t>
            </a:r>
            <a:r>
              <a:rPr lang="cs-CZ" dirty="0" smtClean="0"/>
              <a:t> = ? (V)</a:t>
            </a:r>
          </a:p>
          <a:p>
            <a:r>
              <a:rPr lang="cs-CZ" altLang="cs-CZ" dirty="0" smtClean="0"/>
              <a:t>U</a:t>
            </a:r>
            <a:r>
              <a:rPr lang="cs-CZ" altLang="cs-CZ" baseline="-25000" dirty="0" smtClean="0"/>
              <a:t>3</a:t>
            </a:r>
            <a:r>
              <a:rPr lang="cs-CZ" dirty="0" smtClean="0"/>
              <a:t> = ? (V)</a:t>
            </a:r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899648"/>
            <a:ext cx="275664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2017061"/>
                <a:ext cx="5950324" cy="4541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cs-CZ" b="1" dirty="0"/>
              </a:p>
              <a:p>
                <a:endParaRPr lang="cs-CZ" sz="2000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𝑅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=10+20+50 </m:t>
                    </m:r>
                    <m:r>
                      <m:rPr>
                        <m:sty m:val="p"/>
                      </m:rPr>
                      <a:rPr lang="el-GR" b="0" i="1" smtClean="0">
                        <a:solidFill>
                          <a:schemeClr val="tx1"/>
                        </a:solidFill>
                        <a:latin typeface="Cambria Math"/>
                      </a:rPr>
                      <m:t>Ω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sng" dirty="0" smtClean="0"/>
                  <a:t>80</a:t>
                </a:r>
                <a:r>
                  <a:rPr lang="cs-CZ" u="sng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sng" dirty="0"/>
                  <a:t>Ω</a:t>
                </a:r>
                <a:endParaRPr lang="cs-CZ" u="sng" dirty="0" smtClean="0"/>
              </a:p>
              <a:p>
                <a:pPr algn="ctr"/>
                <a:endParaRPr lang="cs-CZ" b="1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80</m:t>
                        </m:r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𝐴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0,125 A</a:t>
                </a:r>
              </a:p>
              <a:p>
                <a:pPr algn="ctr"/>
                <a:endParaRPr lang="cs-CZ" sz="20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=10∙0,125=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1,25 </a:t>
                </a:r>
                <a:r>
                  <a:rPr lang="cs-CZ" u="dbl" dirty="0"/>
                  <a:t>V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=20∙0,125=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/>
                  <a:t>2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,5 </a:t>
                </a:r>
                <a:r>
                  <a:rPr lang="cs-CZ" u="dbl" dirty="0" smtClean="0"/>
                  <a:t>V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=50∙0,125=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/>
                  <a:t>6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,25 </a:t>
                </a:r>
                <a:r>
                  <a:rPr lang="cs-CZ" u="dbl" dirty="0"/>
                  <a:t>V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2017061"/>
                <a:ext cx="5950324" cy="4541051"/>
              </a:xfrm>
              <a:prstGeom prst="rect">
                <a:avLst/>
              </a:prstGeom>
              <a:blipFill rotWithShape="1">
                <a:blip r:embed="rId3"/>
                <a:stretch>
                  <a:fillRect l="-1639" t="-10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3 Tři rezistory  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10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, 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20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a R</a:t>
            </a:r>
            <a:r>
              <a:rPr lang="cs-CZ" altLang="cs-CZ" baseline="-25000" dirty="0" smtClean="0"/>
              <a:t>3</a:t>
            </a:r>
            <a:r>
              <a:rPr lang="cs-CZ" altLang="cs-CZ" dirty="0" smtClean="0"/>
              <a:t> = 50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</a:t>
            </a:r>
            <a:r>
              <a:rPr lang="el-GR" altLang="cs-CZ" dirty="0" smtClean="0"/>
              <a:t> </a:t>
            </a:r>
            <a:r>
              <a:rPr lang="cs-CZ" altLang="cs-CZ" dirty="0" smtClean="0"/>
              <a:t>jsou zapojené do série. Napětí zdroje je 10 V. Vypočítejte proud protékající obvodem  a napětí na jednotlivých rezistorech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3128695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-31750" y="25336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739775" y="2682875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-22225" y="26733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-22225" y="1220788"/>
            <a:ext cx="9134475" cy="552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Výsledný odpor čtyř rezistorů zapojených do série je dán ............ hodnot jejich elektrických odporů.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Máme-li do série zapojeny 2 stejné rezistory, napětí na jednom je  .................. </a:t>
            </a:r>
            <a:r>
              <a:rPr lang="cs-CZ" altLang="cs-CZ" sz="2800" dirty="0"/>
              <a:t>n</a:t>
            </a:r>
            <a:r>
              <a:rPr lang="cs-CZ" altLang="cs-CZ" sz="2800" dirty="0" smtClean="0"/>
              <a:t>a druhém a je rovno ………. hodnoty napětí zdroje.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Jsou-li zapojeny rezistory sériově, jedná se o ……………. </a:t>
            </a:r>
            <a:r>
              <a:rPr lang="cs-CZ" altLang="cs-CZ" sz="2800" dirty="0"/>
              <a:t>elektrický </a:t>
            </a:r>
            <a:r>
              <a:rPr lang="cs-CZ" altLang="cs-CZ" sz="2800" dirty="0" smtClean="0"/>
              <a:t>obvod. 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Elektrický proud protékající rezistorem, který má větší odpor je při zapojení do série   ................ el. proud protékající rezistorem, který má menší odpor.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Výsledný elektrický </a:t>
            </a:r>
            <a:r>
              <a:rPr lang="cs-CZ" altLang="cs-CZ" sz="2800" dirty="0"/>
              <a:t>odpor </a:t>
            </a:r>
            <a:r>
              <a:rPr lang="cs-CZ" altLang="cs-CZ" sz="2800" dirty="0" smtClean="0"/>
              <a:t>dvou stejných rezistorů s hodnotou 1 k</a:t>
            </a:r>
            <a:r>
              <a:rPr lang="el-GR" altLang="cs-CZ" sz="2800" dirty="0" smtClean="0"/>
              <a:t>Ω</a:t>
            </a:r>
            <a:r>
              <a:rPr lang="cs-CZ" altLang="cs-CZ" sz="2800" dirty="0" smtClean="0"/>
              <a:t> je  </a:t>
            </a:r>
            <a:r>
              <a:rPr lang="cs-CZ" altLang="cs-CZ" sz="2800" dirty="0"/>
              <a:t>…….. </a:t>
            </a:r>
            <a:r>
              <a:rPr lang="el-GR" altLang="cs-CZ" sz="2800" dirty="0" smtClean="0"/>
              <a:t>Ω</a:t>
            </a:r>
            <a:r>
              <a:rPr lang="cs-CZ" altLang="cs-CZ" sz="2800" dirty="0" smtClean="0"/>
              <a:t>.</a:t>
            </a:r>
            <a:endParaRPr lang="cs-CZ" altLang="cs-CZ" sz="2800" dirty="0"/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546754" y="1620539"/>
            <a:ext cx="11929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součtem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21511" name="Text Box 12"/>
          <p:cNvSpPr txBox="1">
            <a:spLocks noChangeArrowheads="1"/>
          </p:cNvSpPr>
          <p:nvPr/>
        </p:nvSpPr>
        <p:spPr bwMode="auto">
          <a:xfrm>
            <a:off x="166688" y="636588"/>
            <a:ext cx="2265362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6948487" y="2533650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 dirty="0" smtClean="0">
                <a:solidFill>
                  <a:srgbClr val="FF0000"/>
                </a:solidFill>
              </a:rPr>
              <a:t>1/2</a:t>
            </a:r>
            <a:endParaRPr lang="sk-SK" altLang="cs-CZ" sz="2400" i="1" dirty="0">
              <a:solidFill>
                <a:srgbClr val="FF0000"/>
              </a:solidFill>
            </a:endParaRPr>
          </a:p>
        </p:txBody>
      </p:sp>
      <p:sp>
        <p:nvSpPr>
          <p:cNvPr id="21513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rgbClr val="FFFFFF"/>
                </a:solidFill>
                <a:latin typeface="Calibri" pitchFamily="34" charset="0"/>
              </a:rPr>
              <a:t>1.7a </a:t>
            </a:r>
            <a:r>
              <a:rPr lang="sk-SK" altLang="cs-CZ" sz="3600" b="1" dirty="0">
                <a:solidFill>
                  <a:srgbClr val="FFFFFF"/>
                </a:solidFill>
                <a:latin typeface="Calibri" pitchFamily="34" charset="0"/>
              </a:rPr>
              <a:t>– SÉRIOVÉ ZAPOJENÍ REZISTORŮ</a:t>
            </a:r>
            <a:endParaRPr lang="sk-SK" altLang="cs-CZ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2263402" y="2562225"/>
            <a:ext cx="1507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stejné jako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038228" y="3440697"/>
            <a:ext cx="17778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nerozvětvený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966261" y="4780990"/>
            <a:ext cx="1507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stejný jako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164355" y="6098802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2000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autoUpdateAnimBg="0"/>
      <p:bldP spid="174095" grpId="0" autoUpdateAnimBg="0"/>
      <p:bldP spid="20" grpId="0" autoUpdateAnimBg="0"/>
      <p:bldP spid="17" grpId="0" autoUpdateAnimBg="0"/>
      <p:bldP spid="13" grpId="0" autoUpdateAnimBg="0"/>
      <p:bldP spid="14" grpId="0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3657</TotalTime>
  <Words>495</Words>
  <Application>Microsoft Office PowerPoint</Application>
  <PresentationFormat>Předvádění na obrazovce (4:3)</PresentationFormat>
  <Paragraphs>117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9" baseType="lpstr">
      <vt:lpstr>Arial</vt:lpstr>
      <vt:lpstr>Calibri</vt:lpstr>
      <vt:lpstr>Cambria Math</vt:lpstr>
      <vt:lpstr>Corbel</vt:lpstr>
      <vt:lpstr>Tahoma</vt:lpstr>
      <vt:lpstr>Times New Roman</vt:lpstr>
      <vt:lpstr>Times New Roman CE</vt:lpstr>
      <vt:lpstr>Tunga</vt:lpstr>
      <vt:lpstr>Wingdings</vt:lpstr>
      <vt:lpstr>Default Design</vt:lpstr>
      <vt:lpstr>Mylar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Ohmův zákon. Elektrický odpor.</dc:title>
  <dc:subject>fyzika</dc:subject>
  <dc:creator>Čeněk Kodejška</dc:creator>
  <cp:lastModifiedBy>Kodejška Čeněk</cp:lastModifiedBy>
  <cp:revision>779</cp:revision>
  <cp:lastPrinted>1999-08-11T16:37:14Z</cp:lastPrinted>
  <dcterms:created xsi:type="dcterms:W3CDTF">1998-07-07T19:23:32Z</dcterms:created>
  <dcterms:modified xsi:type="dcterms:W3CDTF">2024-09-12T06:38:02Z</dcterms:modified>
</cp:coreProperties>
</file>