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2" r:id="rId2"/>
  </p:sldMasterIdLst>
  <p:notesMasterIdLst>
    <p:notesMasterId r:id="rId13"/>
  </p:notesMasterIdLst>
  <p:handoutMasterIdLst>
    <p:handoutMasterId r:id="rId14"/>
  </p:handoutMasterIdLst>
  <p:sldIdLst>
    <p:sldId id="257" r:id="rId3"/>
    <p:sldId id="295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07" r:id="rId12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DDDDDD"/>
    <a:srgbClr val="800000"/>
    <a:srgbClr val="EAEAEA"/>
    <a:srgbClr val="969696"/>
    <a:srgbClr val="6E0000"/>
    <a:srgbClr val="C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 snapToGrid="0">
      <p:cViewPr varScale="1">
        <p:scale>
          <a:sx n="110" d="100"/>
          <a:sy n="110" d="100"/>
        </p:scale>
        <p:origin x="164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458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noProof="0" smtClean="0"/>
              <a:t>Klepnutím lze upravit styly předlohy textu</a:t>
            </a:r>
          </a:p>
          <a:p>
            <a:pPr lvl="1"/>
            <a:r>
              <a:rPr lang="sk-SK" altLang="cs-CZ" noProof="0" smtClean="0"/>
              <a:t>Druhá úroveň</a:t>
            </a:r>
          </a:p>
          <a:p>
            <a:pPr lvl="2"/>
            <a:r>
              <a:rPr lang="sk-SK" altLang="cs-CZ" noProof="0" smtClean="0"/>
              <a:t>Třetí úroveň</a:t>
            </a:r>
          </a:p>
          <a:p>
            <a:pPr lvl="3"/>
            <a:r>
              <a:rPr lang="sk-SK" altLang="cs-CZ" noProof="0" smtClean="0"/>
              <a:t>Čtvrtá úroveň</a:t>
            </a:r>
          </a:p>
          <a:p>
            <a:pPr lvl="4"/>
            <a:r>
              <a:rPr lang="sk-SK" altLang="cs-CZ" noProof="0" smtClean="0"/>
              <a:t>Pátá úroveň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fld id="{4214B413-0C0E-4A7D-9AC6-E78779EFA41A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9D4B3E5-FBED-47EA-92C7-1766C09BFB21}" type="slidenum">
              <a:rPr lang="sk-SK" altLang="cs-CZ" sz="1000"/>
              <a:pPr>
                <a:spcBef>
                  <a:spcPct val="0"/>
                </a:spcBef>
              </a:pPr>
              <a:t>2</a:t>
            </a:fld>
            <a:endParaRPr lang="sk-SK" altLang="cs-CZ" sz="100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5607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5608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DC76401-0772-4252-8BBF-0D4C33AE3A99}" type="slidenum">
              <a:rPr lang="sk-SK" altLang="cs-CZ" sz="1000"/>
              <a:pPr>
                <a:spcBef>
                  <a:spcPct val="0"/>
                </a:spcBef>
              </a:pPr>
              <a:t>3</a:t>
            </a:fld>
            <a:endParaRPr lang="sk-SK" altLang="cs-CZ" sz="1000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663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6631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6632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D8A08EE-0E3A-4C4C-8EC7-B40D23BDB22F}" type="slidenum">
              <a:rPr lang="sk-SK" altLang="cs-CZ" sz="1000"/>
              <a:pPr>
                <a:spcBef>
                  <a:spcPct val="0"/>
                </a:spcBef>
              </a:pPr>
              <a:t>4</a:t>
            </a:fld>
            <a:endParaRPr lang="sk-SK" altLang="cs-CZ" sz="100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A818B98-C73B-4658-A0B0-5DCA922E93A1}" type="slidenum">
              <a:rPr lang="sk-SK" altLang="cs-CZ" sz="1000"/>
              <a:pPr>
                <a:spcBef>
                  <a:spcPct val="0"/>
                </a:spcBef>
              </a:pPr>
              <a:t>5</a:t>
            </a:fld>
            <a:endParaRPr lang="sk-SK" altLang="cs-CZ" sz="1000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8679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8680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314448A-F817-4044-A072-47899A5F545F}" type="slidenum">
              <a:rPr lang="sk-SK" altLang="cs-CZ" sz="1000"/>
              <a:pPr>
                <a:spcBef>
                  <a:spcPct val="0"/>
                </a:spcBef>
              </a:pPr>
              <a:t>6</a:t>
            </a:fld>
            <a:endParaRPr lang="sk-SK" altLang="cs-CZ" sz="1000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9703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704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C923097-09F2-4CF6-A714-6B9D43397B61}" type="slidenum">
              <a:rPr lang="sk-SK" altLang="cs-CZ" sz="1000"/>
              <a:pPr>
                <a:spcBef>
                  <a:spcPct val="0"/>
                </a:spcBef>
              </a:pPr>
              <a:t>7</a:t>
            </a:fld>
            <a:endParaRPr lang="sk-SK" altLang="cs-CZ" sz="1000"/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0727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0728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C02827E-7560-4026-970F-E0A459364B21}" type="slidenum">
              <a:rPr lang="sk-SK" altLang="cs-CZ" sz="1000"/>
              <a:pPr>
                <a:spcBef>
                  <a:spcPct val="0"/>
                </a:spcBef>
              </a:pPr>
              <a:t>8</a:t>
            </a:fld>
            <a:endParaRPr lang="sk-SK" altLang="cs-CZ" sz="1000"/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3174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175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1751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52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0AE46EE-5D4E-4101-875F-B38C1B1876B4}" type="slidenum">
              <a:rPr lang="sk-SK" altLang="cs-CZ" sz="1000"/>
              <a:pPr>
                <a:spcBef>
                  <a:spcPct val="0"/>
                </a:spcBef>
              </a:pPr>
              <a:t>9</a:t>
            </a:fld>
            <a:endParaRPr lang="sk-SK" altLang="cs-CZ" sz="1000"/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277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2775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277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EB1F66A-3B45-4DEE-8D89-619074694D18}" type="slidenum">
              <a:rPr lang="sk-SK" altLang="cs-CZ" sz="1000"/>
              <a:pPr>
                <a:spcBef>
                  <a:spcPct val="0"/>
                </a:spcBef>
              </a:pPr>
              <a:t>10</a:t>
            </a:fld>
            <a:endParaRPr lang="sk-SK" altLang="cs-CZ" sz="1000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16266-DDF4-4FD7-A5DE-789FAEC13F93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518113960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AA4FA9-4900-4CC1-9CDC-FD636C99F84E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590388574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8732D6-7647-4D0B-BC20-F5F8E84BAE43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87683440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/>
          <p:nvPr/>
        </p:nvSpPr>
        <p:spPr>
          <a:xfrm>
            <a:off x="0" y="4743450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981766-50E8-400E-B1A4-215D660A089F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8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51316417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82CFA3F5-0A00-4FA6-87E0-2B7AB8985A3D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7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00612287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17"/>
          <p:cNvCxnSpPr/>
          <p:nvPr/>
        </p:nvCxnSpPr>
        <p:spPr>
          <a:xfrm>
            <a:off x="-4763" y="1828800"/>
            <a:ext cx="9144001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208167-14E7-45E7-B8FA-48926D7BF8E1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9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20647273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EA3B489-39FA-4E6F-9DA3-9BA9AC241F05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8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88892796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D3F323E6-FE42-4E45-A8CC-380CF52EE222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96250765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4C94D9-0974-4D6B-83E0-19AF09536D51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98459905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459FCF-D726-407D-91B2-A597E515B92E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5287147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8CCED180-F0A9-48BA-A972-0D359C51B0BD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21377751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8F2113-B922-4621-BD5A-CC36549D83C2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146221026"/>
      </p:ext>
    </p:extLst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8966067F-97A6-4146-A93C-5F2AD7C3F31C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6961323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07EA5-1C82-4054-8989-EF2BF8BF3C8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50675399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C8E4E-0A72-4B0A-8BD1-8D76244DAF7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1919890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9557D-8870-4FC8-B350-1532B79AF443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4259201102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8A17AE-21D8-4DE4-90DA-10D12282A607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62745535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A64535-55C2-4C17-81E6-72661AF51853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800012571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B95A53-0EBA-4826-844A-5A465BAFAAA2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492512356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901A12-D093-44BD-906B-8274FBFF49B0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791852758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377B2-BF19-4680-A1A2-CD2F00232C1D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120825965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32139-AA71-4DBC-948B-1793A23BBC48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418045003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 předlohy titulu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styly předlohy textu</a:t>
            </a:r>
          </a:p>
          <a:p>
            <a:pPr lvl="1"/>
            <a:r>
              <a:rPr lang="sk-SK" altLang="cs-CZ" smtClean="0"/>
              <a:t>Druhá úroveň</a:t>
            </a:r>
          </a:p>
          <a:p>
            <a:pPr lvl="2"/>
            <a:r>
              <a:rPr lang="sk-SK" altLang="cs-CZ" smtClean="0"/>
              <a:t>Třetí úroveň</a:t>
            </a:r>
          </a:p>
          <a:p>
            <a:pPr lvl="3"/>
            <a:r>
              <a:rPr lang="sk-SK" altLang="cs-CZ" smtClean="0"/>
              <a:t>Čtvrtá úroveň</a:t>
            </a:r>
          </a:p>
          <a:p>
            <a:pPr lvl="4"/>
            <a:r>
              <a:rPr lang="sk-SK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fld id="{15C7ADAA-05C6-4557-8DF7-A58B1229F9DA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ransition>
    <p:dissolve/>
  </p:transition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52425" y="228600"/>
            <a:ext cx="7680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  <a:endParaRPr lang="en-US" altLang="cs-CZ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5" y="1463675"/>
            <a:ext cx="768032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5" y="6543675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50" y="6543675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5"/>
            <a:ext cx="876300" cy="2476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>
              <a:defRPr sz="1000" b="1">
                <a:solidFill>
                  <a:srgbClr val="FFFFFF"/>
                </a:solidFill>
              </a:defRPr>
            </a:lvl1pPr>
          </a:lstStyle>
          <a:p>
            <a:fld id="{CD69BE59-3277-44E8-840A-2D65060B7E99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ts val="40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Tunga" pitchFamily="2"/>
        </a:defRPr>
      </a:lvl1pPr>
      <a:lvl2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2pPr>
      <a:lvl3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3pPr>
      <a:lvl4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4pPr>
      <a:lvl5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5pPr>
      <a:lvl6pPr marL="4572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6pPr>
      <a:lvl7pPr marL="9144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7pPr>
      <a:lvl8pPr marL="13716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8pPr>
      <a:lvl9pPr marL="18288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9pPr>
    </p:titleStyle>
    <p:bodyStyle>
      <a:lvl1pPr algn="l" rtl="0" eaLnBrk="0" fontAlgn="base" hangingPunct="0">
        <a:spcBef>
          <a:spcPts val="1200"/>
        </a:spcBef>
        <a:spcAft>
          <a:spcPct val="0"/>
        </a:spcAft>
        <a:buClr>
          <a:srgbClr val="838995"/>
        </a:buClr>
        <a:buFont typeface="Arial" panose="020B0604020202020204" pitchFamily="34" charset="0"/>
        <a:defRPr kern="1200" spc="3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jpe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0" y="1924050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ts val="1200"/>
              </a:spcBef>
              <a:buClr>
                <a:srgbClr val="838995"/>
              </a:buClr>
              <a:buFont typeface="Arial" panose="020B0604020202020204" pitchFamily="34" charset="0"/>
              <a:defRPr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1pPr>
            <a:lvl2pPr marL="171450" indent="-17145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2pPr>
            <a:lvl3pPr marL="344488" indent="-16510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3pPr>
            <a:lvl4pPr marL="517525" indent="-169863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4pPr>
            <a:lvl5pPr marL="688975" indent="-173038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5pPr>
            <a:lvl6pPr marL="11461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6pPr>
            <a:lvl7pPr marL="16033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7pPr>
            <a:lvl8pPr marL="20605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8pPr>
            <a:lvl9pPr marL="25177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sk-SK" altLang="cs-CZ" sz="3400" b="1" dirty="0" smtClean="0">
                <a:latin typeface="Calibri" panose="020F0502020204030204" pitchFamily="34" charset="0"/>
              </a:rPr>
              <a:t>06 </a:t>
            </a:r>
            <a:r>
              <a:rPr lang="sk-SK" altLang="cs-CZ" sz="3400" b="1" dirty="0">
                <a:latin typeface="Calibri" panose="020F0502020204030204" pitchFamily="34" charset="0"/>
              </a:rPr>
              <a:t>– OHMŮV ZÁKON. ELEKTRICKÝ ODPOR.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2"/>
          <p:cNvSpPr>
            <a:spLocks noChangeShapeType="1"/>
          </p:cNvSpPr>
          <p:nvPr/>
        </p:nvSpPr>
        <p:spPr bwMode="auto">
          <a:xfrm flipH="1">
            <a:off x="-31750" y="253365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739775" y="2682875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-22225" y="267335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-22225" y="1220788"/>
            <a:ext cx="9134475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14350" indent="-51435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S klesajícím elektrickým napětím ......... v obvodu elektrický proud.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Grafickou závislostí napětí na proudu je  .............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Napětí můžeme z Ohmova zákona vyjádřit jako</a:t>
            </a:r>
            <a:br>
              <a:rPr lang="cs-CZ" altLang="cs-CZ" sz="2800"/>
            </a:br>
            <a:r>
              <a:rPr lang="cs-CZ" altLang="cs-CZ" sz="2800"/>
              <a:t>……………………. 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Jednotkou elektrického odporu je   ..........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Čím je teplota vodiče menší, tím je elektrický odpor vodiče  …….. 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Součástku, jejíž odpor je stálý nazýváme ……….....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Jako dělič napětí používáme ………………… nebo </a:t>
            </a:r>
            <a:br>
              <a:rPr lang="cs-CZ" altLang="cs-CZ" sz="2800"/>
            </a:br>
            <a:r>
              <a:rPr lang="cs-CZ" altLang="cs-CZ" sz="2800"/>
              <a:t>…………………. článek.</a:t>
            </a:r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5441950" y="1158875"/>
            <a:ext cx="8159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klesá</a:t>
            </a:r>
          </a:p>
        </p:txBody>
      </p:sp>
      <p:sp>
        <p:nvSpPr>
          <p:cNvPr id="23559" name="Text Box 12"/>
          <p:cNvSpPr txBox="1">
            <a:spLocks noChangeArrowheads="1"/>
          </p:cNvSpPr>
          <p:nvPr/>
        </p:nvSpPr>
        <p:spPr bwMode="auto">
          <a:xfrm>
            <a:off x="166688" y="636588"/>
            <a:ext cx="2265362" cy="5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3300">
                <a:solidFill>
                  <a:srgbClr val="FF0000"/>
                </a:solidFill>
              </a:rPr>
              <a:t>Zopakujte si</a:t>
            </a:r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5656263" y="3486150"/>
            <a:ext cx="7143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ohm</a:t>
            </a:r>
          </a:p>
        </p:txBody>
      </p:sp>
      <p:sp>
        <p:nvSpPr>
          <p:cNvPr id="23561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smtClean="0">
                <a:solidFill>
                  <a:schemeClr val="bg1"/>
                </a:solidFill>
                <a:latin typeface="Calibri" panose="020F0502020204030204" pitchFamily="34" charset="0"/>
              </a:rPr>
              <a:t>1.6</a:t>
            </a:r>
            <a:r>
              <a:rPr lang="sk-SK" altLang="cs-CZ" sz="3400" b="1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sk-SK" altLang="cs-CZ" sz="3400" b="1">
                <a:solidFill>
                  <a:schemeClr val="bg1"/>
                </a:solidFill>
                <a:latin typeface="Calibri" panose="020F0502020204030204" pitchFamily="34" charset="0"/>
              </a:rPr>
              <a:t>– OHMŮV ZÁKON.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ELEKTRICKÝ ODPOR.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6586538" y="2073275"/>
            <a:ext cx="10572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>
                <a:solidFill>
                  <a:srgbClr val="FF0000"/>
                </a:solidFill>
              </a:rPr>
              <a:t>přímka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6548438" y="4865688"/>
            <a:ext cx="11144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>
                <a:solidFill>
                  <a:srgbClr val="FF0000"/>
                </a:solidFill>
              </a:rPr>
              <a:t>rezistor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850900" y="3024188"/>
            <a:ext cx="98266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U=R I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1023938" y="5813425"/>
            <a:ext cx="1806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>
                <a:solidFill>
                  <a:srgbClr val="FF0000"/>
                </a:solidFill>
              </a:rPr>
              <a:t>potenciometr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635125" y="4413250"/>
            <a:ext cx="9032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menší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5257800" y="5351463"/>
            <a:ext cx="10271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reostat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7" grpId="0" autoUpdateAnimBg="0"/>
      <p:bldP spid="174095" grpId="0" autoUpdateAnimBg="0"/>
      <p:bldP spid="16" grpId="0" autoUpdateAnimBg="0"/>
      <p:bldP spid="18" grpId="0" autoUpdateAnimBg="0"/>
      <p:bldP spid="20" grpId="0" autoUpdateAnimBg="0"/>
      <p:bldP spid="22" grpId="0" autoUpdateAnimBg="0"/>
      <p:bldP spid="17" grpId="0" autoUpdateAnimBg="0"/>
      <p:bldP spid="2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1.6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OHMŮV ZÁKON. ELEKTRICKÝ ODPOR. 2/10</a:t>
            </a:r>
          </a:p>
        </p:txBody>
      </p:sp>
      <p:sp>
        <p:nvSpPr>
          <p:cNvPr id="15363" name="TextovéPole 3"/>
          <p:cNvSpPr txBox="1">
            <a:spLocks noChangeArrowheads="1"/>
          </p:cNvSpPr>
          <p:nvPr/>
        </p:nvSpPr>
        <p:spPr bwMode="auto">
          <a:xfrm>
            <a:off x="1403350" y="1052513"/>
            <a:ext cx="7489825" cy="1154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cs-CZ" altLang="cs-CZ" sz="2000">
                <a:solidFill>
                  <a:srgbClr val="000000"/>
                </a:solidFill>
                <a:latin typeface="Calibri" panose="020F0502020204030204" pitchFamily="34" charset="0"/>
              </a:rPr>
              <a:t>Ke zdroji napětí připojíme rezistor. Pomocí multimetrů zapojených jako voltmetr a ampérmetr měříme proud procházející rezistorem a napětí na rezistoru. Naměřené hodnoty zapíšeme do tabulky: </a:t>
            </a:r>
          </a:p>
        </p:txBody>
      </p:sp>
      <p:pic>
        <p:nvPicPr>
          <p:cNvPr id="15364" name="Obrázek 4" descr="C:\Users\imhotep\AppData\Local\Microsoft\Windows\Temporary Internet Files\Content.IE5\3I2829YJ\MC900436917[1]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513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395536" y="2420888"/>
          <a:ext cx="8496942" cy="1240207"/>
        </p:xfrm>
        <a:graphic>
          <a:graphicData uri="http://schemas.openxmlformats.org/drawingml/2006/table">
            <a:tbl>
              <a:tblPr firstRow="1" firstCol="1" bandRow="1"/>
              <a:tblGrid>
                <a:gridCol w="848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98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98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98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98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98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98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986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986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154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cs-CZ" sz="1800" dirty="0">
                          <a:effectLst/>
                        </a:rPr>
                        <a:t> (V)</a:t>
                      </a:r>
                      <a:endParaRPr lang="cs-CZ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4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cs-CZ" sz="1800" dirty="0">
                          <a:effectLst/>
                        </a:rPr>
                        <a:t> (A)</a:t>
                      </a:r>
                      <a:endParaRPr lang="cs-CZ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27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4"/>
                      <a:stretch>
                        <a:fillRect l="-719" t="-113000" r="-902878"/>
                      </a:stretch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366" name="TextovéPole 6"/>
          <p:cNvSpPr txBox="1">
            <a:spLocks noChangeArrowheads="1"/>
          </p:cNvSpPr>
          <p:nvPr/>
        </p:nvSpPr>
        <p:spPr bwMode="auto">
          <a:xfrm>
            <a:off x="395288" y="4149725"/>
            <a:ext cx="2952750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cs-CZ" altLang="cs-CZ" sz="18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Schéma zapojení:</a:t>
            </a:r>
          </a:p>
        </p:txBody>
      </p:sp>
      <p:pic>
        <p:nvPicPr>
          <p:cNvPr id="15367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410"/>
          <a:stretch>
            <a:fillRect/>
          </a:stretch>
        </p:blipFill>
        <p:spPr bwMode="auto">
          <a:xfrm>
            <a:off x="2192338" y="4541838"/>
            <a:ext cx="4503737" cy="193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1.6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OHMŮV ZÁKON. ELEKTRICKÝ ODPOR. 3/10</a:t>
            </a:r>
          </a:p>
        </p:txBody>
      </p:sp>
      <p:sp>
        <p:nvSpPr>
          <p:cNvPr id="16387" name="TextovéPole 7"/>
          <p:cNvSpPr txBox="1">
            <a:spLocks noChangeArrowheads="1"/>
          </p:cNvSpPr>
          <p:nvPr/>
        </p:nvSpPr>
        <p:spPr bwMode="auto">
          <a:xfrm>
            <a:off x="0" y="835025"/>
            <a:ext cx="9144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Graf závislosti proudu na napětí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0" y="1495425"/>
            <a:ext cx="9144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 b="1">
                <a:latin typeface="Calibri" panose="020F0502020204030204" pitchFamily="34" charset="0"/>
              </a:rPr>
              <a:t>voltampérová (VA) charakteristika vodiče</a:t>
            </a:r>
          </a:p>
        </p:txBody>
      </p:sp>
      <p:pic>
        <p:nvPicPr>
          <p:cNvPr id="16389" name="Picture 7" descr="http://elektross.gjn.cz/obrazky/proud3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2078038"/>
            <a:ext cx="6156325" cy="332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0" y="5705475"/>
            <a:ext cx="91440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</a:rPr>
              <a:t>Elektrický proud v kovovém vodiči je přímo úměrný elektrickému napětí mezi konci vodiče.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utoUpdateAnimBg="0"/>
      <p:bldP spid="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1.6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OHMŮV ZÁKON. ELEKTRICKÝ ODPOR. 4/10</a:t>
            </a:r>
          </a:p>
        </p:txBody>
      </p:sp>
      <p:sp>
        <p:nvSpPr>
          <p:cNvPr id="17411" name="TextovéPole 7"/>
          <p:cNvSpPr txBox="1">
            <a:spLocks noChangeArrowheads="1"/>
          </p:cNvSpPr>
          <p:nvPr/>
        </p:nvSpPr>
        <p:spPr bwMode="auto">
          <a:xfrm>
            <a:off x="0" y="633413"/>
            <a:ext cx="9144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Ohmův zákon</a:t>
            </a:r>
          </a:p>
        </p:txBody>
      </p:sp>
      <p:sp>
        <p:nvSpPr>
          <p:cNvPr id="6" name="Obdélník 5"/>
          <p:cNvSpPr/>
          <p:nvPr/>
        </p:nvSpPr>
        <p:spPr>
          <a:xfrm>
            <a:off x="9525" y="5013325"/>
            <a:ext cx="9144000" cy="822325"/>
          </a:xfrm>
          <a:prstGeom prst="rect">
            <a:avLst/>
          </a:prstGeom>
          <a:solidFill>
            <a:srgbClr val="FFFF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18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1268413"/>
            <a:ext cx="9144000" cy="647700"/>
          </a:xfrm>
          <a:prstGeom prst="rect">
            <a:avLst/>
          </a:prstGeom>
          <a:solidFill>
            <a:srgbClr val="FFFF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18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TextovéPole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918979"/>
            <a:ext cx="9144000" cy="4811574"/>
          </a:xfrm>
          <a:prstGeom prst="rect">
            <a:avLst/>
          </a:prstGeom>
          <a:blipFill rotWithShape="1">
            <a:blip r:embed="rId3"/>
            <a:stretch>
              <a:fillRect l="-1000"/>
            </a:stretch>
          </a:blipFill>
        </p:spPr>
        <p:txBody>
          <a:bodyPr/>
          <a:lstStyle/>
          <a:p>
            <a:pPr>
              <a:defRPr/>
            </a:pPr>
            <a:r>
              <a:rPr lang="cs-CZ">
                <a:noFill/>
              </a:rPr>
              <a:t> 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1.6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OHMŮV ZÁKON. ELEKTRICKÝ ODPOR. 5/10</a:t>
            </a:r>
          </a:p>
        </p:txBody>
      </p:sp>
      <p:sp>
        <p:nvSpPr>
          <p:cNvPr id="18435" name="TextovéPole 7"/>
          <p:cNvSpPr txBox="1">
            <a:spLocks noChangeArrowheads="1"/>
          </p:cNvSpPr>
          <p:nvPr/>
        </p:nvSpPr>
        <p:spPr bwMode="auto">
          <a:xfrm>
            <a:off x="0" y="835025"/>
            <a:ext cx="9144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Závislost odporu na druhu materiálu</a:t>
            </a:r>
          </a:p>
        </p:txBody>
      </p:sp>
      <p:sp>
        <p:nvSpPr>
          <p:cNvPr id="18436" name="TextovéPole 1"/>
          <p:cNvSpPr txBox="1">
            <a:spLocks noChangeArrowheads="1"/>
          </p:cNvSpPr>
          <p:nvPr/>
        </p:nvSpPr>
        <p:spPr bwMode="auto">
          <a:xfrm>
            <a:off x="0" y="1519238"/>
            <a:ext cx="9144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 typeface="Wingdings" panose="05000000000000000000" pitchFamily="2" charset="2"/>
              <a:buChar char=""/>
            </a:pPr>
            <a:r>
              <a:rPr lang="cs-CZ" altLang="cs-CZ" sz="2400">
                <a:latin typeface="Calibri" panose="020F0502020204030204" pitchFamily="34" charset="0"/>
              </a:rPr>
              <a:t>různé kovy mají různé VA charakteristiky - </a:t>
            </a:r>
            <a:r>
              <a:rPr lang="cs-CZ" altLang="cs-CZ" sz="20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(např. </a:t>
            </a:r>
            <a:r>
              <a:rPr lang="cs-CZ" altLang="cs-CZ" sz="200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ocel </a:t>
            </a:r>
            <a:r>
              <a:rPr lang="cs-CZ" altLang="cs-CZ" sz="20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cs-CZ" altLang="cs-CZ" sz="20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konstantan</a:t>
            </a:r>
            <a:r>
              <a:rPr lang="cs-CZ" altLang="cs-CZ" sz="20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8437" name="Obrázek 8" descr="http://sub.allaboutcircuits.com/images/quiz/03059x0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2281238"/>
            <a:ext cx="5054600" cy="420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1.6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OHMŮV ZÁKON. ELEKTRICKÝ ODPOR. 6/10</a:t>
            </a:r>
          </a:p>
        </p:txBody>
      </p:sp>
      <p:sp>
        <p:nvSpPr>
          <p:cNvPr id="19459" name="TextovéPole 7"/>
          <p:cNvSpPr txBox="1">
            <a:spLocks noChangeArrowheads="1"/>
          </p:cNvSpPr>
          <p:nvPr/>
        </p:nvSpPr>
        <p:spPr bwMode="auto">
          <a:xfrm>
            <a:off x="0" y="835025"/>
            <a:ext cx="9144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Závislost odporu vodiče na teplotě</a:t>
            </a:r>
          </a:p>
        </p:txBody>
      </p:sp>
      <p:sp>
        <p:nvSpPr>
          <p:cNvPr id="19460" name="TextovéPole 9"/>
          <p:cNvSpPr txBox="1">
            <a:spLocks noChangeArrowheads="1"/>
          </p:cNvSpPr>
          <p:nvPr/>
        </p:nvSpPr>
        <p:spPr bwMode="auto">
          <a:xfrm>
            <a:off x="0" y="1519238"/>
            <a:ext cx="9144000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 typeface="Wingdings" panose="05000000000000000000" pitchFamily="2" charset="2"/>
              <a:buChar char=""/>
            </a:pPr>
            <a:r>
              <a:rPr lang="cs-CZ" altLang="cs-CZ" sz="2400">
                <a:latin typeface="Calibri" panose="020F0502020204030204" pitchFamily="34" charset="0"/>
              </a:rPr>
              <a:t>s rostoucí teplotou vodiče roste jeho odpor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Font typeface="Wingdings" panose="05000000000000000000" pitchFamily="2" charset="2"/>
              <a:buChar char=""/>
            </a:pPr>
            <a:r>
              <a:rPr lang="cs-CZ" altLang="cs-CZ" sz="24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při stejném napětí na vodiči protéká </a:t>
            </a:r>
            <a:r>
              <a:rPr lang="cs-CZ" altLang="cs-CZ"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vodičem o vyšší teplotě</a:t>
            </a:r>
            <a:r>
              <a:rPr lang="cs-CZ" altLang="cs-CZ" sz="24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altLang="cs-CZ"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menší proud: </a:t>
            </a:r>
            <a:r>
              <a:rPr lang="cs-CZ" altLang="cs-CZ" sz="2400" i="1">
                <a:solidFill>
                  <a:srgbClr val="FF0000"/>
                </a:solidFill>
              </a:rPr>
              <a:t>I</a:t>
            </a:r>
            <a:r>
              <a:rPr lang="cs-CZ" altLang="cs-CZ" sz="2400" baseline="-25000">
                <a:solidFill>
                  <a:srgbClr val="FF0000"/>
                </a:solidFill>
              </a:rPr>
              <a:t>1</a:t>
            </a:r>
            <a:r>
              <a:rPr lang="cs-CZ" altLang="cs-CZ" sz="2400">
                <a:solidFill>
                  <a:srgbClr val="FF0000"/>
                </a:solidFill>
              </a:rPr>
              <a:t> &lt; </a:t>
            </a:r>
            <a:r>
              <a:rPr lang="cs-CZ" altLang="cs-CZ" sz="2400" i="1">
                <a:solidFill>
                  <a:srgbClr val="FF0000"/>
                </a:solidFill>
              </a:rPr>
              <a:t>I</a:t>
            </a:r>
            <a:r>
              <a:rPr lang="cs-CZ" altLang="cs-CZ" sz="2400" baseline="-25000">
                <a:solidFill>
                  <a:srgbClr val="FF0000"/>
                </a:solidFill>
              </a:rPr>
              <a:t>2</a:t>
            </a:r>
            <a:endParaRPr lang="cs-CZ" altLang="cs-CZ" sz="240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461" name="Obrázek 10" descr="http://www.schoolphysics.co.uk/age16-19/Electricity%20and%20magnetism/Current%20electricity/text/Resistance_/images/6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7"/>
          <a:stretch>
            <a:fillRect/>
          </a:stretch>
        </p:blipFill>
        <p:spPr bwMode="auto">
          <a:xfrm>
            <a:off x="2411413" y="3101975"/>
            <a:ext cx="4321175" cy="324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462" name="Přímá spojnice 2"/>
          <p:cNvCxnSpPr>
            <a:cxnSpLocks noChangeShapeType="1"/>
          </p:cNvCxnSpPr>
          <p:nvPr/>
        </p:nvCxnSpPr>
        <p:spPr bwMode="auto">
          <a:xfrm>
            <a:off x="3441700" y="5110163"/>
            <a:ext cx="3052763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Přímá spojnice 4"/>
          <p:cNvCxnSpPr/>
          <p:nvPr/>
        </p:nvCxnSpPr>
        <p:spPr bwMode="auto">
          <a:xfrm>
            <a:off x="3967163" y="5110163"/>
            <a:ext cx="0" cy="873125"/>
          </a:xfrm>
          <a:prstGeom prst="line">
            <a:avLst/>
          </a:prstGeom>
          <a:ln>
            <a:prstDash val="dash"/>
            <a:headEnd type="none" w="sm" len="sm"/>
            <a:tailEnd type="none" w="sm" len="sm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 bwMode="auto">
          <a:xfrm>
            <a:off x="4572000" y="5110163"/>
            <a:ext cx="0" cy="873125"/>
          </a:xfrm>
          <a:prstGeom prst="line">
            <a:avLst/>
          </a:prstGeom>
          <a:ln>
            <a:prstDash val="dash"/>
            <a:headEnd type="none" w="sm" len="sm"/>
            <a:tailEnd type="none" w="sm" len="sm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465" name="TextovéPole 5"/>
          <p:cNvSpPr txBox="1">
            <a:spLocks noChangeArrowheads="1"/>
          </p:cNvSpPr>
          <p:nvPr/>
        </p:nvSpPr>
        <p:spPr bwMode="auto">
          <a:xfrm>
            <a:off x="3768725" y="5983288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000" i="1"/>
              <a:t>I</a:t>
            </a:r>
            <a:r>
              <a:rPr lang="cs-CZ" altLang="cs-CZ" sz="2000" baseline="-25000"/>
              <a:t>1</a:t>
            </a:r>
          </a:p>
        </p:txBody>
      </p:sp>
      <p:sp>
        <p:nvSpPr>
          <p:cNvPr id="19466" name="TextovéPole 17"/>
          <p:cNvSpPr txBox="1">
            <a:spLocks noChangeArrowheads="1"/>
          </p:cNvSpPr>
          <p:nvPr/>
        </p:nvSpPr>
        <p:spPr bwMode="auto">
          <a:xfrm>
            <a:off x="4373563" y="5983288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000" i="1"/>
              <a:t>I</a:t>
            </a:r>
            <a:r>
              <a:rPr lang="cs-CZ" altLang="cs-CZ" sz="2000" baseline="-25000"/>
              <a:t>2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1.6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OHMŮV ZÁKON. ELEKTRICKÝ ODPOR. 7/10</a:t>
            </a:r>
          </a:p>
        </p:txBody>
      </p:sp>
      <p:sp>
        <p:nvSpPr>
          <p:cNvPr id="20483" name="TextovéPole 7"/>
          <p:cNvSpPr txBox="1">
            <a:spLocks noChangeArrowheads="1"/>
          </p:cNvSpPr>
          <p:nvPr/>
        </p:nvSpPr>
        <p:spPr bwMode="auto">
          <a:xfrm>
            <a:off x="0" y="754063"/>
            <a:ext cx="9144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Rezistor</a:t>
            </a:r>
          </a:p>
        </p:txBody>
      </p:sp>
      <p:sp>
        <p:nvSpPr>
          <p:cNvPr id="20484" name="Obdélník 2"/>
          <p:cNvSpPr>
            <a:spLocks noChangeArrowheads="1"/>
          </p:cNvSpPr>
          <p:nvPr/>
        </p:nvSpPr>
        <p:spPr bwMode="auto">
          <a:xfrm>
            <a:off x="0" y="21796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je elektronická součástka, která má určitý pevně daný odpor</a:t>
            </a:r>
          </a:p>
        </p:txBody>
      </p:sp>
      <p:pic>
        <p:nvPicPr>
          <p:cNvPr id="20485" name="Obrázek 6" descr="http://upload.wikimedia.org/wikipedia/commons/c/c1/Sch-Rezisto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650" y="882650"/>
            <a:ext cx="1584325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Obrázek 7" descr="http://pics.livejournal.com/alexio_marziano/pic/00484he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2855913"/>
            <a:ext cx="2479675" cy="177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Obrázek 8" descr="http://racvonka.cz/images/25w-rezistory-s-paskovymi-vyvody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4757738"/>
            <a:ext cx="2479675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Obrázek 9" descr="http://upload.wikimedia.org/wikipedia/commons/4/42/Rezistor-CERN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425" y="2855913"/>
            <a:ext cx="5794375" cy="378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1.6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OHMŮV ZÁKON. ELEKTRICKÝ ODPOR. 8/10</a:t>
            </a:r>
          </a:p>
        </p:txBody>
      </p:sp>
      <p:sp>
        <p:nvSpPr>
          <p:cNvPr id="21507" name="TextovéPole 7"/>
          <p:cNvSpPr txBox="1">
            <a:spLocks noChangeArrowheads="1"/>
          </p:cNvSpPr>
          <p:nvPr/>
        </p:nvSpPr>
        <p:spPr bwMode="auto">
          <a:xfrm>
            <a:off x="0" y="631825"/>
            <a:ext cx="9144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Reostat a potenciometr</a:t>
            </a:r>
          </a:p>
        </p:txBody>
      </p:sp>
      <p:sp>
        <p:nvSpPr>
          <p:cNvPr id="21508" name="TextovéPole 1"/>
          <p:cNvSpPr txBox="1">
            <a:spLocks noChangeArrowheads="1"/>
          </p:cNvSpPr>
          <p:nvPr/>
        </p:nvSpPr>
        <p:spPr bwMode="auto">
          <a:xfrm>
            <a:off x="0" y="1150938"/>
            <a:ext cx="9144000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odpor lze měnit pomocí posuvného nebo otočného </a:t>
            </a: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</a:rPr>
              <a:t>jezdce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využití: dělič napětí, omezovač proudu; </a:t>
            </a:r>
            <a:br>
              <a:rPr lang="cs-CZ" altLang="cs-CZ" sz="2400">
                <a:latin typeface="Calibri" panose="020F0502020204030204" pitchFamily="34" charset="0"/>
              </a:rPr>
            </a:br>
            <a:r>
              <a:rPr lang="cs-CZ" altLang="cs-CZ" sz="1800">
                <a:latin typeface="Calibri" panose="020F0502020204030204" pitchFamily="34" charset="0"/>
              </a:rPr>
              <a:t>dříve: řízení tramvají (reostat); </a:t>
            </a:r>
            <a:br>
              <a:rPr lang="cs-CZ" altLang="cs-CZ" sz="1800">
                <a:latin typeface="Calibri" panose="020F0502020204030204" pitchFamily="34" charset="0"/>
              </a:rPr>
            </a:br>
            <a:r>
              <a:rPr lang="cs-CZ" altLang="cs-CZ" sz="1800">
                <a:latin typeface="Calibri" panose="020F0502020204030204" pitchFamily="34" charset="0"/>
              </a:rPr>
              <a:t>dnes: ovládání hlasitosti (potenciometr)</a:t>
            </a:r>
          </a:p>
        </p:txBody>
      </p:sp>
      <p:pic>
        <p:nvPicPr>
          <p:cNvPr id="21509" name="Picture 10" descr="http://files.knihomilka.webnode.cz/200000073-ccd27cdcc7/reost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225" y="2535238"/>
            <a:ext cx="554355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Obrázek 8" descr="http://www.oskole.sk/userfiles/image/zaida/fyzika/Reostat_html_2bff12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3146425"/>
            <a:ext cx="16097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Obrázek 9" descr="http://elektross.gjn.cz/obrazky/potenciometr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4995863"/>
            <a:ext cx="1516062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512" name="Přímá spojnice se šipkou 2"/>
          <p:cNvCxnSpPr>
            <a:cxnSpLocks noChangeShapeType="1"/>
          </p:cNvCxnSpPr>
          <p:nvPr/>
        </p:nvCxnSpPr>
        <p:spPr bwMode="auto">
          <a:xfrm flipH="1">
            <a:off x="6024563" y="1560513"/>
            <a:ext cx="1022350" cy="138430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3" name="Přímá spojnice se šipkou 13"/>
          <p:cNvCxnSpPr>
            <a:cxnSpLocks noChangeShapeType="1"/>
          </p:cNvCxnSpPr>
          <p:nvPr/>
        </p:nvCxnSpPr>
        <p:spPr bwMode="auto">
          <a:xfrm flipH="1">
            <a:off x="6804025" y="1560513"/>
            <a:ext cx="242888" cy="4073525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1.6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OHMŮV ZÁKON. ELEKTRICKÝ ODPOR. 9/10</a:t>
            </a:r>
          </a:p>
        </p:txBody>
      </p:sp>
      <p:sp>
        <p:nvSpPr>
          <p:cNvPr id="22531" name="TextovéPole 7"/>
          <p:cNvSpPr txBox="1">
            <a:spLocks noChangeArrowheads="1"/>
          </p:cNvSpPr>
          <p:nvPr/>
        </p:nvSpPr>
        <p:spPr bwMode="auto">
          <a:xfrm>
            <a:off x="0" y="766763"/>
            <a:ext cx="9144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Termistor</a:t>
            </a:r>
          </a:p>
        </p:txBody>
      </p:sp>
      <p:sp>
        <p:nvSpPr>
          <p:cNvPr id="22532" name="TextovéPole 2"/>
          <p:cNvSpPr txBox="1">
            <a:spLocks noChangeArrowheads="1"/>
          </p:cNvSpPr>
          <p:nvPr/>
        </p:nvSpPr>
        <p:spPr bwMode="auto">
          <a:xfrm>
            <a:off x="0" y="1622425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odpor termistoru je závislý na teplotě, ale jinak než u kovů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využití: čidla digitálních teploměrů </a:t>
            </a:r>
          </a:p>
        </p:txBody>
      </p:sp>
      <p:pic>
        <p:nvPicPr>
          <p:cNvPr id="22533" name="Obrázek 6" descr="http://www.itnetwork.cz/images/img/fyzika/fyz_termisto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938" y="766763"/>
            <a:ext cx="1554162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Obrázek 7" descr="http://www.sabelotodo.org/electrotecnia/imagenes/termistor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3475038"/>
            <a:ext cx="3406775" cy="312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2" descr="Teplom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6" t="14023" r="19615" b="8145"/>
          <a:stretch>
            <a:fillRect/>
          </a:stretch>
        </p:blipFill>
        <p:spPr bwMode="auto">
          <a:xfrm>
            <a:off x="4572000" y="2633663"/>
            <a:ext cx="4248150" cy="3963987"/>
          </a:xfrm>
          <a:prstGeom prst="rect">
            <a:avLst/>
          </a:prstGeom>
          <a:noFill/>
          <a:ln w="19050">
            <a:solidFill>
              <a:srgbClr val="4D4D4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3362</TotalTime>
  <Words>303</Words>
  <Application>Microsoft Office PowerPoint</Application>
  <PresentationFormat>Předvádění na obrazovce (4:3)</PresentationFormat>
  <Paragraphs>94</Paragraphs>
  <Slides>10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20" baseType="lpstr">
      <vt:lpstr>Times New Roman</vt:lpstr>
      <vt:lpstr>Arial</vt:lpstr>
      <vt:lpstr>Corbel</vt:lpstr>
      <vt:lpstr>Tunga</vt:lpstr>
      <vt:lpstr>Tahoma</vt:lpstr>
      <vt:lpstr>Calibri</vt:lpstr>
      <vt:lpstr>Wingdings</vt:lpstr>
      <vt:lpstr>Times New Roman CE</vt:lpstr>
      <vt:lpstr>Default Design</vt:lpstr>
      <vt:lpstr>Mylar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Ohmův zákon. Elektrický odpor.</dc:title>
  <dc:subject>fyzika</dc:subject>
  <dc:creator>Čeněk Kodejška</dc:creator>
  <cp:lastModifiedBy>Kodejška Čeněk</cp:lastModifiedBy>
  <cp:revision>755</cp:revision>
  <cp:lastPrinted>1999-08-11T16:37:14Z</cp:lastPrinted>
  <dcterms:created xsi:type="dcterms:W3CDTF">1998-07-07T19:23:32Z</dcterms:created>
  <dcterms:modified xsi:type="dcterms:W3CDTF">2024-09-12T08:44:47Z</dcterms:modified>
</cp:coreProperties>
</file>