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6" r:id="rId3"/>
    <p:sldId id="264" r:id="rId4"/>
    <p:sldId id="257" r:id="rId5"/>
    <p:sldId id="265" r:id="rId6"/>
    <p:sldId id="266" r:id="rId7"/>
    <p:sldId id="267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85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8FDFF-0F92-42C9-A2D1-5C1E98F5A3F7}" type="datetimeFigureOut">
              <a:rPr lang="cs-CZ" smtClean="0"/>
              <a:t>12.09.2024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978A-36B1-4EDB-9665-C7EC6102C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6389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8FDFF-0F92-42C9-A2D1-5C1E98F5A3F7}" type="datetimeFigureOut">
              <a:rPr lang="cs-CZ" smtClean="0"/>
              <a:t>12.09.2024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978A-36B1-4EDB-9665-C7EC6102C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6976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8FDFF-0F92-42C9-A2D1-5C1E98F5A3F7}" type="datetimeFigureOut">
              <a:rPr lang="cs-CZ" smtClean="0"/>
              <a:t>12.09.2024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978A-36B1-4EDB-9665-C7EC6102C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7250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8FDFF-0F92-42C9-A2D1-5C1E98F5A3F7}" type="datetimeFigureOut">
              <a:rPr lang="cs-CZ" smtClean="0"/>
              <a:t>12.09.2024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978A-36B1-4EDB-9665-C7EC6102C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062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8FDFF-0F92-42C9-A2D1-5C1E98F5A3F7}" type="datetimeFigureOut">
              <a:rPr lang="cs-CZ" smtClean="0"/>
              <a:t>12.09.2024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978A-36B1-4EDB-9665-C7EC6102C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363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8FDFF-0F92-42C9-A2D1-5C1E98F5A3F7}" type="datetimeFigureOut">
              <a:rPr lang="cs-CZ" smtClean="0"/>
              <a:t>12.09.2024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978A-36B1-4EDB-9665-C7EC6102C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361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8FDFF-0F92-42C9-A2D1-5C1E98F5A3F7}" type="datetimeFigureOut">
              <a:rPr lang="cs-CZ" smtClean="0"/>
              <a:t>12.09.2024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978A-36B1-4EDB-9665-C7EC6102C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2886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8FDFF-0F92-42C9-A2D1-5C1E98F5A3F7}" type="datetimeFigureOut">
              <a:rPr lang="cs-CZ" smtClean="0"/>
              <a:t>12.09.2024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978A-36B1-4EDB-9665-C7EC6102C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0462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8FDFF-0F92-42C9-A2D1-5C1E98F5A3F7}" type="datetimeFigureOut">
              <a:rPr lang="cs-CZ" smtClean="0"/>
              <a:t>12.09.2024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978A-36B1-4EDB-9665-C7EC6102C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670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8FDFF-0F92-42C9-A2D1-5C1E98F5A3F7}" type="datetimeFigureOut">
              <a:rPr lang="cs-CZ" smtClean="0"/>
              <a:t>12.09.2024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978A-36B1-4EDB-9665-C7EC6102C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055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8FDFF-0F92-42C9-A2D1-5C1E98F5A3F7}" type="datetimeFigureOut">
              <a:rPr lang="cs-CZ" smtClean="0"/>
              <a:t>12.09.2024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978A-36B1-4EDB-9665-C7EC6102C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7280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8FDFF-0F92-42C9-A2D1-5C1E98F5A3F7}" type="datetimeFigureOut">
              <a:rPr lang="cs-CZ" smtClean="0"/>
              <a:t>12.09.2024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8978A-36B1-4EDB-9665-C7EC6102C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2888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ChangeArrowheads="1"/>
          </p:cNvSpPr>
          <p:nvPr/>
        </p:nvSpPr>
        <p:spPr bwMode="auto">
          <a:xfrm>
            <a:off x="0" y="1924050"/>
            <a:ext cx="9144000" cy="1139415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ts val="1200"/>
              </a:spcBef>
              <a:buClr>
                <a:srgbClr val="838995"/>
              </a:buClr>
              <a:buFont typeface="Arial" panose="020B0604020202020204" pitchFamily="34" charset="0"/>
              <a:defRPr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1pPr>
            <a:lvl2pPr marL="171450" indent="-171450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2pPr>
            <a:lvl3pPr marL="344488" indent="-165100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3pPr>
            <a:lvl4pPr marL="517525" indent="-169863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4pPr>
            <a:lvl5pPr marL="688975" indent="-173038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5pPr>
            <a:lvl6pPr marL="11461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6pPr>
            <a:lvl7pPr marL="16033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7pPr>
            <a:lvl8pPr marL="20605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8pPr>
            <a:lvl9pPr marL="25177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cs-CZ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04 – Kapacita vodičů a kondenzátory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KONDENZÁTOR</a:t>
            </a:r>
            <a:endParaRPr lang="sk-SK" altLang="cs-CZ" sz="34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99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7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cs-CZ" sz="4000" dirty="0"/>
              <a:t>1.4 Kondenzátory.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-11308" y="836712"/>
            <a:ext cx="9155308" cy="2180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800" b="1" u="sng" dirty="0" smtClean="0">
                <a:ea typeface="Times New Roman"/>
                <a:cs typeface="Calibri"/>
              </a:rPr>
              <a:t>Země jako kondenzátor</a:t>
            </a:r>
            <a:endParaRPr lang="cs-CZ" dirty="0"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cs-CZ" dirty="0">
                <a:ea typeface="Times New Roman"/>
                <a:cs typeface="Calibri"/>
              </a:rPr>
              <a:t>obrovský kulový kondenzátor tvoří např. naše zemská ionosféra a země </a:t>
            </a:r>
            <a:br>
              <a:rPr lang="cs-CZ" dirty="0">
                <a:ea typeface="Times New Roman"/>
                <a:cs typeface="Calibri"/>
              </a:rPr>
            </a:br>
            <a:r>
              <a:rPr lang="cs-CZ" dirty="0">
                <a:ea typeface="Times New Roman"/>
                <a:cs typeface="Calibri"/>
                <a:sym typeface="Wingdings"/>
              </a:rPr>
              <a:t></a:t>
            </a:r>
            <a:r>
              <a:rPr lang="cs-CZ" dirty="0">
                <a:ea typeface="Times New Roman"/>
                <a:cs typeface="Calibri"/>
              </a:rPr>
              <a:t> intenzita el. pole je 100 – 200 V/m </a:t>
            </a:r>
            <a:br>
              <a:rPr lang="cs-CZ" dirty="0">
                <a:ea typeface="Times New Roman"/>
                <a:cs typeface="Calibri"/>
              </a:rPr>
            </a:br>
            <a:r>
              <a:rPr lang="cs-CZ" dirty="0">
                <a:ea typeface="Times New Roman"/>
                <a:cs typeface="Calibri"/>
                <a:sym typeface="Wingdings"/>
              </a:rPr>
              <a:t></a:t>
            </a:r>
            <a:r>
              <a:rPr lang="cs-CZ" dirty="0">
                <a:ea typeface="Times New Roman"/>
                <a:cs typeface="Calibri"/>
              </a:rPr>
              <a:t> mezi ionosférou (kladná elektroda) a zemským povrchem </a:t>
            </a:r>
            <a:br>
              <a:rPr lang="cs-CZ" dirty="0">
                <a:ea typeface="Times New Roman"/>
                <a:cs typeface="Calibri"/>
              </a:rPr>
            </a:br>
            <a:r>
              <a:rPr lang="cs-CZ" dirty="0">
                <a:ea typeface="Times New Roman"/>
                <a:cs typeface="Calibri"/>
              </a:rPr>
              <a:t>(převážně vodivá mořská voda tvořící zápornou elektrodu) je vzdálenost cca 100 km, </a:t>
            </a:r>
            <a:br>
              <a:rPr lang="cs-CZ" dirty="0">
                <a:ea typeface="Times New Roman"/>
                <a:cs typeface="Calibri"/>
              </a:rPr>
            </a:br>
            <a:r>
              <a:rPr lang="cs-CZ" dirty="0">
                <a:ea typeface="Times New Roman"/>
                <a:cs typeface="Calibri"/>
              </a:rPr>
              <a:t>napětí asi 400 </a:t>
            </a:r>
            <a:r>
              <a:rPr lang="cs-CZ" dirty="0" err="1">
                <a:ea typeface="Times New Roman"/>
                <a:cs typeface="Calibri"/>
              </a:rPr>
              <a:t>kV</a:t>
            </a:r>
            <a:r>
              <a:rPr lang="cs-CZ" dirty="0">
                <a:ea typeface="Times New Roman"/>
                <a:cs typeface="Calibri"/>
              </a:rPr>
              <a:t> a kapacita tohoto kondenzátoru je cca 20 </a:t>
            </a:r>
            <a:r>
              <a:rPr lang="cs-CZ" dirty="0" err="1" smtClean="0">
                <a:ea typeface="Times New Roman"/>
                <a:cs typeface="Calibri"/>
              </a:rPr>
              <a:t>kC</a:t>
            </a:r>
            <a:endParaRPr lang="cs-CZ" dirty="0">
              <a:ea typeface="Times New Roman"/>
              <a:cs typeface="Times New Roman"/>
            </a:endParaRPr>
          </a:p>
        </p:txBody>
      </p:sp>
      <p:pic>
        <p:nvPicPr>
          <p:cNvPr id="10" name="Obrázek 9" descr="zemský kondenzáto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37782" y="3017309"/>
            <a:ext cx="3257127" cy="36894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540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7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cs-CZ" sz="4000" dirty="0" smtClean="0"/>
              <a:t>1.4 Kondenzátory.</a:t>
            </a:r>
            <a:endParaRPr lang="cs-CZ" sz="40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0" y="1556792"/>
            <a:ext cx="9144000" cy="136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cs-CZ" sz="2400" dirty="0" smtClean="0">
                <a:ea typeface="Times New Roman"/>
                <a:cs typeface="Calibri"/>
              </a:rPr>
              <a:t>ne</a:t>
            </a:r>
            <a:r>
              <a:rPr lang="cs-CZ" sz="2400" dirty="0">
                <a:ea typeface="Times New Roman"/>
                <a:cs typeface="Calibri"/>
              </a:rPr>
              <a:t>, množství náboje je omezené tvarem a velikostí předmětu</a:t>
            </a:r>
            <a:endParaRPr lang="cs-CZ" sz="2400" dirty="0"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cs-CZ" sz="2400" dirty="0">
                <a:ea typeface="Times New Roman"/>
                <a:cs typeface="Calibri"/>
              </a:rPr>
              <a:t>počet částic – nábojů – na vodiči je omezený</a:t>
            </a:r>
            <a:endParaRPr lang="cs-CZ" sz="2400" dirty="0"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cs-CZ" sz="2400" dirty="0">
                <a:ea typeface="Times New Roman"/>
                <a:cs typeface="Calibri"/>
              </a:rPr>
              <a:t>každý vodič má tedy určitou </a:t>
            </a:r>
            <a:r>
              <a:rPr lang="cs-CZ" sz="2400" b="1" dirty="0">
                <a:solidFill>
                  <a:srgbClr val="FF0000"/>
                </a:solidFill>
                <a:ea typeface="Times New Roman"/>
                <a:cs typeface="Calibri"/>
              </a:rPr>
              <a:t>kapacitu</a:t>
            </a:r>
            <a:endParaRPr lang="cs-CZ" sz="2400" dirty="0">
              <a:ea typeface="Times New Roman"/>
              <a:cs typeface="Times New Roman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0" y="1095127"/>
            <a:ext cx="9144000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cs-CZ" sz="2400" dirty="0">
                <a:ea typeface="Times New Roman"/>
                <a:cs typeface="Calibri"/>
              </a:rPr>
              <a:t>??? Můžeme na vodič (kouli, desku) přenést libovolně velký náboj</a:t>
            </a:r>
            <a:r>
              <a:rPr lang="cs-CZ" sz="2400" dirty="0" smtClean="0">
                <a:ea typeface="Times New Roman"/>
                <a:cs typeface="Calibri"/>
              </a:rPr>
              <a:t>?</a:t>
            </a:r>
            <a:endParaRPr lang="cs-CZ" sz="2400" dirty="0">
              <a:ea typeface="Times New Roman"/>
              <a:cs typeface="Times New Roman"/>
            </a:endParaRPr>
          </a:p>
        </p:txBody>
      </p:sp>
      <p:grpSp>
        <p:nvGrpSpPr>
          <p:cNvPr id="8" name="Group 72"/>
          <p:cNvGrpSpPr>
            <a:grpSpLocks/>
          </p:cNvGrpSpPr>
          <p:nvPr/>
        </p:nvGrpSpPr>
        <p:grpSpPr bwMode="auto">
          <a:xfrm>
            <a:off x="5940152" y="3115994"/>
            <a:ext cx="2401887" cy="2994025"/>
            <a:chOff x="883" y="1170"/>
            <a:chExt cx="1513" cy="1886"/>
          </a:xfrm>
        </p:grpSpPr>
        <p:sp>
          <p:nvSpPr>
            <p:cNvPr id="9" name="Freeform 3"/>
            <p:cNvSpPr>
              <a:spLocks/>
            </p:cNvSpPr>
            <p:nvPr/>
          </p:nvSpPr>
          <p:spPr bwMode="auto">
            <a:xfrm>
              <a:off x="1461" y="1445"/>
              <a:ext cx="268" cy="1293"/>
            </a:xfrm>
            <a:custGeom>
              <a:avLst/>
              <a:gdLst>
                <a:gd name="T0" fmla="*/ 0 w 348"/>
                <a:gd name="T1" fmla="*/ 0 h 1652"/>
                <a:gd name="T2" fmla="*/ 348 w 348"/>
                <a:gd name="T3" fmla="*/ 0 h 1652"/>
                <a:gd name="T4" fmla="*/ 348 w 348"/>
                <a:gd name="T5" fmla="*/ 1652 h 1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8" h="1652">
                  <a:moveTo>
                    <a:pt x="0" y="0"/>
                  </a:moveTo>
                  <a:lnTo>
                    <a:pt x="348" y="0"/>
                  </a:lnTo>
                  <a:lnTo>
                    <a:pt x="348" y="1652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10" name="Group 67"/>
            <p:cNvGrpSpPr>
              <a:grpSpLocks/>
            </p:cNvGrpSpPr>
            <p:nvPr/>
          </p:nvGrpSpPr>
          <p:grpSpPr bwMode="auto">
            <a:xfrm>
              <a:off x="995" y="2740"/>
              <a:ext cx="1401" cy="96"/>
              <a:chOff x="680" y="2810"/>
              <a:chExt cx="2649" cy="96"/>
            </a:xfrm>
          </p:grpSpPr>
          <p:sp>
            <p:nvSpPr>
              <p:cNvPr id="26" name="Rectangle 8" descr="Tmavý šikmo nahoru"/>
              <p:cNvSpPr>
                <a:spLocks noChangeArrowheads="1"/>
              </p:cNvSpPr>
              <p:nvPr/>
            </p:nvSpPr>
            <p:spPr bwMode="auto">
              <a:xfrm>
                <a:off x="684" y="2815"/>
                <a:ext cx="2645" cy="91"/>
              </a:xfrm>
              <a:prstGeom prst="rect">
                <a:avLst/>
              </a:prstGeom>
              <a:pattFill prst="dkUpDiag">
                <a:fgClr>
                  <a:srgbClr val="996633"/>
                </a:fgClr>
                <a:bgClr>
                  <a:srgbClr val="EAEAEA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27" name="Line 9"/>
              <p:cNvSpPr>
                <a:spLocks noChangeShapeType="1"/>
              </p:cNvSpPr>
              <p:nvPr/>
            </p:nvSpPr>
            <p:spPr bwMode="auto">
              <a:xfrm>
                <a:off x="680" y="2810"/>
                <a:ext cx="2648" cy="0"/>
              </a:xfrm>
              <a:prstGeom prst="line">
                <a:avLst/>
              </a:prstGeom>
              <a:noFill/>
              <a:ln w="19050">
                <a:solidFill>
                  <a:srgbClr val="333333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11" name="Group 10"/>
            <p:cNvGrpSpPr>
              <a:grpSpLocks/>
            </p:cNvGrpSpPr>
            <p:nvPr/>
          </p:nvGrpSpPr>
          <p:grpSpPr bwMode="auto">
            <a:xfrm>
              <a:off x="883" y="2735"/>
              <a:ext cx="230" cy="321"/>
              <a:chOff x="4159" y="2854"/>
              <a:chExt cx="230" cy="321"/>
            </a:xfrm>
          </p:grpSpPr>
          <p:sp>
            <p:nvSpPr>
              <p:cNvPr id="22" name="Freeform 11"/>
              <p:cNvSpPr>
                <a:spLocks noChangeAspect="1"/>
              </p:cNvSpPr>
              <p:nvPr/>
            </p:nvSpPr>
            <p:spPr bwMode="auto">
              <a:xfrm>
                <a:off x="4277" y="2854"/>
                <a:ext cx="1" cy="255"/>
              </a:xfrm>
              <a:custGeom>
                <a:avLst/>
                <a:gdLst>
                  <a:gd name="T0" fmla="*/ 0 w 1"/>
                  <a:gd name="T1" fmla="*/ 0 h 255"/>
                  <a:gd name="T2" fmla="*/ 0 w 1"/>
                  <a:gd name="T3" fmla="*/ 255 h 2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255">
                    <a:moveTo>
                      <a:pt x="0" y="0"/>
                    </a:moveTo>
                    <a:lnTo>
                      <a:pt x="0" y="255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" name="Line 12"/>
              <p:cNvSpPr>
                <a:spLocks noChangeAspect="1" noChangeShapeType="1"/>
              </p:cNvSpPr>
              <p:nvPr/>
            </p:nvSpPr>
            <p:spPr bwMode="auto">
              <a:xfrm>
                <a:off x="4159" y="3112"/>
                <a:ext cx="230" cy="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4" name="Line 13"/>
              <p:cNvSpPr>
                <a:spLocks noChangeAspect="1" noChangeShapeType="1"/>
              </p:cNvSpPr>
              <p:nvPr/>
            </p:nvSpPr>
            <p:spPr bwMode="auto">
              <a:xfrm>
                <a:off x="4206" y="3146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" name="Line 14"/>
              <p:cNvSpPr>
                <a:spLocks noChangeAspect="1" noChangeShapeType="1"/>
              </p:cNvSpPr>
              <p:nvPr/>
            </p:nvSpPr>
            <p:spPr bwMode="auto">
              <a:xfrm>
                <a:off x="4242" y="3175"/>
                <a:ext cx="69" cy="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12" name="Group 17"/>
            <p:cNvGrpSpPr>
              <a:grpSpLocks/>
            </p:cNvGrpSpPr>
            <p:nvPr/>
          </p:nvGrpSpPr>
          <p:grpSpPr bwMode="auto">
            <a:xfrm>
              <a:off x="1557" y="1930"/>
              <a:ext cx="340" cy="340"/>
              <a:chOff x="1242" y="2042"/>
              <a:chExt cx="340" cy="340"/>
            </a:xfrm>
          </p:grpSpPr>
          <p:sp>
            <p:nvSpPr>
              <p:cNvPr id="14" name="Oval 18"/>
              <p:cNvSpPr>
                <a:spLocks noChangeAspect="1" noChangeArrowheads="1"/>
              </p:cNvSpPr>
              <p:nvPr/>
            </p:nvSpPr>
            <p:spPr bwMode="auto">
              <a:xfrm>
                <a:off x="1242" y="2042"/>
                <a:ext cx="340" cy="340"/>
              </a:xfrm>
              <a:prstGeom prst="ellipse">
                <a:avLst/>
              </a:prstGeom>
              <a:gradFill rotWithShape="1">
                <a:gsLst>
                  <a:gs pos="0">
                    <a:srgbClr val="EAEAEA">
                      <a:gamma/>
                      <a:shade val="79216"/>
                      <a:invGamma/>
                    </a:srgbClr>
                  </a:gs>
                  <a:gs pos="100000">
                    <a:srgbClr val="EAEAEA"/>
                  </a:gs>
                </a:gsLst>
                <a:path path="shape">
                  <a:fillToRect l="50000" t="50000" r="50000" b="50000"/>
                </a:path>
              </a:gradFill>
              <a:ln w="31750" cmpd="thickThin">
                <a:solidFill>
                  <a:srgbClr val="333333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5" name="Line 19"/>
              <p:cNvSpPr>
                <a:spLocks noChangeShapeType="1"/>
              </p:cNvSpPr>
              <p:nvPr/>
            </p:nvSpPr>
            <p:spPr bwMode="auto">
              <a:xfrm>
                <a:off x="1414" y="2090"/>
                <a:ext cx="0" cy="3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6" name="Line 20"/>
              <p:cNvSpPr>
                <a:spLocks noChangeShapeType="1"/>
              </p:cNvSpPr>
              <p:nvPr/>
            </p:nvSpPr>
            <p:spPr bwMode="auto">
              <a:xfrm rot="1800000">
                <a:off x="1471" y="2101"/>
                <a:ext cx="0" cy="3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7" name="Line 21"/>
              <p:cNvSpPr>
                <a:spLocks noChangeShapeType="1"/>
              </p:cNvSpPr>
              <p:nvPr/>
            </p:nvSpPr>
            <p:spPr bwMode="auto">
              <a:xfrm rot="19800000" flipH="1">
                <a:off x="1356" y="2100"/>
                <a:ext cx="0" cy="3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8" name="Line 22"/>
              <p:cNvSpPr>
                <a:spLocks noChangeShapeType="1"/>
              </p:cNvSpPr>
              <p:nvPr/>
            </p:nvSpPr>
            <p:spPr bwMode="auto">
              <a:xfrm rot="3600000">
                <a:off x="1512" y="2142"/>
                <a:ext cx="1" cy="3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9" name="Line 23"/>
              <p:cNvSpPr>
                <a:spLocks noChangeShapeType="1"/>
              </p:cNvSpPr>
              <p:nvPr/>
            </p:nvSpPr>
            <p:spPr bwMode="auto">
              <a:xfrm rot="18000000" flipH="1">
                <a:off x="1308" y="2141"/>
                <a:ext cx="1" cy="3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" name="Line 24"/>
              <p:cNvSpPr>
                <a:spLocks noChangeShapeType="1"/>
              </p:cNvSpPr>
              <p:nvPr/>
            </p:nvSpPr>
            <p:spPr bwMode="auto">
              <a:xfrm rot="5400000">
                <a:off x="1529" y="2197"/>
                <a:ext cx="0" cy="3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1" name="Line 25"/>
              <p:cNvSpPr>
                <a:spLocks noChangeShapeType="1"/>
              </p:cNvSpPr>
              <p:nvPr/>
            </p:nvSpPr>
            <p:spPr bwMode="auto">
              <a:xfrm rot="5400000">
                <a:off x="1288" y="2197"/>
                <a:ext cx="0" cy="3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13" name="Oval 36"/>
            <p:cNvSpPr>
              <a:spLocks noChangeAspect="1" noChangeArrowheads="1"/>
            </p:cNvSpPr>
            <p:nvPr/>
          </p:nvSpPr>
          <p:spPr bwMode="auto">
            <a:xfrm>
              <a:off x="904" y="1170"/>
              <a:ext cx="563" cy="563"/>
            </a:xfrm>
            <a:prstGeom prst="ellipse">
              <a:avLst/>
            </a:prstGeom>
            <a:gradFill rotWithShape="0">
              <a:gsLst>
                <a:gs pos="0">
                  <a:srgbClr val="336699">
                    <a:gamma/>
                    <a:tint val="68627"/>
                    <a:invGamma/>
                  </a:srgbClr>
                </a:gs>
                <a:gs pos="100000">
                  <a:srgbClr val="336699"/>
                </a:gs>
              </a:gsLst>
              <a:path path="shape">
                <a:fillToRect l="50000" t="50000" r="50000" b="50000"/>
              </a:path>
            </a:gradFill>
            <a:ln w="19050">
              <a:solidFill>
                <a:srgbClr val="333399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aphicFrame>
        <p:nvGraphicFramePr>
          <p:cNvPr id="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64221"/>
              </p:ext>
            </p:extLst>
          </p:nvPr>
        </p:nvGraphicFramePr>
        <p:xfrm>
          <a:off x="7505427" y="3922444"/>
          <a:ext cx="382587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Rovnica" r:id="rId3" imgW="164880" imgH="177480" progId="Equation.3">
                  <p:embed/>
                </p:oleObj>
              </mc:Choice>
              <mc:Fallback>
                <p:oleObj name="Rovnica" r:id="rId3" imgW="1648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5427" y="3922444"/>
                        <a:ext cx="382587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>
                                <a:alpha val="50000"/>
                              </a:srgb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2612895"/>
              </p:ext>
            </p:extLst>
          </p:nvPr>
        </p:nvGraphicFramePr>
        <p:xfrm>
          <a:off x="5608364" y="2738169"/>
          <a:ext cx="430213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Rovnica" r:id="rId5" imgW="152280" imgH="203040" progId="Equation.3">
                  <p:embed/>
                </p:oleObj>
              </mc:Choice>
              <mc:Fallback>
                <p:oleObj name="Rovnica" r:id="rId5" imgW="1522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8364" y="2738169"/>
                        <a:ext cx="430213" cy="525463"/>
                      </a:xfrm>
                      <a:prstGeom prst="rect">
                        <a:avLst/>
                      </a:prstGeom>
                      <a:solidFill>
                        <a:srgbClr val="FFFF99">
                          <a:alpha val="50000"/>
                        </a:srgbClr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Line 26"/>
          <p:cNvSpPr>
            <a:spLocks noChangeShapeType="1"/>
          </p:cNvSpPr>
          <p:nvPr/>
        </p:nvSpPr>
        <p:spPr bwMode="auto">
          <a:xfrm flipV="1">
            <a:off x="7281589" y="4482832"/>
            <a:ext cx="0" cy="3032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1" name="Text Box 32"/>
          <p:cNvSpPr txBox="1">
            <a:spLocks noChangeArrowheads="1"/>
          </p:cNvSpPr>
          <p:nvPr/>
        </p:nvSpPr>
        <p:spPr bwMode="auto">
          <a:xfrm>
            <a:off x="5586139" y="4325669"/>
            <a:ext cx="1312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sk-SK" altLang="cs-CZ" i="1"/>
              <a:t>voltmeter</a:t>
            </a:r>
          </a:p>
        </p:txBody>
      </p:sp>
      <p:sp>
        <p:nvSpPr>
          <p:cNvPr id="32" name="Oval 47"/>
          <p:cNvSpPr>
            <a:spLocks noChangeArrowheads="1"/>
          </p:cNvSpPr>
          <p:nvPr/>
        </p:nvSpPr>
        <p:spPr bwMode="auto">
          <a:xfrm>
            <a:off x="6362427" y="3639869"/>
            <a:ext cx="88900" cy="88900"/>
          </a:xfrm>
          <a:prstGeom prst="ellipse">
            <a:avLst/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tint val="14118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" name="Oval 48"/>
          <p:cNvSpPr>
            <a:spLocks noChangeArrowheads="1"/>
          </p:cNvSpPr>
          <p:nvPr/>
        </p:nvSpPr>
        <p:spPr bwMode="auto">
          <a:xfrm>
            <a:off x="6470377" y="3444607"/>
            <a:ext cx="88900" cy="88900"/>
          </a:xfrm>
          <a:prstGeom prst="ellipse">
            <a:avLst/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tint val="14118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49"/>
          <p:cNvSpPr>
            <a:spLocks noChangeArrowheads="1"/>
          </p:cNvSpPr>
          <p:nvPr/>
        </p:nvSpPr>
        <p:spPr bwMode="auto">
          <a:xfrm>
            <a:off x="6110014" y="3690669"/>
            <a:ext cx="88900" cy="88900"/>
          </a:xfrm>
          <a:prstGeom prst="ellipse">
            <a:avLst/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tint val="14118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50"/>
          <p:cNvSpPr>
            <a:spLocks noChangeArrowheads="1"/>
          </p:cNvSpPr>
          <p:nvPr/>
        </p:nvSpPr>
        <p:spPr bwMode="auto">
          <a:xfrm>
            <a:off x="6535464" y="3808144"/>
            <a:ext cx="88900" cy="88900"/>
          </a:xfrm>
          <a:prstGeom prst="ellipse">
            <a:avLst/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tint val="14118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51"/>
          <p:cNvSpPr>
            <a:spLocks noChangeArrowheads="1"/>
          </p:cNvSpPr>
          <p:nvPr/>
        </p:nvSpPr>
        <p:spPr bwMode="auto">
          <a:xfrm>
            <a:off x="6311627" y="3833544"/>
            <a:ext cx="88900" cy="88900"/>
          </a:xfrm>
          <a:prstGeom prst="ellipse">
            <a:avLst/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tint val="14118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52"/>
          <p:cNvSpPr>
            <a:spLocks noChangeArrowheads="1"/>
          </p:cNvSpPr>
          <p:nvPr/>
        </p:nvSpPr>
        <p:spPr bwMode="auto">
          <a:xfrm>
            <a:off x="6643414" y="3550969"/>
            <a:ext cx="88900" cy="88900"/>
          </a:xfrm>
          <a:prstGeom prst="ellipse">
            <a:avLst/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tint val="14118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53"/>
          <p:cNvSpPr>
            <a:spLocks noChangeArrowheads="1"/>
          </p:cNvSpPr>
          <p:nvPr/>
        </p:nvSpPr>
        <p:spPr bwMode="auto">
          <a:xfrm>
            <a:off x="6256064" y="3465244"/>
            <a:ext cx="88900" cy="88900"/>
          </a:xfrm>
          <a:prstGeom prst="ellipse">
            <a:avLst/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tint val="14118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54"/>
          <p:cNvSpPr>
            <a:spLocks noChangeArrowheads="1"/>
          </p:cNvSpPr>
          <p:nvPr/>
        </p:nvSpPr>
        <p:spPr bwMode="auto">
          <a:xfrm>
            <a:off x="6194152" y="3263632"/>
            <a:ext cx="88900" cy="88900"/>
          </a:xfrm>
          <a:prstGeom prst="ellipse">
            <a:avLst/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tint val="14118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55"/>
          <p:cNvSpPr>
            <a:spLocks noChangeArrowheads="1"/>
          </p:cNvSpPr>
          <p:nvPr/>
        </p:nvSpPr>
        <p:spPr bwMode="auto">
          <a:xfrm>
            <a:off x="6681514" y="3408094"/>
            <a:ext cx="88900" cy="88900"/>
          </a:xfrm>
          <a:prstGeom prst="ellipse">
            <a:avLst/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tint val="14118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56"/>
          <p:cNvSpPr>
            <a:spLocks noChangeArrowheads="1"/>
          </p:cNvSpPr>
          <p:nvPr/>
        </p:nvSpPr>
        <p:spPr bwMode="auto">
          <a:xfrm>
            <a:off x="6084614" y="3460482"/>
            <a:ext cx="88900" cy="88900"/>
          </a:xfrm>
          <a:prstGeom prst="ellipse">
            <a:avLst/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tint val="14118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61"/>
          <p:cNvSpPr>
            <a:spLocks noChangeArrowheads="1"/>
          </p:cNvSpPr>
          <p:nvPr/>
        </p:nvSpPr>
        <p:spPr bwMode="auto">
          <a:xfrm>
            <a:off x="6389414" y="3212832"/>
            <a:ext cx="88900" cy="88900"/>
          </a:xfrm>
          <a:prstGeom prst="ellipse">
            <a:avLst/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tint val="14118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3" name="Oval 62"/>
          <p:cNvSpPr>
            <a:spLocks noChangeArrowheads="1"/>
          </p:cNvSpPr>
          <p:nvPr/>
        </p:nvSpPr>
        <p:spPr bwMode="auto">
          <a:xfrm>
            <a:off x="6646589" y="3676382"/>
            <a:ext cx="88900" cy="88900"/>
          </a:xfrm>
          <a:prstGeom prst="ellipse">
            <a:avLst/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tint val="14118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63"/>
          <p:cNvSpPr>
            <a:spLocks noChangeArrowheads="1"/>
          </p:cNvSpPr>
          <p:nvPr/>
        </p:nvSpPr>
        <p:spPr bwMode="auto">
          <a:xfrm>
            <a:off x="6586264" y="3252519"/>
            <a:ext cx="88900" cy="88900"/>
          </a:xfrm>
          <a:prstGeom prst="ellipse">
            <a:avLst/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tint val="14118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892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3300000">
                                      <p:cBhvr>
                                        <p:cTn id="21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31" grpId="0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-11308" y="2996952"/>
            <a:ext cx="9144000" cy="115583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7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cs-CZ" sz="4000" dirty="0"/>
              <a:t>1.4 Kondenzátory.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0" y="764704"/>
                <a:ext cx="9144000" cy="37405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cs-CZ" sz="2800" b="1" dirty="0">
                    <a:solidFill>
                      <a:srgbClr val="FF0000"/>
                    </a:solidFill>
                    <a:ea typeface="Times New Roman"/>
                    <a:cs typeface="Calibri"/>
                  </a:rPr>
                  <a:t>elektrická kapacita vodiče – </a:t>
                </a:r>
                <a:r>
                  <a:rPr lang="cs-CZ" sz="2800" b="1" i="1" dirty="0">
                    <a:solidFill>
                      <a:srgbClr val="FF0000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C</a:t>
                </a:r>
                <a:r>
                  <a:rPr lang="cs-CZ" sz="2800" dirty="0">
                    <a:solidFill>
                      <a:srgbClr val="FF0000"/>
                    </a:solidFill>
                    <a:ea typeface="Times New Roman"/>
                    <a:cs typeface="Calibri"/>
                  </a:rPr>
                  <a:t> </a:t>
                </a:r>
                <a:r>
                  <a:rPr lang="cs-CZ" sz="2400" dirty="0">
                    <a:ea typeface="Times New Roman"/>
                    <a:cs typeface="Calibri"/>
                  </a:rPr>
                  <a:t>		</a:t>
                </a:r>
                <a:r>
                  <a:rPr lang="cs-CZ" sz="2400" dirty="0" smtClean="0">
                    <a:ea typeface="Times New Roman"/>
                    <a:cs typeface="Calibri"/>
                  </a:rPr>
                  <a:t>jednotka</a:t>
                </a:r>
                <a:r>
                  <a:rPr lang="cs-CZ" sz="2400" dirty="0">
                    <a:ea typeface="Times New Roman"/>
                    <a:cs typeface="Calibri"/>
                  </a:rPr>
                  <a:t>: </a:t>
                </a:r>
                <a:r>
                  <a:rPr lang="en-US" sz="2400" dirty="0">
                    <a:ea typeface="Times New Roman"/>
                    <a:cs typeface="Calibri"/>
                  </a:rPr>
                  <a:t>[</a:t>
                </a:r>
                <a:r>
                  <a:rPr lang="en-US" sz="2400" b="1" i="1" dirty="0">
                    <a:solidFill>
                      <a:srgbClr val="FF0000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C</a:t>
                </a:r>
                <a:r>
                  <a:rPr lang="en-US" sz="2400" dirty="0">
                    <a:ea typeface="Times New Roman"/>
                    <a:cs typeface="Calibri"/>
                  </a:rPr>
                  <a:t>] = F (farad</a:t>
                </a:r>
                <a:r>
                  <a:rPr lang="en-US" sz="2400" dirty="0" smtClean="0">
                    <a:ea typeface="Times New Roman"/>
                    <a:cs typeface="Calibri"/>
                  </a:rPr>
                  <a:t>)</a:t>
                </a:r>
                <a:endParaRPr lang="cs-CZ" sz="2400" dirty="0" smtClean="0">
                  <a:ea typeface="Times New Roman"/>
                  <a:cs typeface="Calibri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endParaRPr lang="cs-CZ" sz="2400" dirty="0">
                  <a:ea typeface="Times New Roman"/>
                  <a:cs typeface="Times New Roman"/>
                </a:endParaRPr>
              </a:p>
              <a:p>
                <a:pPr marL="342900" lvl="0" indent="-342900">
                  <a:lnSpc>
                    <a:spcPct val="115000"/>
                  </a:lnSpc>
                  <a:spcAft>
                    <a:spcPts val="0"/>
                  </a:spcAft>
                  <a:buFont typeface="Wingdings"/>
                  <a:buChar char=""/>
                </a:pPr>
                <a:r>
                  <a:rPr lang="cs-CZ" sz="2400" b="1" dirty="0">
                    <a:solidFill>
                      <a:srgbClr val="FF0000"/>
                    </a:solidFill>
                    <a:ea typeface="Times New Roman"/>
                    <a:cs typeface="Calibri"/>
                  </a:rPr>
                  <a:t>vyjadřuje schopnost vodiče uchovat elektrický náboj </a:t>
                </a:r>
                <a:r>
                  <a:rPr lang="cs-CZ" sz="2400" dirty="0">
                    <a:ea typeface="Times New Roman"/>
                    <a:cs typeface="Calibri"/>
                    <a:sym typeface="Wingdings"/>
                  </a:rPr>
                  <a:t></a:t>
                </a:r>
                <a:r>
                  <a:rPr lang="cs-CZ" sz="2400" dirty="0">
                    <a:ea typeface="Times New Roman"/>
                    <a:cs typeface="Calibri"/>
                  </a:rPr>
                  <a:t> čím větší kapacita tělesa, tím více náboje lze na těleso přenést</a:t>
                </a:r>
                <a:endParaRPr lang="cs-CZ" sz="2400" dirty="0">
                  <a:ea typeface="Times New Roman"/>
                  <a:cs typeface="Times New Roman"/>
                </a:endParaRPr>
              </a:p>
              <a:p>
                <a:pPr marL="342900" lvl="0" indent="-342900">
                  <a:lnSpc>
                    <a:spcPct val="115000"/>
                  </a:lnSpc>
                  <a:spcAft>
                    <a:spcPts val="0"/>
                  </a:spcAft>
                  <a:buFont typeface="Wingdings"/>
                  <a:buChar char=""/>
                </a:pPr>
                <a:r>
                  <a:rPr lang="cs-CZ" sz="2400" dirty="0">
                    <a:ea typeface="Times New Roman"/>
                    <a:cs typeface="Calibri"/>
                  </a:rPr>
                  <a:t>představuje maximální množství náboje na </a:t>
                </a:r>
                <a:r>
                  <a:rPr lang="cs-CZ" sz="2400" dirty="0" smtClean="0">
                    <a:ea typeface="Times New Roman"/>
                    <a:cs typeface="Calibri"/>
                  </a:rPr>
                  <a:t>tělese</a:t>
                </a:r>
                <a:endParaRPr lang="cs-CZ" sz="2400" dirty="0">
                  <a:ea typeface="Times New Roman"/>
                  <a:cs typeface="Times New Roman"/>
                </a:endParaRPr>
              </a:p>
              <a:p>
                <a:pPr lvl="0">
                  <a:lnSpc>
                    <a:spcPct val="115000"/>
                  </a:lnSpc>
                  <a:spcAft>
                    <a:spcPts val="0"/>
                  </a:spcAft>
                </a:pPr>
                <a:endParaRPr lang="cs-CZ" sz="900" dirty="0">
                  <a:ea typeface="Times New Roman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Times New Roman"/>
                          <a:cs typeface="Calibri"/>
                        </a:rPr>
                        <m:t>𝑪</m:t>
                      </m:r>
                      <m:r>
                        <a:rPr lang="cs-CZ" sz="2400" b="1" i="1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f>
                        <m:fPr>
                          <m:ctrlPr>
                            <a:rPr lang="cs-CZ" sz="24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cs-CZ" sz="24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𝑸</m:t>
                          </m:r>
                        </m:num>
                        <m:den>
                          <m:r>
                            <a:rPr lang="cs-CZ" sz="24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𝑼</m:t>
                          </m:r>
                        </m:den>
                      </m:f>
                    </m:oMath>
                  </m:oMathPara>
                </a14:m>
                <a:endParaRPr lang="cs-CZ" sz="2400" dirty="0">
                  <a:ea typeface="Times New Roman"/>
                  <a:cs typeface="Times New Roman"/>
                </a:endParaRPr>
              </a:p>
              <a:p>
                <a:pPr lvl="0">
                  <a:lnSpc>
                    <a:spcPct val="115000"/>
                  </a:lnSpc>
                  <a:spcAft>
                    <a:spcPts val="0"/>
                  </a:spcAft>
                </a:pPr>
                <a:endParaRPr lang="cs-CZ" sz="2400" dirty="0">
                  <a:ea typeface="Times New Roman"/>
                  <a:cs typeface="Times New Roman"/>
                </a:endParaRPr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764704"/>
                <a:ext cx="9144000" cy="3740576"/>
              </a:xfrm>
              <a:prstGeom prst="rect">
                <a:avLst/>
              </a:prstGeom>
              <a:blipFill>
                <a:blip r:embed="rId2"/>
                <a:stretch>
                  <a:fillRect l="-1333" t="-97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ovéPole 2"/>
          <p:cNvSpPr txBox="1"/>
          <p:nvPr/>
        </p:nvSpPr>
        <p:spPr>
          <a:xfrm>
            <a:off x="0" y="450528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cs-CZ" dirty="0" smtClean="0"/>
              <a:t> – elektrický náboj</a:t>
            </a:r>
          </a:p>
          <a:p>
            <a:r>
              <a:rPr lang="cs-C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cs-CZ" dirty="0" smtClean="0"/>
              <a:t> – elektrické napětí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777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7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cs-CZ" sz="4000" dirty="0"/>
              <a:t>1.4 Kondenzátory.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0" y="1095127"/>
            <a:ext cx="9144000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cs-CZ" sz="2400" dirty="0"/>
              <a:t>??? Jak velká je kapacita 1 F</a:t>
            </a:r>
            <a:r>
              <a:rPr lang="cs-CZ" sz="2400" dirty="0" smtClean="0"/>
              <a:t>?</a:t>
            </a:r>
            <a:endParaRPr lang="cs-CZ" sz="24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0" y="1556792"/>
            <a:ext cx="9144000" cy="3136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cs-CZ" sz="2400" dirty="0">
                <a:ea typeface="Times New Roman"/>
                <a:cs typeface="Calibri"/>
              </a:rPr>
              <a:t>1 F je kapacita vodiče, který se nábojem 1 C nabije na potenciál 1 V</a:t>
            </a:r>
            <a:endParaRPr lang="cs-CZ" sz="2400" dirty="0"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cs-CZ" sz="2400" dirty="0">
                <a:ea typeface="Times New Roman"/>
                <a:cs typeface="Calibri"/>
              </a:rPr>
              <a:t>z pohledu „velikosti“ je 1 F „velká“ kapacita</a:t>
            </a:r>
            <a:endParaRPr lang="cs-CZ" sz="2400" dirty="0"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cs-CZ" sz="2400" dirty="0">
                <a:ea typeface="Times New Roman"/>
                <a:cs typeface="Calibri"/>
              </a:rPr>
              <a:t>běžné hodnoty: </a:t>
            </a:r>
            <a:r>
              <a:rPr lang="cs-CZ" sz="2400" dirty="0" err="1">
                <a:ea typeface="Times New Roman"/>
                <a:cs typeface="Calibri"/>
              </a:rPr>
              <a:t>pF</a:t>
            </a:r>
            <a:r>
              <a:rPr lang="cs-CZ" sz="2400" dirty="0">
                <a:ea typeface="Times New Roman"/>
                <a:cs typeface="Calibri"/>
              </a:rPr>
              <a:t>, </a:t>
            </a:r>
            <a:r>
              <a:rPr lang="cs-CZ" sz="2400" dirty="0" err="1">
                <a:ea typeface="Times New Roman"/>
                <a:cs typeface="Calibri"/>
              </a:rPr>
              <a:t>nF</a:t>
            </a:r>
            <a:r>
              <a:rPr lang="cs-CZ" sz="2400" dirty="0">
                <a:ea typeface="Times New Roman"/>
                <a:cs typeface="Calibri"/>
              </a:rPr>
              <a:t>, µF</a:t>
            </a:r>
            <a:endParaRPr lang="cs-CZ" sz="2400" dirty="0"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ea typeface="Times New Roman"/>
                <a:cs typeface="Calibri"/>
              </a:rPr>
              <a:t> </a:t>
            </a:r>
            <a:endParaRPr lang="cs-CZ" sz="2400" dirty="0"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800" b="1" u="sng" dirty="0">
                <a:ea typeface="Times New Roman"/>
                <a:cs typeface="Calibri"/>
              </a:rPr>
              <a:t>Kapacita vodiče</a:t>
            </a:r>
            <a:endParaRPr lang="cs-CZ" sz="2800" dirty="0"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cs-CZ" sz="2400" dirty="0">
                <a:ea typeface="Times New Roman"/>
                <a:cs typeface="Calibri"/>
              </a:rPr>
              <a:t>ZÁVISÍ na geometrii (tvaru a velikosti) vodiče</a:t>
            </a:r>
            <a:endParaRPr lang="cs-CZ" sz="2400" dirty="0"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cs-CZ" sz="2400" dirty="0">
                <a:ea typeface="Times New Roman"/>
                <a:cs typeface="Calibri"/>
              </a:rPr>
              <a:t>NEZÁVISÍ na velikosti napětí nebo náboje přivedeného na </a:t>
            </a:r>
            <a:r>
              <a:rPr lang="cs-CZ" sz="2400" dirty="0" smtClean="0">
                <a:ea typeface="Times New Roman"/>
                <a:cs typeface="Calibri"/>
              </a:rPr>
              <a:t>vodič</a:t>
            </a:r>
            <a:endParaRPr lang="cs-CZ" sz="2400" dirty="0"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8460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7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cs-CZ" sz="4000" dirty="0"/>
              <a:t>1.4 Kondenzátory.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0" y="785109"/>
            <a:ext cx="91440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</a:pPr>
            <a:r>
              <a:rPr lang="cs-CZ" sz="2400" b="1" u="sng" dirty="0">
                <a:solidFill>
                  <a:srgbClr val="FF0000"/>
                </a:solidFill>
                <a:ea typeface="Times New Roman"/>
                <a:cs typeface="Calibri"/>
              </a:rPr>
              <a:t>Kondenzátor</a:t>
            </a:r>
            <a:endParaRPr lang="cs-CZ" sz="2400" dirty="0">
              <a:solidFill>
                <a:prstClr val="black"/>
              </a:solidFill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Wingdings"/>
              <a:buChar char=""/>
            </a:pPr>
            <a:r>
              <a:rPr lang="cs-CZ" sz="2400" dirty="0">
                <a:solidFill>
                  <a:prstClr val="black"/>
                </a:solidFill>
                <a:ea typeface="Times New Roman"/>
                <a:cs typeface="Calibri"/>
              </a:rPr>
              <a:t>obecně jakékoliv zařízení, které </a:t>
            </a:r>
            <a:r>
              <a:rPr lang="cs-CZ" sz="2400" b="1" dirty="0">
                <a:solidFill>
                  <a:srgbClr val="FF0000"/>
                </a:solidFill>
                <a:ea typeface="Times New Roman"/>
                <a:cs typeface="Calibri"/>
              </a:rPr>
              <a:t>umožňuje</a:t>
            </a:r>
            <a:r>
              <a:rPr lang="cs-CZ" sz="2400" dirty="0">
                <a:solidFill>
                  <a:prstClr val="black"/>
                </a:solidFill>
                <a:ea typeface="Times New Roman"/>
                <a:cs typeface="Calibri"/>
              </a:rPr>
              <a:t> </a:t>
            </a:r>
            <a:r>
              <a:rPr lang="cs-CZ" sz="2400" b="1" dirty="0">
                <a:solidFill>
                  <a:srgbClr val="FF0000"/>
                </a:solidFill>
                <a:ea typeface="Times New Roman"/>
                <a:cs typeface="Calibri"/>
              </a:rPr>
              <a:t>uchovávat elektrickou </a:t>
            </a:r>
            <a:r>
              <a:rPr lang="cs-CZ" sz="2400" b="1" dirty="0" smtClean="0">
                <a:solidFill>
                  <a:srgbClr val="FF0000"/>
                </a:solidFill>
                <a:ea typeface="Times New Roman"/>
                <a:cs typeface="Calibri"/>
              </a:rPr>
              <a:t>energii ve formě nahromaděného náboje</a:t>
            </a:r>
            <a:endParaRPr lang="cs-CZ" sz="2400" b="1" dirty="0">
              <a:solidFill>
                <a:srgbClr val="FF0000"/>
              </a:solidFill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Wingdings"/>
              <a:buChar char=""/>
            </a:pPr>
            <a:r>
              <a:rPr lang="cs-CZ" sz="2400" dirty="0">
                <a:solidFill>
                  <a:prstClr val="black"/>
                </a:solidFill>
                <a:ea typeface="Times New Roman"/>
                <a:cs typeface="Calibri"/>
              </a:rPr>
              <a:t>v praxi: pasivní elektrotechnická součástka používaná v elektrických obvodech k uchování el. náboje</a:t>
            </a:r>
            <a:endParaRPr lang="cs-CZ" sz="2400" dirty="0">
              <a:solidFill>
                <a:prstClr val="black"/>
              </a:solidFill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Wingdings"/>
              <a:buChar char=""/>
            </a:pPr>
            <a:r>
              <a:rPr lang="cs-CZ" sz="2400" dirty="0">
                <a:solidFill>
                  <a:prstClr val="black"/>
                </a:solidFill>
                <a:ea typeface="Times New Roman"/>
                <a:cs typeface="Calibri"/>
              </a:rPr>
              <a:t>princip: dvě vodivé elektrody oddělené dielektrikem</a:t>
            </a:r>
            <a:endParaRPr lang="cs-CZ" sz="2400" dirty="0">
              <a:solidFill>
                <a:prstClr val="black"/>
              </a:solidFill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Wingdings"/>
              <a:buChar char=""/>
            </a:pPr>
            <a:r>
              <a:rPr lang="cs-CZ" sz="2400" dirty="0">
                <a:solidFill>
                  <a:prstClr val="black"/>
                </a:solidFill>
                <a:ea typeface="Times New Roman"/>
                <a:cs typeface="Calibri"/>
              </a:rPr>
              <a:t>základní vlastnosti: kapacita, maximální dovolené </a:t>
            </a:r>
            <a:r>
              <a:rPr lang="cs-CZ" sz="2400" dirty="0" smtClean="0">
                <a:solidFill>
                  <a:prstClr val="black"/>
                </a:solidFill>
                <a:ea typeface="Times New Roman"/>
                <a:cs typeface="Calibri"/>
              </a:rPr>
              <a:t>napětí</a:t>
            </a:r>
            <a:endParaRPr lang="cs-CZ" sz="2400" dirty="0">
              <a:solidFill>
                <a:prstClr val="black"/>
              </a:solidFill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Wingdings"/>
              <a:buChar char=""/>
            </a:pPr>
            <a:r>
              <a:rPr lang="cs-CZ" sz="2400" dirty="0">
                <a:solidFill>
                  <a:prstClr val="black"/>
                </a:solidFill>
                <a:ea typeface="Times New Roman"/>
                <a:cs typeface="Calibri"/>
              </a:rPr>
              <a:t>základní součástka oscilačních obvodů (generátorů </a:t>
            </a:r>
            <a:r>
              <a:rPr lang="cs-CZ" sz="2400" dirty="0" err="1">
                <a:solidFill>
                  <a:prstClr val="black"/>
                </a:solidFill>
                <a:ea typeface="Times New Roman"/>
                <a:cs typeface="Calibri"/>
              </a:rPr>
              <a:t>elmg</a:t>
            </a:r>
            <a:r>
              <a:rPr lang="cs-CZ" sz="2400" dirty="0">
                <a:solidFill>
                  <a:prstClr val="black"/>
                </a:solidFill>
                <a:ea typeface="Times New Roman"/>
                <a:cs typeface="Calibri"/>
              </a:rPr>
              <a:t>. vln</a:t>
            </a:r>
            <a:r>
              <a:rPr lang="cs-CZ" sz="2400" dirty="0" smtClean="0">
                <a:solidFill>
                  <a:prstClr val="black"/>
                </a:solidFill>
                <a:ea typeface="Times New Roman"/>
                <a:cs typeface="Calibri"/>
              </a:rPr>
              <a:t>)</a:t>
            </a:r>
          </a:p>
          <a:p>
            <a:pPr marL="342900" lvl="0" indent="-342900">
              <a:lnSpc>
                <a:spcPct val="115000"/>
              </a:lnSpc>
              <a:buFont typeface="Wingdings"/>
              <a:buChar char=""/>
            </a:pPr>
            <a:r>
              <a:rPr lang="cs-CZ" sz="2400" dirty="0">
                <a:solidFill>
                  <a:prstClr val="black"/>
                </a:solidFill>
                <a:ea typeface="Times New Roman"/>
                <a:cs typeface="Calibri"/>
              </a:rPr>
              <a:t>n</a:t>
            </a:r>
            <a:r>
              <a:rPr lang="cs-CZ" sz="2400" dirty="0" smtClean="0">
                <a:solidFill>
                  <a:prstClr val="black"/>
                </a:solidFill>
                <a:ea typeface="Times New Roman"/>
                <a:cs typeface="Calibri"/>
              </a:rPr>
              <a:t>elze využít místo baterie jako dlouhodobý zdroj elektrické energie, po vybití kondenzátoru je třeba ho opět nabít</a:t>
            </a:r>
            <a:endParaRPr lang="cs-CZ" sz="2400" dirty="0">
              <a:solidFill>
                <a:prstClr val="black"/>
              </a:solidFill>
              <a:ea typeface="Times New Roman"/>
              <a:cs typeface="Times New Roman"/>
            </a:endParaRPr>
          </a:p>
        </p:txBody>
      </p:sp>
      <p:pic>
        <p:nvPicPr>
          <p:cNvPr id="6" name="Obrázek 5" descr="Elektrotechnické značky kondezátoru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2144" y="5517232"/>
            <a:ext cx="3304032" cy="107289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délník 2"/>
          <p:cNvSpPr/>
          <p:nvPr/>
        </p:nvSpPr>
        <p:spPr>
          <a:xfrm>
            <a:off x="0" y="5445224"/>
            <a:ext cx="987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u="sng" dirty="0">
                <a:solidFill>
                  <a:prstClr val="black"/>
                </a:solidFill>
                <a:ea typeface="Times New Roman"/>
                <a:cs typeface="Calibri"/>
              </a:rPr>
              <a:t>Značení: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621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7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cs-CZ" sz="4000" dirty="0"/>
              <a:t>1.4 Kondenzátory.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0" y="785109"/>
            <a:ext cx="5796136" cy="618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800" b="1" u="sng" dirty="0">
                <a:ea typeface="Times New Roman"/>
                <a:cs typeface="Calibri"/>
              </a:rPr>
              <a:t>Typy kondenzátorů podle dielektrika:</a:t>
            </a:r>
            <a:endParaRPr lang="cs-CZ" sz="2800" dirty="0"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arenR"/>
            </a:pPr>
            <a:r>
              <a:rPr lang="cs-CZ" sz="2400" b="1" dirty="0" err="1">
                <a:solidFill>
                  <a:srgbClr val="FF0000"/>
                </a:solidFill>
                <a:ea typeface="Times New Roman"/>
                <a:cs typeface="Calibri"/>
              </a:rPr>
              <a:t>Leydenská</a:t>
            </a:r>
            <a:r>
              <a:rPr lang="cs-CZ" sz="2400" b="1" dirty="0">
                <a:solidFill>
                  <a:srgbClr val="FF0000"/>
                </a:solidFill>
                <a:ea typeface="Times New Roman"/>
                <a:cs typeface="Calibri"/>
              </a:rPr>
              <a:t> láhev </a:t>
            </a:r>
            <a:r>
              <a:rPr lang="cs-CZ" sz="2400" dirty="0">
                <a:ea typeface="Times New Roman"/>
                <a:cs typeface="Calibri"/>
              </a:rPr>
              <a:t>– </a:t>
            </a:r>
            <a:r>
              <a:rPr lang="cs-CZ" sz="2000" dirty="0">
                <a:ea typeface="Times New Roman"/>
                <a:cs typeface="Calibri"/>
              </a:rPr>
              <a:t>historicky (1745) první kondenzátor vyrobený ze skleněné lahve (mající funkci dielektrika) opatřené zevnitř i zvnějšku vodivými polepy (elektrody); pojmenovaná podle nizozemské univerzity v Leidenu; dodnes používaná u </a:t>
            </a:r>
            <a:r>
              <a:rPr lang="cs-CZ" sz="2000" b="1" dirty="0" err="1" smtClean="0">
                <a:solidFill>
                  <a:srgbClr val="00B050"/>
                </a:solidFill>
                <a:ea typeface="Times New Roman"/>
                <a:cs typeface="Calibri"/>
              </a:rPr>
              <a:t>Wimshurstově</a:t>
            </a:r>
            <a:r>
              <a:rPr lang="cs-CZ" sz="2000" dirty="0" smtClean="0">
                <a:ea typeface="Times New Roman"/>
                <a:cs typeface="Calibri"/>
              </a:rPr>
              <a:t> </a:t>
            </a:r>
            <a:r>
              <a:rPr lang="cs-CZ" sz="2000" dirty="0">
                <a:ea typeface="Times New Roman"/>
                <a:cs typeface="Calibri"/>
              </a:rPr>
              <a:t>indukční elektrice </a:t>
            </a:r>
            <a:endParaRPr lang="cs-CZ" sz="2000" dirty="0"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arenR"/>
            </a:pPr>
            <a:r>
              <a:rPr lang="cs-CZ" sz="2400" b="1" dirty="0" smtClean="0">
                <a:solidFill>
                  <a:srgbClr val="FF0000"/>
                </a:solidFill>
                <a:ea typeface="Times New Roman"/>
                <a:cs typeface="Calibri"/>
              </a:rPr>
              <a:t>otočný vzduchový</a:t>
            </a:r>
            <a:r>
              <a:rPr lang="cs-CZ" sz="2400" dirty="0" smtClean="0">
                <a:ea typeface="Times New Roman"/>
                <a:cs typeface="Calibri"/>
              </a:rPr>
              <a:t> – používá se jako ladící prvek</a:t>
            </a:r>
            <a:br>
              <a:rPr lang="cs-CZ" sz="2400" dirty="0" smtClean="0">
                <a:ea typeface="Times New Roman"/>
                <a:cs typeface="Calibri"/>
              </a:rPr>
            </a:br>
            <a:r>
              <a:rPr lang="cs-CZ" sz="2400" dirty="0" smtClean="0">
                <a:ea typeface="Times New Roman"/>
                <a:cs typeface="Calibri"/>
              </a:rPr>
              <a:t>v elektronických zařízeních, např. v rádiu k naladění stanice;</a:t>
            </a:r>
            <a:br>
              <a:rPr lang="cs-CZ" sz="2400" dirty="0" smtClean="0">
                <a:ea typeface="Times New Roman"/>
                <a:cs typeface="Calibri"/>
              </a:rPr>
            </a:br>
            <a:r>
              <a:rPr lang="cs-CZ" sz="2400" dirty="0" smtClean="0">
                <a:ea typeface="Times New Roman"/>
                <a:cs typeface="Calibri"/>
              </a:rPr>
              <a:t>kapacita se mění otáčením podle velikosti plochy, která je společná </a:t>
            </a:r>
            <a:br>
              <a:rPr lang="cs-CZ" sz="2400" dirty="0" smtClean="0">
                <a:ea typeface="Times New Roman"/>
                <a:cs typeface="Calibri"/>
              </a:rPr>
            </a:br>
            <a:r>
              <a:rPr lang="cs-CZ" sz="2400" dirty="0" smtClean="0">
                <a:ea typeface="Times New Roman"/>
                <a:cs typeface="Calibri"/>
              </a:rPr>
              <a:t>mezi statorem (pevná část) a rotorem (otáčející se desky)         </a:t>
            </a:r>
            <a:endParaRPr lang="cs-CZ" sz="2400" dirty="0" smtClean="0">
              <a:ea typeface="Times New Roman"/>
              <a:cs typeface="Times New Roman"/>
            </a:endParaRPr>
          </a:p>
        </p:txBody>
      </p:sp>
      <p:pic>
        <p:nvPicPr>
          <p:cNvPr id="5" name="Obrázek 4" descr="http://21stoleti.cz/wp-content/images/1153421268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13"/>
          <a:stretch/>
        </p:blipFill>
        <p:spPr bwMode="auto">
          <a:xfrm>
            <a:off x="5796136" y="980728"/>
            <a:ext cx="1368152" cy="164451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Obrázek 6" descr="http://i.idnes.cz/07/111/cl/PKA1ef27d_lanesjarLR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625242"/>
            <a:ext cx="2520280" cy="173986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Obrázek 7" descr="http://www.xtalman.com/double365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56176" y="4509120"/>
            <a:ext cx="2434083" cy="22048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721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7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cs-CZ" sz="4000" dirty="0"/>
              <a:t>1.4 Kondenzátory.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0" y="785109"/>
            <a:ext cx="5796136" cy="4835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800" b="1" u="sng" dirty="0">
                <a:ea typeface="Times New Roman"/>
                <a:cs typeface="Calibri"/>
              </a:rPr>
              <a:t>Typy kondenzátorů podle dielektrika:</a:t>
            </a:r>
            <a:endParaRPr lang="cs-CZ" sz="2800" dirty="0">
              <a:ea typeface="Times New Roman"/>
              <a:cs typeface="Times New Roman"/>
            </a:endParaRPr>
          </a:p>
          <a:p>
            <a:pPr marL="457200" lvl="0" indent="-457200">
              <a:lnSpc>
                <a:spcPct val="115000"/>
              </a:lnSpc>
              <a:spcAft>
                <a:spcPts val="0"/>
              </a:spcAft>
              <a:buFont typeface="+mj-lt"/>
              <a:buAutoNum type="alphaLcParenR" startAt="3"/>
            </a:pPr>
            <a:r>
              <a:rPr lang="cs-CZ" sz="2400" b="1" dirty="0">
                <a:solidFill>
                  <a:srgbClr val="FF0000"/>
                </a:solidFill>
                <a:ea typeface="Times New Roman"/>
                <a:cs typeface="Calibri"/>
              </a:rPr>
              <a:t>svitkový</a:t>
            </a:r>
            <a:r>
              <a:rPr lang="cs-CZ" sz="2400" dirty="0">
                <a:ea typeface="Times New Roman"/>
                <a:cs typeface="Calibri"/>
              </a:rPr>
              <a:t> – papír, obvykle napuštěný voskem, tvoří dielektrikum; elektrody bývají z hliníkové </a:t>
            </a:r>
            <a:r>
              <a:rPr lang="cs-CZ" sz="2400" dirty="0" smtClean="0">
                <a:ea typeface="Times New Roman"/>
                <a:cs typeface="Calibri"/>
              </a:rPr>
              <a:t>fólie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lphaLcParenR" startAt="3"/>
            </a:pPr>
            <a:r>
              <a:rPr lang="cs-CZ" sz="2400" b="1" dirty="0">
                <a:solidFill>
                  <a:srgbClr val="FF0000"/>
                </a:solidFill>
                <a:ea typeface="Times New Roman"/>
                <a:cs typeface="Calibri"/>
              </a:rPr>
              <a:t>elektrolytický</a:t>
            </a:r>
            <a:r>
              <a:rPr lang="cs-CZ" sz="2400" dirty="0">
                <a:ea typeface="Times New Roman"/>
                <a:cs typeface="Calibri"/>
              </a:rPr>
              <a:t> – elektrody s velkým povrchem, při zapojení je třeba dbát na správnou polaritu, má vysokou kapacitu; katoda – vodivý elektrolyt (tekutý, polosuchý, pevný), anoda – hliníková fólie</a:t>
            </a:r>
            <a:br>
              <a:rPr lang="cs-CZ" sz="2400" dirty="0">
                <a:ea typeface="Times New Roman"/>
                <a:cs typeface="Calibri"/>
              </a:rPr>
            </a:br>
            <a:r>
              <a:rPr lang="cs-CZ" sz="2400" dirty="0">
                <a:ea typeface="Times New Roman"/>
                <a:cs typeface="Calibri"/>
              </a:rPr>
              <a:t>značka je mírně odlišná od běžného značení: </a:t>
            </a:r>
            <a:endParaRPr lang="cs-CZ" sz="2400" dirty="0" smtClean="0">
              <a:ea typeface="Times New Roman"/>
              <a:cs typeface="Times New Roman"/>
            </a:endParaRPr>
          </a:p>
        </p:txBody>
      </p:sp>
      <p:pic>
        <p:nvPicPr>
          <p:cNvPr id="9" name="Obrázek 8" descr="http://www.maclab.sk/clanky/textova-blikacka/kondenzator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116"/>
          <a:stretch/>
        </p:blipFill>
        <p:spPr bwMode="auto">
          <a:xfrm>
            <a:off x="1519930" y="5229200"/>
            <a:ext cx="1971950" cy="44973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Obrázek 10" descr="http://bastleni.skovstudio.cz/dokumentace/kondenzator06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480" y="2780928"/>
            <a:ext cx="3398520" cy="22322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Obrázek 11" descr="http://www.iepa.cz/files/tgl5155-m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304764"/>
            <a:ext cx="2095332" cy="1116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Obrázek 13" descr="http://www.avelektronik.cz/obrazek/ffb2edc6-5a50-4dfa-8245-29f6fb5471c3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166917"/>
            <a:ext cx="2419547" cy="15024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464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http://www.spsemoh.cz/vyuka/zel/obrazky/kond-keram-sch1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52120" y="1115976"/>
            <a:ext cx="3380958" cy="2156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Obrázek 12" descr="http://www.pkmarket.cz/obrazky/024/181/priloha3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844824"/>
            <a:ext cx="1258431" cy="124814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7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cs-CZ" sz="4000" dirty="0"/>
              <a:t>1.4 Kondenzátory.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0" y="785109"/>
            <a:ext cx="5796136" cy="143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800" b="1" u="sng" dirty="0">
                <a:ea typeface="Times New Roman"/>
                <a:cs typeface="Calibri"/>
              </a:rPr>
              <a:t>Typy kondenzátorů podle dielektrika:</a:t>
            </a:r>
            <a:endParaRPr lang="cs-CZ" sz="2800" dirty="0">
              <a:ea typeface="Times New Roman"/>
              <a:cs typeface="Times New Roman"/>
            </a:endParaRPr>
          </a:p>
          <a:p>
            <a:pPr marL="457200" lvl="0" indent="-457200">
              <a:lnSpc>
                <a:spcPct val="115000"/>
              </a:lnSpc>
              <a:spcAft>
                <a:spcPts val="0"/>
              </a:spcAft>
              <a:buFont typeface="+mj-lt"/>
              <a:buAutoNum type="alphaLcParenR" startAt="5"/>
            </a:pPr>
            <a:r>
              <a:rPr lang="cs-CZ" sz="2400" b="1" dirty="0">
                <a:solidFill>
                  <a:srgbClr val="FF0000"/>
                </a:solidFill>
                <a:ea typeface="Times New Roman"/>
                <a:cs typeface="Calibri"/>
              </a:rPr>
              <a:t>keramický</a:t>
            </a:r>
            <a:r>
              <a:rPr lang="cs-CZ" sz="2400" dirty="0">
                <a:ea typeface="Times New Roman"/>
                <a:cs typeface="Calibri"/>
              </a:rPr>
              <a:t> – speciální keramika s velkou </a:t>
            </a:r>
            <a:r>
              <a:rPr lang="cs-CZ" sz="2400" dirty="0" smtClean="0">
                <a:ea typeface="Times New Roman"/>
                <a:cs typeface="Calibri"/>
              </a:rPr>
              <a:t>permitivitou</a:t>
            </a:r>
          </a:p>
        </p:txBody>
      </p:sp>
    </p:spTree>
    <p:extLst>
      <p:ext uri="{BB962C8B-B14F-4D97-AF65-F5344CB8AC3E}">
        <p14:creationId xmlns:p14="http://schemas.microsoft.com/office/powerpoint/2010/main" val="62901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7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cs-CZ" sz="4000" dirty="0"/>
              <a:t>1.4 Kondenzátory.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0" y="785109"/>
            <a:ext cx="9144000" cy="108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800" b="1" u="sng" dirty="0">
                <a:ea typeface="Times New Roman"/>
                <a:cs typeface="Calibri"/>
              </a:rPr>
              <a:t>Deskový kondenzátor</a:t>
            </a:r>
            <a:r>
              <a:rPr lang="cs-CZ" sz="2800" dirty="0">
                <a:ea typeface="Times New Roman"/>
                <a:cs typeface="Calibri"/>
              </a:rPr>
              <a:t> – dvě vodivé desky o ploše </a:t>
            </a:r>
            <a:r>
              <a:rPr lang="cs-CZ" sz="2800" b="1" i="1" dirty="0">
                <a:solidFill>
                  <a:srgbClr val="FF0000"/>
                </a:solidFill>
                <a:latin typeface="Times New Roman"/>
                <a:ea typeface="Times New Roman"/>
              </a:rPr>
              <a:t>S</a:t>
            </a:r>
            <a:r>
              <a:rPr lang="cs-CZ" sz="2800" dirty="0">
                <a:solidFill>
                  <a:srgbClr val="FF0000"/>
                </a:solidFill>
                <a:ea typeface="Times New Roman"/>
                <a:cs typeface="Calibri"/>
              </a:rPr>
              <a:t> </a:t>
            </a:r>
            <a:r>
              <a:rPr lang="cs-CZ" sz="2800" dirty="0">
                <a:ea typeface="Times New Roman"/>
                <a:cs typeface="Calibri"/>
              </a:rPr>
              <a:t>ve vzdálenosti </a:t>
            </a:r>
            <a:r>
              <a:rPr lang="cs-CZ" sz="2800" b="1" i="1" dirty="0">
                <a:solidFill>
                  <a:srgbClr val="FF0000"/>
                </a:solidFill>
                <a:latin typeface="Times New Roman"/>
                <a:ea typeface="Times New Roman"/>
              </a:rPr>
              <a:t>d</a:t>
            </a:r>
            <a:r>
              <a:rPr lang="cs-CZ" sz="2800" dirty="0">
                <a:ea typeface="Times New Roman"/>
                <a:cs typeface="Calibri"/>
              </a:rPr>
              <a:t>, mezi nimi dielektrikum s permitivitou </a:t>
            </a:r>
            <a:r>
              <a:rPr lang="cs-CZ" sz="2800" b="1" i="1" dirty="0">
                <a:solidFill>
                  <a:srgbClr val="FF0000"/>
                </a:solidFill>
                <a:latin typeface="Times New Roman"/>
                <a:ea typeface="Times New Roman"/>
              </a:rPr>
              <a:t>ε</a:t>
            </a:r>
            <a:endParaRPr lang="cs-CZ" sz="2400" b="1" dirty="0">
              <a:solidFill>
                <a:srgbClr val="FF0000"/>
              </a:solidFill>
              <a:ea typeface="Times New Roman"/>
              <a:cs typeface="Times New Roman"/>
            </a:endParaRPr>
          </a:p>
        </p:txBody>
      </p:sp>
      <p:pic>
        <p:nvPicPr>
          <p:cNvPr id="9" name="Obrázek 8" descr="http://filip2ms.files.wordpress.com/2011/05/clip_image002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8323" y="1988840"/>
            <a:ext cx="3176883" cy="18722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Obrázek 11" descr="http://www.helago-cz.cz/public/content-images/cz/product/2010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27984" y="1865522"/>
            <a:ext cx="3179852" cy="255862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Obdélník 7"/>
          <p:cNvSpPr/>
          <p:nvPr/>
        </p:nvSpPr>
        <p:spPr>
          <a:xfrm>
            <a:off x="-11308" y="4649429"/>
            <a:ext cx="5591420" cy="115583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0" y="4142627"/>
                <a:ext cx="5580112" cy="15186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cs-CZ" sz="2800" b="1" dirty="0">
                    <a:solidFill>
                      <a:srgbClr val="FF0000"/>
                    </a:solidFill>
                    <a:ea typeface="Times New Roman"/>
                    <a:cs typeface="Calibri"/>
                  </a:rPr>
                  <a:t>kapacita deskového kondenzátoru</a:t>
                </a:r>
                <a:endParaRPr lang="cs-CZ" sz="2800" dirty="0">
                  <a:ea typeface="Times New Roman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Times New Roman"/>
                          <a:cs typeface="Calibri"/>
                        </a:rPr>
                        <m:t>𝑪</m:t>
                      </m:r>
                      <m:r>
                        <a:rPr lang="cs-CZ" sz="2800" b="1" i="1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f>
                        <m:fPr>
                          <m:ctrlPr>
                            <a:rPr lang="cs-CZ" sz="28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cs-CZ" sz="28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𝜺</m:t>
                          </m:r>
                          <m:r>
                            <a:rPr lang="cs-CZ" sz="28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∙</m:t>
                          </m:r>
                          <m:r>
                            <a:rPr lang="cs-CZ" sz="28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𝑺</m:t>
                          </m:r>
                        </m:num>
                        <m:den>
                          <m:r>
                            <a:rPr lang="cs-CZ" sz="28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𝒅</m:t>
                          </m:r>
                        </m:den>
                      </m:f>
                      <m:r>
                        <a:rPr lang="cs-CZ" sz="2800" b="1" i="1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f>
                        <m:fPr>
                          <m:ctrlPr>
                            <a:rPr lang="cs-CZ" sz="28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28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cs-CZ" sz="28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cs-CZ" sz="28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𝟎</m:t>
                              </m:r>
                            </m:sub>
                          </m:sSub>
                          <m:r>
                            <a:rPr lang="cs-CZ" sz="28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∙</m:t>
                          </m:r>
                          <m:sSub>
                            <m:sSubPr>
                              <m:ctrlPr>
                                <a:rPr lang="cs-CZ" sz="28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cs-CZ" sz="28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cs-CZ" sz="28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𝒓</m:t>
                              </m:r>
                            </m:sub>
                          </m:sSub>
                          <m:r>
                            <a:rPr lang="cs-CZ" sz="28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∙</m:t>
                          </m:r>
                          <m:r>
                            <a:rPr lang="cs-CZ" sz="28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𝑺</m:t>
                          </m:r>
                        </m:num>
                        <m:den>
                          <m:r>
                            <a:rPr lang="cs-CZ" sz="28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𝒅</m:t>
                          </m:r>
                        </m:den>
                      </m:f>
                    </m:oMath>
                  </m:oMathPara>
                </a14:m>
                <a:endParaRPr lang="cs-CZ" sz="2800" dirty="0">
                  <a:ea typeface="Times New Roman"/>
                  <a:cs typeface="Times New Roman"/>
                </a:endParaRPr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142627"/>
                <a:ext cx="5580112" cy="1518621"/>
              </a:xfrm>
              <a:prstGeom prst="rect">
                <a:avLst/>
              </a:prstGeom>
              <a:blipFill>
                <a:blip r:embed="rId4"/>
                <a:stretch>
                  <a:fillRect l="-2186" t="-200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Obrázek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8184" y="4142627"/>
            <a:ext cx="2286000" cy="258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19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227</Words>
  <Application>Microsoft Office PowerPoint</Application>
  <PresentationFormat>Předvádění na obrazovce (4:3)</PresentationFormat>
  <Paragraphs>53</Paragraphs>
  <Slides>10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8" baseType="lpstr">
      <vt:lpstr>Arial</vt:lpstr>
      <vt:lpstr>Calibri</vt:lpstr>
      <vt:lpstr>Cambria Math</vt:lpstr>
      <vt:lpstr>Tahoma</vt:lpstr>
      <vt:lpstr>Times New Roman</vt:lpstr>
      <vt:lpstr>Wingdings</vt:lpstr>
      <vt:lpstr>Motiv systému Office</vt:lpstr>
      <vt:lpstr>Rovnica</vt:lpstr>
      <vt:lpstr>Prezentace aplikace PowerPoint</vt:lpstr>
      <vt:lpstr>1.4 Kondenzátory.</vt:lpstr>
      <vt:lpstr>1.4 Kondenzátory.</vt:lpstr>
      <vt:lpstr>1.4 Kondenzátory.</vt:lpstr>
      <vt:lpstr>1.4 Kondenzátory.</vt:lpstr>
      <vt:lpstr>1.4 Kondenzátory.</vt:lpstr>
      <vt:lpstr>1.4 Kondenzátory.</vt:lpstr>
      <vt:lpstr>1.4 Kondenzátory.</vt:lpstr>
      <vt:lpstr>1.4 Kondenzátory.</vt:lpstr>
      <vt:lpstr>1.4 Kondenzátory.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Elektrický náboj a jeho vlastnosti</dc:title>
  <dc:creator>imhotep</dc:creator>
  <cp:lastModifiedBy>Kodejška Čeněk</cp:lastModifiedBy>
  <cp:revision>32</cp:revision>
  <dcterms:created xsi:type="dcterms:W3CDTF">2014-08-31T07:20:26Z</dcterms:created>
  <dcterms:modified xsi:type="dcterms:W3CDTF">2024-09-12T10:17:59Z</dcterms:modified>
</cp:coreProperties>
</file>