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72" r:id="rId2"/>
  </p:sldMasterIdLst>
  <p:notesMasterIdLst>
    <p:notesMasterId r:id="rId12"/>
  </p:notesMasterIdLst>
  <p:handoutMasterIdLst>
    <p:handoutMasterId r:id="rId13"/>
  </p:handoutMasterIdLst>
  <p:sldIdLst>
    <p:sldId id="257" r:id="rId3"/>
    <p:sldId id="295" r:id="rId4"/>
    <p:sldId id="302" r:id="rId5"/>
    <p:sldId id="303" r:id="rId6"/>
    <p:sldId id="305" r:id="rId7"/>
    <p:sldId id="306" r:id="rId8"/>
    <p:sldId id="298" r:id="rId9"/>
    <p:sldId id="297" r:id="rId10"/>
    <p:sldId id="307" r:id="rId11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DDDDDD"/>
    <a:srgbClr val="800000"/>
    <a:srgbClr val="EAEAEA"/>
    <a:srgbClr val="969696"/>
    <a:srgbClr val="6E0000"/>
    <a:srgbClr val="C0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 snapToGrid="0">
      <p:cViewPr varScale="1">
        <p:scale>
          <a:sx n="110" d="100"/>
          <a:sy n="110" d="100"/>
        </p:scale>
        <p:origin x="164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355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noProof="0" smtClean="0"/>
              <a:t>Klepnutím lze upravit styly předlohy textu</a:t>
            </a:r>
          </a:p>
          <a:p>
            <a:pPr lvl="1"/>
            <a:r>
              <a:rPr lang="sk-SK" altLang="cs-CZ" noProof="0" smtClean="0"/>
              <a:t>Druhá úroveň</a:t>
            </a:r>
          </a:p>
          <a:p>
            <a:pPr lvl="2"/>
            <a:r>
              <a:rPr lang="sk-SK" altLang="cs-CZ" noProof="0" smtClean="0"/>
              <a:t>Třetí úroveň</a:t>
            </a:r>
          </a:p>
          <a:p>
            <a:pPr lvl="3"/>
            <a:r>
              <a:rPr lang="sk-SK" altLang="cs-CZ" noProof="0" smtClean="0"/>
              <a:t>Čtvrtá úroveň</a:t>
            </a:r>
          </a:p>
          <a:p>
            <a:pPr lvl="4"/>
            <a:r>
              <a:rPr lang="sk-SK" altLang="cs-CZ" noProof="0" smtClean="0"/>
              <a:t>Pátá úroveň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i="1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i="1"/>
            </a:lvl1pPr>
          </a:lstStyle>
          <a:p>
            <a:fld id="{0FA4C4AB-BC67-49C1-9D15-4A7DA696159B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3EFDBA2-C3E3-4BD5-88E6-FC8A678B429F}" type="slidenum">
              <a:rPr lang="sk-SK" altLang="cs-CZ" sz="1000"/>
              <a:pPr>
                <a:spcBef>
                  <a:spcPct val="0"/>
                </a:spcBef>
              </a:pPr>
              <a:t>2</a:t>
            </a:fld>
            <a:endParaRPr lang="sk-SK" altLang="cs-CZ" sz="1000"/>
          </a:p>
        </p:txBody>
      </p:sp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4583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4584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D67153E-28F2-446D-8681-56D2395F5960}" type="slidenum">
              <a:rPr lang="sk-SK" altLang="cs-CZ" sz="1000"/>
              <a:pPr>
                <a:spcBef>
                  <a:spcPct val="0"/>
                </a:spcBef>
              </a:pPr>
              <a:t>3</a:t>
            </a:fld>
            <a:endParaRPr lang="sk-SK" altLang="cs-CZ" sz="100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560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5607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5608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BF7B9AB-30C1-485E-A188-D75473E96043}" type="slidenum">
              <a:rPr lang="sk-SK" altLang="cs-CZ" sz="1000"/>
              <a:pPr>
                <a:spcBef>
                  <a:spcPct val="0"/>
                </a:spcBef>
              </a:pPr>
              <a:t>4</a:t>
            </a:fld>
            <a:endParaRPr lang="sk-SK" altLang="cs-CZ" sz="1000"/>
          </a:p>
        </p:txBody>
      </p:sp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662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6631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6632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42FF662-74EA-4365-B23E-7AF4D5229A03}" type="slidenum">
              <a:rPr lang="sk-SK" altLang="cs-CZ" sz="1000"/>
              <a:pPr>
                <a:spcBef>
                  <a:spcPct val="0"/>
                </a:spcBef>
              </a:pPr>
              <a:t>5</a:t>
            </a:fld>
            <a:endParaRPr lang="sk-SK" altLang="cs-CZ" sz="1000"/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76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7655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6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EAB845C-DA52-43A5-8F5A-4602401BA65A}" type="slidenum">
              <a:rPr lang="sk-SK" altLang="cs-CZ" sz="1000"/>
              <a:pPr>
                <a:spcBef>
                  <a:spcPct val="0"/>
                </a:spcBef>
              </a:pPr>
              <a:t>6</a:t>
            </a:fld>
            <a:endParaRPr lang="sk-SK" altLang="cs-CZ" sz="1000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867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867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8679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8680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A3049A4-C7D6-46EE-8830-868C729FDFDC}" type="slidenum">
              <a:rPr lang="sk-SK" altLang="cs-CZ" sz="1000"/>
              <a:pPr>
                <a:spcBef>
                  <a:spcPct val="0"/>
                </a:spcBef>
              </a:pPr>
              <a:t>7</a:t>
            </a:fld>
            <a:endParaRPr lang="sk-SK" altLang="cs-CZ" sz="1000"/>
          </a:p>
        </p:txBody>
      </p:sp>
      <p:sp>
        <p:nvSpPr>
          <p:cNvPr id="296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97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29703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704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4FEC49D-A141-42B1-B132-D299106FA59D}" type="slidenum">
              <a:rPr lang="sk-SK" altLang="cs-CZ" sz="1000"/>
              <a:pPr>
                <a:spcBef>
                  <a:spcPct val="0"/>
                </a:spcBef>
              </a:pPr>
              <a:t>8</a:t>
            </a:fld>
            <a:endParaRPr lang="sk-SK" altLang="cs-CZ" sz="1000"/>
          </a:p>
        </p:txBody>
      </p:sp>
      <p:sp>
        <p:nvSpPr>
          <p:cNvPr id="3072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9050" tIns="0" rIns="19050" bIns="0" anchor="b"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sk-SK" altLang="cs-CZ" sz="1000" i="1"/>
              <a:t>2</a:t>
            </a:r>
            <a:endParaRPr lang="sk-SK" altLang="cs-CZ" sz="1000" i="1">
              <a:latin typeface="Times New Roman CE" panose="02020603050405020304" pitchFamily="18" charset="0"/>
            </a:endParaRP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cs-CZ" altLang="cs-CZ"/>
          </a:p>
        </p:txBody>
      </p:sp>
      <p:sp>
        <p:nvSpPr>
          <p:cNvPr id="30727" name="Rectangle 6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0728" name="Rectangle 7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743DDC5-9BDF-479C-B74D-58308C2DC5CF}" type="slidenum">
              <a:rPr lang="sk-SK" altLang="cs-CZ" sz="1000"/>
              <a:pPr>
                <a:spcBef>
                  <a:spcPct val="0"/>
                </a:spcBef>
              </a:pPr>
              <a:t>9</a:t>
            </a:fld>
            <a:endParaRPr lang="sk-SK" altLang="cs-CZ" sz="1000"/>
          </a:p>
        </p:txBody>
      </p:sp>
      <p:sp>
        <p:nvSpPr>
          <p:cNvPr id="31747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682DB3-3C9D-4940-94B2-0AEB72CD7022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028114566"/>
      </p:ext>
    </p:extLst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C8D961-0D96-41E0-B0CB-653F539C3B48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056095985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3CC2EA-EC20-428F-A1BC-085E280CAC9D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880245621"/>
      </p:ext>
    </p:extLst>
  </p:cSld>
  <p:clrMapOvr>
    <a:masterClrMapping/>
  </p:clrMapOvr>
  <p:transition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"/>
          <p:cNvSpPr/>
          <p:nvPr/>
        </p:nvSpPr>
        <p:spPr>
          <a:xfrm>
            <a:off x="0" y="4743450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81813B-7E1A-499F-B451-4AFCCA10302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8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51771560"/>
      </p:ext>
    </p:extLst>
  </p:cSld>
  <p:clrMapOvr>
    <a:masterClrMapping/>
  </p:clrMapOvr>
  <p:transition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FFBD0167-E7F5-44D9-B8F9-097F4A96E8C4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7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61779588"/>
      </p:ext>
    </p:extLst>
  </p:cSld>
  <p:clrMapOvr>
    <a:masterClrMapping/>
  </p:clrMapOvr>
  <p:transition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6" name="Straight Connector 17"/>
          <p:cNvCxnSpPr/>
          <p:nvPr/>
        </p:nvCxnSpPr>
        <p:spPr>
          <a:xfrm>
            <a:off x="-4763" y="1828800"/>
            <a:ext cx="9144001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/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92ACED6-0765-42AA-A104-BA1286FA66C9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9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8711285"/>
      </p:ext>
    </p:extLst>
  </p:cSld>
  <p:clrMapOvr>
    <a:masterClrMapping/>
  </p:clrMapOvr>
  <p:transition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6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00A6DE5C-2533-4833-89AF-513B7C3940C5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8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2139685"/>
      </p:ext>
    </p:extLst>
  </p:cSld>
  <p:clrMapOvr>
    <a:masterClrMapping/>
  </p:clrMapOvr>
  <p:transition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/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BE03C11D-A1EE-44CB-A03F-10D7C4C1A521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41007882"/>
      </p:ext>
    </p:extLst>
  </p:cSld>
  <p:clrMapOvr>
    <a:masterClrMapping/>
  </p:clrMapOvr>
  <p:transition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C5F4260-7DE3-436D-A6BD-28E4EFC691D6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40177165"/>
      </p:ext>
    </p:extLst>
  </p:cSld>
  <p:clrMapOvr>
    <a:masterClrMapping/>
  </p:clrMapOvr>
  <p:transition>
    <p:dissolv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6FD6DBE-9642-46C9-ABBE-AD889D70C12D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5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6516382"/>
      </p:ext>
    </p:extLst>
  </p:cSld>
  <p:clrMapOvr>
    <a:masterClrMapping/>
  </p:clrMapOvr>
  <p:transition>
    <p:dissolv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0C8DCB8-4253-4A9D-AE6B-F1FCC6BA3E1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27512878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D1E865-2388-41C9-961A-C9269854E119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189707574"/>
      </p:ext>
    </p:extLst>
  </p:cSld>
  <p:clrMapOvr>
    <a:masterClrMapping/>
  </p:clrMapOvr>
  <p:transition>
    <p:dissolv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7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  <a:endParaRPr lang="en-US" noProof="0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/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0A1196CB-60AE-410B-9B9C-C637DC221731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0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46731662"/>
      </p:ext>
    </p:extLst>
  </p:cSld>
  <p:clrMapOvr>
    <a:masterClrMapping/>
  </p:clrMapOvr>
  <p:transition>
    <p:dissolv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53E63D-FB3F-44FB-8A10-DF78E381C2B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41431591"/>
      </p:ext>
    </p:extLst>
  </p:cSld>
  <p:clrMapOvr>
    <a:masterClrMapping/>
  </p:clrMapOvr>
  <p:transition>
    <p:dissolv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D0035B-EEE1-4E14-B40E-4F3494BDF12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00424255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0E1667-81A8-4551-A49E-1EE9AF020190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787809060"/>
      </p:ext>
    </p:extLst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C6DF95-8BF3-43B8-AE04-F32F790B7027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561608490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DD0EF4-02D4-44B3-897F-6A3E7FCA58CB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47419901"/>
      </p:ext>
    </p:extLst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C40373-33E8-4E27-AA56-BBB80A9FFC78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3513661454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8B0E63-9E12-4BCC-B574-420C7D96AAB9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953816320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D04866-B00C-4195-8554-A8500FD17C60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1862494322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6BD84D-E84E-473E-BF5A-6E025674EF66}" type="slidenum">
              <a:rPr lang="sk-SK" altLang="cs-CZ"/>
              <a:pPr/>
              <a:t>‹#›</a:t>
            </a:fld>
            <a:endParaRPr lang="sk-SK" altLang="cs-CZ"/>
          </a:p>
        </p:txBody>
      </p:sp>
    </p:spTree>
    <p:extLst>
      <p:ext uri="{BB962C8B-B14F-4D97-AF65-F5344CB8AC3E}">
        <p14:creationId xmlns:p14="http://schemas.microsoft.com/office/powerpoint/2010/main" val="2553021626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 předlohy titulu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cs-CZ" smtClean="0"/>
              <a:t>Klepnutím lze upravit styly předlohy textu</a:t>
            </a:r>
          </a:p>
          <a:p>
            <a:pPr lvl="1"/>
            <a:r>
              <a:rPr lang="sk-SK" altLang="cs-CZ" smtClean="0"/>
              <a:t>Druhá úroveň</a:t>
            </a:r>
          </a:p>
          <a:p>
            <a:pPr lvl="2"/>
            <a:r>
              <a:rPr lang="sk-SK" altLang="cs-CZ" smtClean="0"/>
              <a:t>Třetí úroveň</a:t>
            </a:r>
          </a:p>
          <a:p>
            <a:pPr lvl="3"/>
            <a:r>
              <a:rPr lang="sk-SK" altLang="cs-CZ" smtClean="0"/>
              <a:t>Čtvrtá úroveň</a:t>
            </a:r>
          </a:p>
          <a:p>
            <a:pPr lvl="4"/>
            <a:r>
              <a:rPr lang="sk-SK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defTabSz="762000">
              <a:defRPr sz="1400"/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defTabSz="762000">
              <a:defRPr sz="1400"/>
            </a:lvl1pPr>
          </a:lstStyle>
          <a:p>
            <a:fld id="{37F2A2A2-4744-4E92-87D7-DFBCDCD692C0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>
    <p:dissolve/>
  </p:transition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352425" y="228600"/>
            <a:ext cx="76803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Kliknutím lze upravit styl.</a:t>
            </a:r>
            <a:endParaRPr lang="en-US" altLang="cs-CZ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5" y="1463675"/>
            <a:ext cx="7680325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5" y="6543675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50" y="6543675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pPr>
              <a:defRPr/>
            </a:pPr>
            <a:endParaRPr lang="sk-SK" alt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5"/>
            <a:ext cx="876300" cy="2476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r">
              <a:defRPr sz="1000" b="1">
                <a:solidFill>
                  <a:srgbClr val="FFFFFF"/>
                </a:solidFill>
              </a:defRPr>
            </a:lvl1pPr>
          </a:lstStyle>
          <a:p>
            <a:fld id="{F7AFC6FB-5D5D-4F00-A376-AE8664240512}" type="slidenum">
              <a:rPr lang="sk-SK" altLang="cs-CZ"/>
              <a:pPr/>
              <a:t>‹#›</a:t>
            </a:fld>
            <a:endParaRPr lang="sk-SK" alt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ts val="40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Tunga" pitchFamily="2"/>
        </a:defRPr>
      </a:lvl1pPr>
      <a:lvl2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2pPr>
      <a:lvl3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3pPr>
      <a:lvl4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4pPr>
      <a:lvl5pPr algn="l" rtl="0" eaLnBrk="0" fontAlgn="base" hangingPunct="0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5pPr>
      <a:lvl6pPr marL="4572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6pPr>
      <a:lvl7pPr marL="9144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7pPr>
      <a:lvl8pPr marL="13716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8pPr>
      <a:lvl9pPr marL="1828800" algn="l" rtl="0" fontAlgn="base">
        <a:spcBef>
          <a:spcPts val="400"/>
        </a:spcBef>
        <a:spcAft>
          <a:spcPct val="0"/>
        </a:spcAft>
        <a:defRPr sz="4000">
          <a:solidFill>
            <a:schemeClr val="tx1"/>
          </a:solidFill>
          <a:latin typeface="Corbel" pitchFamily="34" charset="0"/>
          <a:cs typeface="Tunga" pitchFamily="34" charset="0"/>
        </a:defRPr>
      </a:lvl9pPr>
    </p:titleStyle>
    <p:bodyStyle>
      <a:lvl1pPr algn="l" rtl="0" eaLnBrk="0" fontAlgn="base" hangingPunct="0">
        <a:spcBef>
          <a:spcPts val="1200"/>
        </a:spcBef>
        <a:spcAft>
          <a:spcPct val="0"/>
        </a:spcAft>
        <a:buClr>
          <a:srgbClr val="838995"/>
        </a:buClr>
        <a:buFont typeface="Arial" panose="020B0604020202020204" pitchFamily="34" charset="0"/>
        <a:defRPr kern="1200" spc="3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1924050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spcBef>
                <a:spcPts val="1200"/>
              </a:spcBef>
              <a:buClr>
                <a:srgbClr val="838995"/>
              </a:buClr>
              <a:buFont typeface="Arial" panose="020B0604020202020204" pitchFamily="34" charset="0"/>
              <a:defRPr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1pPr>
            <a:lvl2pPr marL="171450" indent="-17145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2pPr>
            <a:lvl3pPr marL="344488" indent="-165100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3pPr>
            <a:lvl4pPr marL="517525" indent="-169863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4pPr>
            <a:lvl5pPr marL="688975" indent="-173038"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5pPr>
            <a:lvl6pPr marL="11461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6pPr>
            <a:lvl7pPr marL="16033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7pPr>
            <a:lvl8pPr marL="20605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8pPr>
            <a:lvl9pPr marL="2517775" indent="-173038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  <a:cs typeface="Tahom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sk-SK" altLang="cs-CZ" sz="3400" b="1" dirty="0">
                <a:latin typeface="Calibri" panose="020F0502020204030204" pitchFamily="34" charset="0"/>
              </a:rPr>
              <a:t>03 – </a:t>
            </a:r>
            <a:r>
              <a:rPr lang="sk-SK" altLang="cs-CZ" sz="3400" b="1" dirty="0" smtClean="0">
                <a:latin typeface="Calibri" panose="020F0502020204030204" pitchFamily="34" charset="0"/>
              </a:rPr>
              <a:t>ELEKTRICKÉ </a:t>
            </a:r>
            <a:r>
              <a:rPr lang="sk-SK" altLang="cs-CZ" sz="3400" b="1" dirty="0">
                <a:latin typeface="Calibri" panose="020F0502020204030204" pitchFamily="34" charset="0"/>
              </a:rPr>
              <a:t>POLE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Oval 3"/>
          <p:cNvSpPr>
            <a:spLocks noChangeAspect="1" noChangeArrowheads="1"/>
          </p:cNvSpPr>
          <p:nvPr/>
        </p:nvSpPr>
        <p:spPr bwMode="auto">
          <a:xfrm>
            <a:off x="1927225" y="184150"/>
            <a:ext cx="5746750" cy="5746750"/>
          </a:xfrm>
          <a:prstGeom prst="ellipse">
            <a:avLst/>
          </a:prstGeom>
          <a:gradFill rotWithShape="1">
            <a:gsLst>
              <a:gs pos="0">
                <a:schemeClr val="bg2">
                  <a:alpha val="64998"/>
                </a:schemeClr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04813" name="Line 13"/>
          <p:cNvSpPr>
            <a:spLocks noChangeShapeType="1"/>
          </p:cNvSpPr>
          <p:nvPr/>
        </p:nvSpPr>
        <p:spPr bwMode="auto">
          <a:xfrm flipH="1">
            <a:off x="5730875" y="2127250"/>
            <a:ext cx="742950" cy="4206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817" name="Oval 17"/>
          <p:cNvSpPr>
            <a:spLocks noChangeAspect="1" noChangeArrowheads="1"/>
          </p:cNvSpPr>
          <p:nvPr/>
        </p:nvSpPr>
        <p:spPr bwMode="auto">
          <a:xfrm>
            <a:off x="5476875" y="2468563"/>
            <a:ext cx="293688" cy="29368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04818" name="Rectangle 18"/>
          <p:cNvSpPr>
            <a:spLocks noChangeArrowheads="1"/>
          </p:cNvSpPr>
          <p:nvPr/>
        </p:nvSpPr>
        <p:spPr bwMode="auto">
          <a:xfrm>
            <a:off x="0" y="5621338"/>
            <a:ext cx="91440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000">
                <a:latin typeface="Calibri" panose="020F0502020204030204" pitchFamily="34" charset="0"/>
                <a:cs typeface="Times New Roman" panose="02020603050405020304" pitchFamily="18" charset="0"/>
              </a:rPr>
              <a:t>stejně nabitá kulička umístěná v různých vzdálenostech od kladného náboje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0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 různých místech působí různá elektrická odpudivá síla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čím dál je kulička od náboje, tím je síla elektrického pole menší</a:t>
            </a:r>
          </a:p>
        </p:txBody>
      </p:sp>
      <p:sp>
        <p:nvSpPr>
          <p:cNvPr id="204822" name="Oval 22"/>
          <p:cNvSpPr>
            <a:spLocks noChangeAspect="1" noChangeArrowheads="1"/>
          </p:cNvSpPr>
          <p:nvPr/>
        </p:nvSpPr>
        <p:spPr bwMode="auto">
          <a:xfrm>
            <a:off x="2416175" y="1706563"/>
            <a:ext cx="293688" cy="295275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04823" name="Oval 23"/>
          <p:cNvSpPr>
            <a:spLocks noChangeAspect="1" noChangeArrowheads="1"/>
          </p:cNvSpPr>
          <p:nvPr/>
        </p:nvSpPr>
        <p:spPr bwMode="auto">
          <a:xfrm>
            <a:off x="3617913" y="2968625"/>
            <a:ext cx="293687" cy="293688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04827" name="Line 27"/>
          <p:cNvSpPr>
            <a:spLocks noChangeShapeType="1"/>
          </p:cNvSpPr>
          <p:nvPr/>
        </p:nvSpPr>
        <p:spPr bwMode="auto">
          <a:xfrm flipH="1" flipV="1">
            <a:off x="5470525" y="4181475"/>
            <a:ext cx="207963" cy="365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824" name="Oval 24"/>
          <p:cNvSpPr>
            <a:spLocks noChangeAspect="1" noChangeArrowheads="1"/>
          </p:cNvSpPr>
          <p:nvPr/>
        </p:nvSpPr>
        <p:spPr bwMode="auto">
          <a:xfrm>
            <a:off x="5256213" y="3938588"/>
            <a:ext cx="293687" cy="29368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04828" name="Line 28"/>
          <p:cNvSpPr>
            <a:spLocks noChangeShapeType="1"/>
          </p:cNvSpPr>
          <p:nvPr/>
        </p:nvSpPr>
        <p:spPr bwMode="auto">
          <a:xfrm>
            <a:off x="4767263" y="1411288"/>
            <a:ext cx="0" cy="414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825" name="Oval 25"/>
          <p:cNvSpPr>
            <a:spLocks noChangeAspect="1" noChangeArrowheads="1"/>
          </p:cNvSpPr>
          <p:nvPr/>
        </p:nvSpPr>
        <p:spPr bwMode="auto">
          <a:xfrm>
            <a:off x="4619625" y="1809750"/>
            <a:ext cx="293688" cy="293688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04829" name="Line 29"/>
          <p:cNvSpPr>
            <a:spLocks noChangeShapeType="1"/>
          </p:cNvSpPr>
          <p:nvPr/>
        </p:nvSpPr>
        <p:spPr bwMode="auto">
          <a:xfrm>
            <a:off x="2195513" y="1633538"/>
            <a:ext cx="241300" cy="136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830" name="Line 30"/>
          <p:cNvSpPr>
            <a:spLocks noChangeShapeType="1"/>
          </p:cNvSpPr>
          <p:nvPr/>
        </p:nvSpPr>
        <p:spPr bwMode="auto">
          <a:xfrm flipV="1">
            <a:off x="2784475" y="31130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831" name="Line 31"/>
          <p:cNvSpPr>
            <a:spLocks noChangeShapeType="1"/>
          </p:cNvSpPr>
          <p:nvPr/>
        </p:nvSpPr>
        <p:spPr bwMode="auto">
          <a:xfrm flipV="1">
            <a:off x="2416175" y="4552950"/>
            <a:ext cx="247650" cy="149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4826" name="Oval 26"/>
          <p:cNvSpPr>
            <a:spLocks noChangeAspect="1" noChangeArrowheads="1"/>
          </p:cNvSpPr>
          <p:nvPr/>
        </p:nvSpPr>
        <p:spPr bwMode="auto">
          <a:xfrm>
            <a:off x="2636838" y="4333875"/>
            <a:ext cx="295275" cy="293688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15376" name="Oval 5"/>
          <p:cNvSpPr>
            <a:spLocks noChangeAspect="1" noChangeArrowheads="1"/>
          </p:cNvSpPr>
          <p:nvPr/>
        </p:nvSpPr>
        <p:spPr bwMode="auto">
          <a:xfrm>
            <a:off x="4503738" y="2849563"/>
            <a:ext cx="527050" cy="52705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8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8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04802" name="Rectangle 2"/>
          <p:cNvSpPr>
            <a:spLocks noChangeArrowheads="1"/>
          </p:cNvSpPr>
          <p:nvPr/>
        </p:nvSpPr>
        <p:spPr bwMode="auto">
          <a:xfrm>
            <a:off x="0" y="703263"/>
            <a:ext cx="914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5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</a:rPr>
              <a:t>Elektrické pole kladně nabitého tělesa</a:t>
            </a:r>
          </a:p>
        </p:txBody>
      </p:sp>
      <p:sp>
        <p:nvSpPr>
          <p:cNvPr id="1537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1.3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– SILOČÁRY ELEKTRICKÉHO POLE 2/9</a:t>
            </a:r>
          </a:p>
        </p:txBody>
      </p:sp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0" y="5070475"/>
            <a:ext cx="9144000" cy="461963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cs-CZ" sz="2400"/>
              <a:t>??? </a:t>
            </a:r>
            <a:r>
              <a:rPr lang="cs-CZ" altLang="cs-CZ" sz="2400">
                <a:latin typeface="Calibri" panose="020F0502020204030204" pitchFamily="34" charset="0"/>
              </a:rPr>
              <a:t>Co znamenají šipky u kuliček a proč jsou různě velké?</a:t>
            </a:r>
            <a:endParaRPr lang="cs-CZ" altLang="cs-CZ" sz="240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4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204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4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4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3" dur="1000"/>
                                        <p:tgtEl>
                                          <p:spTgt spid="204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4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8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48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4" dur="1000"/>
                                        <p:tgtEl>
                                          <p:spTgt spid="20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48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1000"/>
                                        <p:tgtEl>
                                          <p:spTgt spid="20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48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48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48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6" dur="1000"/>
                                        <p:tgtEl>
                                          <p:spTgt spid="20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048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48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48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67" dur="1000"/>
                                        <p:tgtEl>
                                          <p:spTgt spid="20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48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48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48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1000"/>
                                        <p:tgtEl>
                                          <p:spTgt spid="20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0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000"/>
                                        <p:tgtEl>
                                          <p:spTgt spid="20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20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animBg="1"/>
      <p:bldP spid="204817" grpId="0" animBg="1"/>
      <p:bldP spid="204818" grpId="0" build="p"/>
      <p:bldP spid="204822" grpId="0" animBg="1"/>
      <p:bldP spid="204823" grpId="0" animBg="1"/>
      <p:bldP spid="204824" grpId="0" animBg="1"/>
      <p:bldP spid="204825" grpId="0" animBg="1"/>
      <p:bldP spid="204826" grpId="0" animBg="1"/>
      <p:bldP spid="204802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3"/>
          <p:cNvSpPr>
            <a:spLocks noChangeAspect="1" noChangeArrowheads="1"/>
          </p:cNvSpPr>
          <p:nvPr/>
        </p:nvSpPr>
        <p:spPr bwMode="auto">
          <a:xfrm>
            <a:off x="1927225" y="184150"/>
            <a:ext cx="5746750" cy="5746750"/>
          </a:xfrm>
          <a:prstGeom prst="ellipse">
            <a:avLst/>
          </a:prstGeom>
          <a:gradFill rotWithShape="1">
            <a:gsLst>
              <a:gs pos="0">
                <a:schemeClr val="bg2">
                  <a:alpha val="64998"/>
                </a:schemeClr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19143" name="Rectangle 7"/>
          <p:cNvSpPr>
            <a:spLocks noChangeArrowheads="1"/>
          </p:cNvSpPr>
          <p:nvPr/>
        </p:nvSpPr>
        <p:spPr bwMode="auto">
          <a:xfrm>
            <a:off x="0" y="5245100"/>
            <a:ext cx="9144000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siločáry elektrického pole </a:t>
            </a:r>
            <a:r>
              <a:rPr lang="cs-CZ" altLang="cs-CZ" sz="20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jsou myšlené čáry, kterými zobrazujeme  silové  působení  elektrického  pole na kladně nebo záporně nabité částice v různých místech elektrického pole</a:t>
            </a:r>
          </a:p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000">
                <a:latin typeface="Calibri" panose="020F0502020204030204" pitchFamily="34" charset="0"/>
                <a:cs typeface="Times New Roman" panose="02020603050405020304" pitchFamily="18" charset="0"/>
              </a:rPr>
              <a:t>elektrické pole kolem </a:t>
            </a:r>
            <a:r>
              <a:rPr lang="cs-CZ" altLang="cs-CZ" sz="20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bodového náboje </a:t>
            </a:r>
            <a:r>
              <a:rPr lang="cs-CZ" altLang="cs-CZ" sz="2000">
                <a:latin typeface="Calibri" panose="020F0502020204030204" pitchFamily="34" charset="0"/>
                <a:cs typeface="Times New Roman" panose="02020603050405020304" pitchFamily="18" charset="0"/>
              </a:rPr>
              <a:t>nazýváme</a:t>
            </a:r>
            <a:r>
              <a:rPr lang="cs-CZ" altLang="cs-CZ" sz="20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altLang="cs-CZ"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radiální elektrické pole</a:t>
            </a:r>
          </a:p>
        </p:txBody>
      </p:sp>
      <p:grpSp>
        <p:nvGrpSpPr>
          <p:cNvPr id="219168" name="Group 32"/>
          <p:cNvGrpSpPr>
            <a:grpSpLocks/>
          </p:cNvGrpSpPr>
          <p:nvPr/>
        </p:nvGrpSpPr>
        <p:grpSpPr bwMode="auto">
          <a:xfrm>
            <a:off x="2962275" y="1314450"/>
            <a:ext cx="3603625" cy="3602038"/>
            <a:chOff x="1866" y="828"/>
            <a:chExt cx="2270" cy="2269"/>
          </a:xfrm>
        </p:grpSpPr>
        <p:sp>
          <p:nvSpPr>
            <p:cNvPr id="16406" name="Line 18"/>
            <p:cNvSpPr>
              <a:spLocks noChangeShapeType="1"/>
            </p:cNvSpPr>
            <p:nvPr/>
          </p:nvSpPr>
          <p:spPr bwMode="auto">
            <a:xfrm>
              <a:off x="3002" y="1961"/>
              <a:ext cx="113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7" name="Line 19"/>
            <p:cNvSpPr>
              <a:spLocks noChangeShapeType="1"/>
            </p:cNvSpPr>
            <p:nvPr/>
          </p:nvSpPr>
          <p:spPr bwMode="auto">
            <a:xfrm flipH="1">
              <a:off x="1866" y="1962"/>
              <a:ext cx="113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8" name="Line 20"/>
            <p:cNvSpPr>
              <a:spLocks noChangeShapeType="1"/>
            </p:cNvSpPr>
            <p:nvPr/>
          </p:nvSpPr>
          <p:spPr bwMode="auto">
            <a:xfrm rot="-5400000">
              <a:off x="2437" y="1395"/>
              <a:ext cx="113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9" name="Line 21"/>
            <p:cNvSpPr>
              <a:spLocks noChangeShapeType="1"/>
            </p:cNvSpPr>
            <p:nvPr/>
          </p:nvSpPr>
          <p:spPr bwMode="auto">
            <a:xfrm rot="16200000" flipH="1">
              <a:off x="2437" y="2530"/>
              <a:ext cx="113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0" name="Line 22"/>
            <p:cNvSpPr>
              <a:spLocks noChangeShapeType="1"/>
            </p:cNvSpPr>
            <p:nvPr/>
          </p:nvSpPr>
          <p:spPr bwMode="auto">
            <a:xfrm rot="1800000">
              <a:off x="2925" y="2243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1" name="Line 23"/>
            <p:cNvSpPr>
              <a:spLocks noChangeShapeType="1"/>
            </p:cNvSpPr>
            <p:nvPr/>
          </p:nvSpPr>
          <p:spPr bwMode="auto">
            <a:xfrm rot="3600000">
              <a:off x="2715" y="2445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2" name="Line 24"/>
            <p:cNvSpPr>
              <a:spLocks noChangeShapeType="1"/>
            </p:cNvSpPr>
            <p:nvPr/>
          </p:nvSpPr>
          <p:spPr bwMode="auto">
            <a:xfrm rot="19800000" flipV="1">
              <a:off x="2922" y="1677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3" name="Line 25"/>
            <p:cNvSpPr>
              <a:spLocks noChangeShapeType="1"/>
            </p:cNvSpPr>
            <p:nvPr/>
          </p:nvSpPr>
          <p:spPr bwMode="auto">
            <a:xfrm rot="18000000" flipV="1">
              <a:off x="2720" y="1468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4" name="Line 28"/>
            <p:cNvSpPr>
              <a:spLocks noChangeShapeType="1"/>
            </p:cNvSpPr>
            <p:nvPr/>
          </p:nvSpPr>
          <p:spPr bwMode="auto">
            <a:xfrm rot="1800000" flipH="1" flipV="1">
              <a:off x="1943" y="1679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5" name="Line 29"/>
            <p:cNvSpPr>
              <a:spLocks noChangeShapeType="1"/>
            </p:cNvSpPr>
            <p:nvPr/>
          </p:nvSpPr>
          <p:spPr bwMode="auto">
            <a:xfrm rot="3600000" flipH="1" flipV="1">
              <a:off x="2154" y="1468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6" name="Line 30"/>
            <p:cNvSpPr>
              <a:spLocks noChangeShapeType="1"/>
            </p:cNvSpPr>
            <p:nvPr/>
          </p:nvSpPr>
          <p:spPr bwMode="auto">
            <a:xfrm rot="19800000" flipH="1">
              <a:off x="1945" y="2242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17" name="Line 31"/>
            <p:cNvSpPr>
              <a:spLocks noChangeShapeType="1"/>
            </p:cNvSpPr>
            <p:nvPr/>
          </p:nvSpPr>
          <p:spPr bwMode="auto">
            <a:xfrm rot="18000000" flipH="1">
              <a:off x="2157" y="2457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6389" name="Oval 4"/>
          <p:cNvSpPr>
            <a:spLocks noChangeAspect="1" noChangeArrowheads="1"/>
          </p:cNvSpPr>
          <p:nvPr/>
        </p:nvSpPr>
        <p:spPr bwMode="auto">
          <a:xfrm>
            <a:off x="4503738" y="2849563"/>
            <a:ext cx="527050" cy="52705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8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8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219181" name="Group 45"/>
          <p:cNvGrpSpPr>
            <a:grpSpLocks/>
          </p:cNvGrpSpPr>
          <p:nvPr/>
        </p:nvGrpSpPr>
        <p:grpSpPr bwMode="auto">
          <a:xfrm>
            <a:off x="2784475" y="1162050"/>
            <a:ext cx="3689350" cy="3536950"/>
            <a:chOff x="1754" y="732"/>
            <a:chExt cx="2324" cy="2228"/>
          </a:xfrm>
        </p:grpSpPr>
        <p:sp>
          <p:nvSpPr>
            <p:cNvPr id="16400" name="Line 33"/>
            <p:cNvSpPr>
              <a:spLocks noChangeShapeType="1"/>
            </p:cNvSpPr>
            <p:nvPr/>
          </p:nvSpPr>
          <p:spPr bwMode="auto">
            <a:xfrm flipH="1">
              <a:off x="3610" y="1340"/>
              <a:ext cx="468" cy="26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1" name="Line 37"/>
            <p:cNvSpPr>
              <a:spLocks noChangeShapeType="1"/>
            </p:cNvSpPr>
            <p:nvPr/>
          </p:nvSpPr>
          <p:spPr bwMode="auto">
            <a:xfrm flipH="1" flipV="1">
              <a:off x="3446" y="2730"/>
              <a:ext cx="131" cy="23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2" name="Line 39"/>
            <p:cNvSpPr>
              <a:spLocks noChangeShapeType="1"/>
            </p:cNvSpPr>
            <p:nvPr/>
          </p:nvSpPr>
          <p:spPr bwMode="auto">
            <a:xfrm>
              <a:off x="3003" y="732"/>
              <a:ext cx="0" cy="2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3" name="Line 41"/>
            <p:cNvSpPr>
              <a:spLocks noChangeShapeType="1"/>
            </p:cNvSpPr>
            <p:nvPr/>
          </p:nvSpPr>
          <p:spPr bwMode="auto">
            <a:xfrm>
              <a:off x="1990" y="1381"/>
              <a:ext cx="152" cy="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4" name="Line 42"/>
            <p:cNvSpPr>
              <a:spLocks noChangeShapeType="1"/>
            </p:cNvSpPr>
            <p:nvPr/>
          </p:nvSpPr>
          <p:spPr bwMode="auto">
            <a:xfrm flipV="1">
              <a:off x="1754" y="1961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6405" name="Line 43"/>
            <p:cNvSpPr>
              <a:spLocks noChangeShapeType="1"/>
            </p:cNvSpPr>
            <p:nvPr/>
          </p:nvSpPr>
          <p:spPr bwMode="auto">
            <a:xfrm flipV="1">
              <a:off x="1951" y="2474"/>
              <a:ext cx="156" cy="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stealth" w="lg" len="lg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219182" name="Group 46"/>
          <p:cNvGrpSpPr>
            <a:grpSpLocks/>
          </p:cNvGrpSpPr>
          <p:nvPr/>
        </p:nvGrpSpPr>
        <p:grpSpPr bwMode="auto">
          <a:xfrm>
            <a:off x="3292475" y="1560513"/>
            <a:ext cx="2478088" cy="2824162"/>
            <a:chOff x="2074" y="983"/>
            <a:chExt cx="1561" cy="1779"/>
          </a:xfrm>
        </p:grpSpPr>
        <p:sp>
          <p:nvSpPr>
            <p:cNvPr id="16394" name="Oval 34"/>
            <p:cNvSpPr>
              <a:spLocks noChangeAspect="1" noChangeArrowheads="1"/>
            </p:cNvSpPr>
            <p:nvPr/>
          </p:nvSpPr>
          <p:spPr bwMode="auto">
            <a:xfrm>
              <a:off x="3450" y="1555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6395" name="Oval 35"/>
            <p:cNvSpPr>
              <a:spLocks noChangeAspect="1" noChangeArrowheads="1"/>
            </p:cNvSpPr>
            <p:nvPr/>
          </p:nvSpPr>
          <p:spPr bwMode="auto">
            <a:xfrm>
              <a:off x="2129" y="1428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6396" name="Oval 36"/>
            <p:cNvSpPr>
              <a:spLocks noChangeAspect="1" noChangeArrowheads="1"/>
            </p:cNvSpPr>
            <p:nvPr/>
          </p:nvSpPr>
          <p:spPr bwMode="auto">
            <a:xfrm>
              <a:off x="2279" y="1870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6397" name="Oval 38"/>
            <p:cNvSpPr>
              <a:spLocks noChangeAspect="1" noChangeArrowheads="1"/>
            </p:cNvSpPr>
            <p:nvPr/>
          </p:nvSpPr>
          <p:spPr bwMode="auto">
            <a:xfrm>
              <a:off x="3311" y="2577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6398" name="Oval 40"/>
            <p:cNvSpPr>
              <a:spLocks noChangeAspect="1" noChangeArrowheads="1"/>
            </p:cNvSpPr>
            <p:nvPr/>
          </p:nvSpPr>
          <p:spPr bwMode="auto">
            <a:xfrm>
              <a:off x="2910" y="983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6399" name="Oval 44"/>
            <p:cNvSpPr>
              <a:spLocks noChangeAspect="1" noChangeArrowheads="1"/>
            </p:cNvSpPr>
            <p:nvPr/>
          </p:nvSpPr>
          <p:spPr bwMode="auto">
            <a:xfrm>
              <a:off x="2074" y="2347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6392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1.3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– SILOČÁRY ELEKTRICKÉHO POLE 3/9</a:t>
            </a:r>
          </a:p>
        </p:txBody>
      </p:sp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174625" y="1560513"/>
            <a:ext cx="2165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</a:rPr>
              <a:t>radiální el. pole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1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1000"/>
                                        <p:tgtEl>
                                          <p:spTgt spid="219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9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1000"/>
                                        <p:tgtEl>
                                          <p:spTgt spid="219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191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2191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4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7" name="Oval 3"/>
          <p:cNvSpPr>
            <a:spLocks noChangeAspect="1" noChangeArrowheads="1"/>
          </p:cNvSpPr>
          <p:nvPr/>
        </p:nvSpPr>
        <p:spPr bwMode="auto">
          <a:xfrm>
            <a:off x="1927225" y="184150"/>
            <a:ext cx="5746750" cy="5746750"/>
          </a:xfrm>
          <a:prstGeom prst="ellipse">
            <a:avLst/>
          </a:prstGeom>
          <a:gradFill rotWithShape="1">
            <a:gsLst>
              <a:gs pos="0">
                <a:schemeClr val="bg2">
                  <a:alpha val="64998"/>
                </a:schemeClr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21188" name="Line 4"/>
          <p:cNvSpPr>
            <a:spLocks noChangeShapeType="1"/>
          </p:cNvSpPr>
          <p:nvPr/>
        </p:nvSpPr>
        <p:spPr bwMode="auto">
          <a:xfrm flipH="1">
            <a:off x="5099050" y="2540000"/>
            <a:ext cx="660400" cy="374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1190" name="Rectangle 6"/>
          <p:cNvSpPr>
            <a:spLocks noChangeArrowheads="1"/>
          </p:cNvSpPr>
          <p:nvPr/>
        </p:nvSpPr>
        <p:spPr bwMode="auto">
          <a:xfrm>
            <a:off x="0" y="5353050"/>
            <a:ext cx="9144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Když do různých míst elektrického pole záporně nabitého tělesa dáme opačně nabitou kuličku, bude na kuličku v různých místech působit …………………………… elektrická síla.</a:t>
            </a:r>
          </a:p>
        </p:txBody>
      </p:sp>
      <p:sp>
        <p:nvSpPr>
          <p:cNvPr id="221193" name="Line 9"/>
          <p:cNvSpPr>
            <a:spLocks noChangeShapeType="1"/>
          </p:cNvSpPr>
          <p:nvPr/>
        </p:nvSpPr>
        <p:spPr bwMode="auto">
          <a:xfrm flipH="1" flipV="1">
            <a:off x="5140325" y="3760788"/>
            <a:ext cx="207963" cy="365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1195" name="Line 11"/>
          <p:cNvSpPr>
            <a:spLocks noChangeShapeType="1"/>
          </p:cNvSpPr>
          <p:nvPr/>
        </p:nvSpPr>
        <p:spPr bwMode="auto">
          <a:xfrm>
            <a:off x="4767263" y="1828800"/>
            <a:ext cx="0" cy="4143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1197" name="Line 13"/>
          <p:cNvSpPr>
            <a:spLocks noChangeShapeType="1"/>
          </p:cNvSpPr>
          <p:nvPr/>
        </p:nvSpPr>
        <p:spPr bwMode="auto">
          <a:xfrm>
            <a:off x="2605088" y="1893888"/>
            <a:ext cx="241300" cy="1365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1198" name="Line 14"/>
          <p:cNvSpPr>
            <a:spLocks noChangeShapeType="1"/>
          </p:cNvSpPr>
          <p:nvPr/>
        </p:nvSpPr>
        <p:spPr bwMode="auto">
          <a:xfrm flipV="1">
            <a:off x="3795713" y="3113088"/>
            <a:ext cx="6381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1199" name="Line 15"/>
          <p:cNvSpPr>
            <a:spLocks noChangeShapeType="1"/>
          </p:cNvSpPr>
          <p:nvPr/>
        </p:nvSpPr>
        <p:spPr bwMode="auto">
          <a:xfrm flipV="1">
            <a:off x="2765425" y="4167188"/>
            <a:ext cx="247650" cy="149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lg" len="lg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1201" name="Oval 17"/>
          <p:cNvSpPr>
            <a:spLocks noChangeAspect="1" noChangeArrowheads="1"/>
          </p:cNvSpPr>
          <p:nvPr/>
        </p:nvSpPr>
        <p:spPr bwMode="auto">
          <a:xfrm>
            <a:off x="4503738" y="2849563"/>
            <a:ext cx="527050" cy="52705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9608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3600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sk-SK" altLang="cs-CZ" sz="3600" smtClean="0">
                <a:solidFill>
                  <a:srgbClr val="FFFFFF"/>
                </a:solidFill>
                <a:latin typeface="Arial Black" pitchFamily="34" charset="0"/>
              </a:rPr>
              <a:t>-</a:t>
            </a:r>
            <a:endParaRPr lang="cs-CZ" altLang="cs-CZ" sz="3600" smtClean="0">
              <a:solidFill>
                <a:srgbClr val="FFFFFF"/>
              </a:solidFill>
              <a:latin typeface="Arial Black" pitchFamily="34" charset="0"/>
            </a:endParaRPr>
          </a:p>
        </p:txBody>
      </p:sp>
      <p:sp>
        <p:nvSpPr>
          <p:cNvPr id="221189" name="Oval 5"/>
          <p:cNvSpPr>
            <a:spLocks noChangeAspect="1" noChangeArrowheads="1"/>
          </p:cNvSpPr>
          <p:nvPr/>
        </p:nvSpPr>
        <p:spPr bwMode="auto">
          <a:xfrm>
            <a:off x="5618163" y="2386013"/>
            <a:ext cx="293687" cy="29368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21191" name="Oval 7"/>
          <p:cNvSpPr>
            <a:spLocks noChangeAspect="1" noChangeArrowheads="1"/>
          </p:cNvSpPr>
          <p:nvPr/>
        </p:nvSpPr>
        <p:spPr bwMode="auto">
          <a:xfrm>
            <a:off x="2344738" y="1690688"/>
            <a:ext cx="293687" cy="29368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21192" name="Oval 8"/>
          <p:cNvSpPr>
            <a:spLocks noChangeAspect="1" noChangeArrowheads="1"/>
          </p:cNvSpPr>
          <p:nvPr/>
        </p:nvSpPr>
        <p:spPr bwMode="auto">
          <a:xfrm>
            <a:off x="3529013" y="2968625"/>
            <a:ext cx="293687" cy="293688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21194" name="Oval 10"/>
          <p:cNvSpPr>
            <a:spLocks noChangeAspect="1" noChangeArrowheads="1"/>
          </p:cNvSpPr>
          <p:nvPr/>
        </p:nvSpPr>
        <p:spPr bwMode="auto">
          <a:xfrm>
            <a:off x="5256213" y="4090988"/>
            <a:ext cx="293687" cy="29368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21196" name="Oval 12"/>
          <p:cNvSpPr>
            <a:spLocks noChangeAspect="1" noChangeArrowheads="1"/>
          </p:cNvSpPr>
          <p:nvPr/>
        </p:nvSpPr>
        <p:spPr bwMode="auto">
          <a:xfrm>
            <a:off x="4619625" y="1560513"/>
            <a:ext cx="293688" cy="29368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21200" name="Oval 16"/>
          <p:cNvSpPr>
            <a:spLocks noChangeAspect="1" noChangeArrowheads="1"/>
          </p:cNvSpPr>
          <p:nvPr/>
        </p:nvSpPr>
        <p:spPr bwMode="auto">
          <a:xfrm>
            <a:off x="2490788" y="4237038"/>
            <a:ext cx="293687" cy="293687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17425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1.3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– SILOČÁRY ELEKTRICKÉHO POLE 4/9</a:t>
            </a:r>
          </a:p>
        </p:txBody>
      </p:sp>
      <p:sp>
        <p:nvSpPr>
          <p:cNvPr id="21" name="Rectangle 2"/>
          <p:cNvSpPr>
            <a:spLocks noChangeArrowheads="1"/>
          </p:cNvSpPr>
          <p:nvPr/>
        </p:nvSpPr>
        <p:spPr bwMode="auto">
          <a:xfrm>
            <a:off x="0" y="703263"/>
            <a:ext cx="914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5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</a:rPr>
              <a:t>Elektrické pole záporně nabitého tělesa</a:t>
            </a:r>
          </a:p>
        </p:txBody>
      </p:sp>
      <p:sp>
        <p:nvSpPr>
          <p:cNvPr id="22" name="TextovéPole 21"/>
          <p:cNvSpPr txBox="1">
            <a:spLocks noChangeArrowheads="1"/>
          </p:cNvSpPr>
          <p:nvPr/>
        </p:nvSpPr>
        <p:spPr bwMode="auto">
          <a:xfrm>
            <a:off x="0" y="4802188"/>
            <a:ext cx="9144000" cy="461962"/>
          </a:xfrm>
          <a:prstGeom prst="rect">
            <a:avLst/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>
                <a:latin typeface="Calibri" panose="020F0502020204030204" pitchFamily="34" charset="0"/>
              </a:rPr>
              <a:t>Doplňte větu:</a:t>
            </a:r>
            <a:endParaRPr lang="cs-CZ" altLang="cs-CZ" sz="2400"/>
          </a:p>
        </p:txBody>
      </p:sp>
      <p:sp>
        <p:nvSpPr>
          <p:cNvPr id="2" name="TextovéPole 1"/>
          <p:cNvSpPr txBox="1">
            <a:spLocks noChangeArrowheads="1"/>
          </p:cNvSpPr>
          <p:nvPr/>
        </p:nvSpPr>
        <p:spPr bwMode="auto">
          <a:xfrm>
            <a:off x="515938" y="6037263"/>
            <a:ext cx="14112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i="1">
                <a:solidFill>
                  <a:srgbClr val="FF0000"/>
                </a:solidFill>
                <a:latin typeface="Calibri" panose="020F0502020204030204" pitchFamily="34" charset="0"/>
              </a:rPr>
              <a:t>přitažlivá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22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11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1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22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211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1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1000"/>
                                        <p:tgtEl>
                                          <p:spTgt spid="221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21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1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1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5" dur="1000"/>
                                        <p:tgtEl>
                                          <p:spTgt spid="22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1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1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1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8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6" dur="1000"/>
                                        <p:tgtEl>
                                          <p:spTgt spid="221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21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21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1000"/>
                                        <p:tgtEl>
                                          <p:spTgt spid="22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21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21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1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8" dur="1000"/>
                                        <p:tgtEl>
                                          <p:spTgt spid="221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21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187" grpId="0" animBg="1"/>
      <p:bldP spid="221190" grpId="0" build="p"/>
      <p:bldP spid="221189" grpId="0" animBg="1"/>
      <p:bldP spid="221191" grpId="0" animBg="1"/>
      <p:bldP spid="221192" grpId="0" animBg="1"/>
      <p:bldP spid="221194" grpId="0" animBg="1"/>
      <p:bldP spid="221196" grpId="0" animBg="1"/>
      <p:bldP spid="221200" grpId="0" animBg="1"/>
      <p:bldP spid="21" grpId="0"/>
      <p:bldP spid="22" grpId="0" animBg="1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val 3"/>
          <p:cNvSpPr>
            <a:spLocks noChangeAspect="1" noChangeArrowheads="1"/>
          </p:cNvSpPr>
          <p:nvPr/>
        </p:nvSpPr>
        <p:spPr bwMode="auto">
          <a:xfrm>
            <a:off x="1927225" y="184150"/>
            <a:ext cx="5746750" cy="5746750"/>
          </a:xfrm>
          <a:prstGeom prst="ellipse">
            <a:avLst/>
          </a:prstGeom>
          <a:gradFill rotWithShape="1">
            <a:gsLst>
              <a:gs pos="0">
                <a:schemeClr val="bg2">
                  <a:alpha val="64998"/>
                </a:schemeClr>
              </a:gs>
              <a:gs pos="100000">
                <a:srgbClr val="FFFF99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25291" name="Oval 11"/>
          <p:cNvSpPr>
            <a:spLocks noChangeAspect="1" noChangeArrowheads="1"/>
          </p:cNvSpPr>
          <p:nvPr/>
        </p:nvSpPr>
        <p:spPr bwMode="auto">
          <a:xfrm>
            <a:off x="4503738" y="2849563"/>
            <a:ext cx="527050" cy="52705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9608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3600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sk-SK" altLang="cs-CZ" sz="3600" smtClean="0">
                <a:solidFill>
                  <a:srgbClr val="FFFFFF"/>
                </a:solidFill>
                <a:latin typeface="Arial Black" pitchFamily="34" charset="0"/>
              </a:rPr>
              <a:t>-</a:t>
            </a:r>
            <a:endParaRPr lang="cs-CZ" altLang="cs-CZ" sz="3600" smtClean="0">
              <a:solidFill>
                <a:srgbClr val="FFFFFF"/>
              </a:solidFill>
              <a:latin typeface="Arial Black" pitchFamily="34" charset="0"/>
            </a:endParaRPr>
          </a:p>
        </p:txBody>
      </p:sp>
      <p:grpSp>
        <p:nvGrpSpPr>
          <p:cNvPr id="225321" name="Group 41"/>
          <p:cNvGrpSpPr>
            <a:grpSpLocks/>
          </p:cNvGrpSpPr>
          <p:nvPr/>
        </p:nvGrpSpPr>
        <p:grpSpPr bwMode="auto">
          <a:xfrm>
            <a:off x="2962275" y="1314450"/>
            <a:ext cx="3603625" cy="3602038"/>
            <a:chOff x="1866" y="828"/>
            <a:chExt cx="2270" cy="2269"/>
          </a:xfrm>
        </p:grpSpPr>
        <p:sp>
          <p:nvSpPr>
            <p:cNvPr id="18453" name="Line 21"/>
            <p:cNvSpPr>
              <a:spLocks noChangeShapeType="1"/>
            </p:cNvSpPr>
            <p:nvPr/>
          </p:nvSpPr>
          <p:spPr bwMode="auto">
            <a:xfrm>
              <a:off x="3175" y="1961"/>
              <a:ext cx="961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4" name="Line 22"/>
            <p:cNvSpPr>
              <a:spLocks noChangeShapeType="1"/>
            </p:cNvSpPr>
            <p:nvPr/>
          </p:nvSpPr>
          <p:spPr bwMode="auto">
            <a:xfrm flipH="1">
              <a:off x="1866" y="1962"/>
              <a:ext cx="96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5" name="Line 23"/>
            <p:cNvSpPr>
              <a:spLocks noChangeShapeType="1"/>
            </p:cNvSpPr>
            <p:nvPr/>
          </p:nvSpPr>
          <p:spPr bwMode="auto">
            <a:xfrm rot="-5400000">
              <a:off x="2522" y="1310"/>
              <a:ext cx="963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6" name="Line 24"/>
            <p:cNvSpPr>
              <a:spLocks noChangeShapeType="1"/>
            </p:cNvSpPr>
            <p:nvPr/>
          </p:nvSpPr>
          <p:spPr bwMode="auto">
            <a:xfrm rot="16200000" flipH="1">
              <a:off x="2519" y="2613"/>
              <a:ext cx="96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7" name="Line 25"/>
            <p:cNvSpPr>
              <a:spLocks noChangeShapeType="1"/>
            </p:cNvSpPr>
            <p:nvPr/>
          </p:nvSpPr>
          <p:spPr bwMode="auto">
            <a:xfrm rot="1800000">
              <a:off x="3086" y="2285"/>
              <a:ext cx="959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8" name="Line 26"/>
            <p:cNvSpPr>
              <a:spLocks noChangeShapeType="1"/>
            </p:cNvSpPr>
            <p:nvPr/>
          </p:nvSpPr>
          <p:spPr bwMode="auto">
            <a:xfrm rot="3600000">
              <a:off x="2848" y="2521"/>
              <a:ext cx="956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9" name="Line 27"/>
            <p:cNvSpPr>
              <a:spLocks noChangeShapeType="1"/>
            </p:cNvSpPr>
            <p:nvPr/>
          </p:nvSpPr>
          <p:spPr bwMode="auto">
            <a:xfrm rot="19800000" flipV="1">
              <a:off x="3085" y="1634"/>
              <a:ext cx="957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60" name="Line 28"/>
            <p:cNvSpPr>
              <a:spLocks noChangeShapeType="1"/>
            </p:cNvSpPr>
            <p:nvPr/>
          </p:nvSpPr>
          <p:spPr bwMode="auto">
            <a:xfrm rot="18000000" flipV="1">
              <a:off x="2846" y="1394"/>
              <a:ext cx="965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61" name="Line 29"/>
            <p:cNvSpPr>
              <a:spLocks noChangeShapeType="1"/>
            </p:cNvSpPr>
            <p:nvPr/>
          </p:nvSpPr>
          <p:spPr bwMode="auto">
            <a:xfrm rot="1800000" flipH="1" flipV="1">
              <a:off x="1954" y="1636"/>
              <a:ext cx="962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62" name="Line 30"/>
            <p:cNvSpPr>
              <a:spLocks noChangeShapeType="1"/>
            </p:cNvSpPr>
            <p:nvPr/>
          </p:nvSpPr>
          <p:spPr bwMode="auto">
            <a:xfrm rot="3600000" flipH="1" flipV="1">
              <a:off x="2197" y="1393"/>
              <a:ext cx="962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63" name="Line 31"/>
            <p:cNvSpPr>
              <a:spLocks noChangeShapeType="1"/>
            </p:cNvSpPr>
            <p:nvPr/>
          </p:nvSpPr>
          <p:spPr bwMode="auto">
            <a:xfrm rot="19800000" flipH="1">
              <a:off x="1956" y="2284"/>
              <a:ext cx="96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64" name="Line 32"/>
            <p:cNvSpPr>
              <a:spLocks noChangeShapeType="1"/>
            </p:cNvSpPr>
            <p:nvPr/>
          </p:nvSpPr>
          <p:spPr bwMode="auto">
            <a:xfrm rot="18000000" flipH="1">
              <a:off x="2197" y="2528"/>
              <a:ext cx="969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225320" name="Group 40"/>
          <p:cNvGrpSpPr>
            <a:grpSpLocks/>
          </p:cNvGrpSpPr>
          <p:nvPr/>
        </p:nvGrpSpPr>
        <p:grpSpPr bwMode="auto">
          <a:xfrm>
            <a:off x="3567113" y="1828800"/>
            <a:ext cx="2192337" cy="2297113"/>
            <a:chOff x="2247" y="1152"/>
            <a:chExt cx="1381" cy="1447"/>
          </a:xfrm>
        </p:grpSpPr>
        <p:sp>
          <p:nvSpPr>
            <p:cNvPr id="18447" name="Line 33"/>
            <p:cNvSpPr>
              <a:spLocks noChangeShapeType="1"/>
            </p:cNvSpPr>
            <p:nvPr/>
          </p:nvSpPr>
          <p:spPr bwMode="auto">
            <a:xfrm flipH="1">
              <a:off x="3212" y="1600"/>
              <a:ext cx="416" cy="2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48" name="Line 34"/>
            <p:cNvSpPr>
              <a:spLocks noChangeShapeType="1"/>
            </p:cNvSpPr>
            <p:nvPr/>
          </p:nvSpPr>
          <p:spPr bwMode="auto">
            <a:xfrm flipH="1" flipV="1">
              <a:off x="3238" y="2369"/>
              <a:ext cx="131" cy="23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49" name="Line 35"/>
            <p:cNvSpPr>
              <a:spLocks noChangeShapeType="1"/>
            </p:cNvSpPr>
            <p:nvPr/>
          </p:nvSpPr>
          <p:spPr bwMode="auto">
            <a:xfrm>
              <a:off x="3003" y="1152"/>
              <a:ext cx="0" cy="26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0" name="Line 36"/>
            <p:cNvSpPr>
              <a:spLocks noChangeShapeType="1"/>
            </p:cNvSpPr>
            <p:nvPr/>
          </p:nvSpPr>
          <p:spPr bwMode="auto">
            <a:xfrm>
              <a:off x="2293" y="1556"/>
              <a:ext cx="152" cy="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1" name="Line 37"/>
            <p:cNvSpPr>
              <a:spLocks noChangeShapeType="1"/>
            </p:cNvSpPr>
            <p:nvPr/>
          </p:nvSpPr>
          <p:spPr bwMode="auto">
            <a:xfrm flipV="1">
              <a:off x="2391" y="1961"/>
              <a:ext cx="40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8452" name="Line 38"/>
            <p:cNvSpPr>
              <a:spLocks noChangeShapeType="1"/>
            </p:cNvSpPr>
            <p:nvPr/>
          </p:nvSpPr>
          <p:spPr bwMode="auto">
            <a:xfrm flipV="1">
              <a:off x="2247" y="2303"/>
              <a:ext cx="156" cy="9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lg" len="lg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225299" name="Group 19"/>
          <p:cNvGrpSpPr>
            <a:grpSpLocks/>
          </p:cNvGrpSpPr>
          <p:nvPr/>
        </p:nvGrpSpPr>
        <p:grpSpPr bwMode="auto">
          <a:xfrm>
            <a:off x="3292475" y="1560513"/>
            <a:ext cx="2619375" cy="2824162"/>
            <a:chOff x="2074" y="983"/>
            <a:chExt cx="1650" cy="1779"/>
          </a:xfrm>
        </p:grpSpPr>
        <p:sp>
          <p:nvSpPr>
            <p:cNvPr id="18441" name="Oval 12"/>
            <p:cNvSpPr>
              <a:spLocks noChangeAspect="1" noChangeArrowheads="1"/>
            </p:cNvSpPr>
            <p:nvPr/>
          </p:nvSpPr>
          <p:spPr bwMode="auto">
            <a:xfrm>
              <a:off x="3539" y="1503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8442" name="Oval 13"/>
            <p:cNvSpPr>
              <a:spLocks noChangeAspect="1" noChangeArrowheads="1"/>
            </p:cNvSpPr>
            <p:nvPr/>
          </p:nvSpPr>
          <p:spPr bwMode="auto">
            <a:xfrm>
              <a:off x="2129" y="1428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8443" name="Oval 14"/>
            <p:cNvSpPr>
              <a:spLocks noChangeAspect="1" noChangeArrowheads="1"/>
            </p:cNvSpPr>
            <p:nvPr/>
          </p:nvSpPr>
          <p:spPr bwMode="auto">
            <a:xfrm>
              <a:off x="2223" y="1870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8444" name="Oval 15"/>
            <p:cNvSpPr>
              <a:spLocks noChangeAspect="1" noChangeArrowheads="1"/>
            </p:cNvSpPr>
            <p:nvPr/>
          </p:nvSpPr>
          <p:spPr bwMode="auto">
            <a:xfrm>
              <a:off x="3311" y="2577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8445" name="Oval 16"/>
            <p:cNvSpPr>
              <a:spLocks noChangeAspect="1" noChangeArrowheads="1"/>
            </p:cNvSpPr>
            <p:nvPr/>
          </p:nvSpPr>
          <p:spPr bwMode="auto">
            <a:xfrm>
              <a:off x="2910" y="983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  <p:sp>
          <p:nvSpPr>
            <p:cNvPr id="18446" name="Oval 17"/>
            <p:cNvSpPr>
              <a:spLocks noChangeAspect="1" noChangeArrowheads="1"/>
            </p:cNvSpPr>
            <p:nvPr/>
          </p:nvSpPr>
          <p:spPr bwMode="auto">
            <a:xfrm>
              <a:off x="2074" y="2347"/>
              <a:ext cx="185" cy="185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980000"/>
                </a:gs>
              </a:gsLst>
              <a:path path="shape">
                <a:fillToRect l="50000" t="50000" r="50000" b="50000"/>
              </a:path>
            </a:gradFill>
            <a:ln w="19050">
              <a:solidFill>
                <a:srgbClr val="A0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tIns="50400" bIns="36000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sk-SK" altLang="cs-CZ" sz="2000">
                  <a:solidFill>
                    <a:srgbClr val="FFFFFF"/>
                  </a:solidFill>
                  <a:latin typeface="Arial Black" panose="020B0A04020102020204" pitchFamily="34" charset="0"/>
                </a:rPr>
                <a:t>+</a:t>
              </a:r>
              <a:endParaRPr lang="cs-CZ" altLang="cs-CZ" sz="2000">
                <a:solidFill>
                  <a:srgbClr val="FFFFFF"/>
                </a:solidFill>
                <a:latin typeface="Arial Black" panose="020B0A04020102020204" pitchFamily="34" charset="0"/>
              </a:endParaRPr>
            </a:p>
          </p:txBody>
        </p:sp>
      </p:grpSp>
      <p:sp>
        <p:nvSpPr>
          <p:cNvPr id="18439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1.3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– SILOČÁRY ELEKTRICKÉHO POLE 5/9</a:t>
            </a:r>
          </a:p>
        </p:txBody>
      </p:sp>
      <p:sp>
        <p:nvSpPr>
          <p:cNvPr id="36" name="TextovéPole 35"/>
          <p:cNvSpPr txBox="1">
            <a:spLocks noChangeArrowheads="1"/>
          </p:cNvSpPr>
          <p:nvPr/>
        </p:nvSpPr>
        <p:spPr bwMode="auto">
          <a:xfrm>
            <a:off x="174625" y="1560513"/>
            <a:ext cx="2165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</a:rPr>
              <a:t>radiální el. pole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25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xit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2000"/>
                                        <p:tgtEl>
                                          <p:spTgt spid="2253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25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65" descr="Obrázok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4" t="7936" r="13640" b="11380"/>
          <a:stretch>
            <a:fillRect/>
          </a:stretch>
        </p:blipFill>
        <p:spPr bwMode="auto">
          <a:xfrm>
            <a:off x="4594225" y="668338"/>
            <a:ext cx="4354513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64" descr="Obrázok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74" t="8350" r="13640" b="11380"/>
          <a:stretch>
            <a:fillRect/>
          </a:stretch>
        </p:blipFill>
        <p:spPr bwMode="auto">
          <a:xfrm>
            <a:off x="287338" y="676275"/>
            <a:ext cx="4354512" cy="462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7331" name="Oval 3"/>
          <p:cNvSpPr>
            <a:spLocks noChangeAspect="1" noChangeArrowheads="1"/>
          </p:cNvSpPr>
          <p:nvPr/>
        </p:nvSpPr>
        <p:spPr bwMode="auto">
          <a:xfrm>
            <a:off x="6518275" y="2836863"/>
            <a:ext cx="527050" cy="52705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59608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00008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0" bIns="36000" anchor="ctr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5715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145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sk-SK" altLang="cs-CZ" sz="3600" smtClean="0">
                <a:solidFill>
                  <a:srgbClr val="FFFFFF"/>
                </a:solidFill>
                <a:latin typeface="Arial Black" pitchFamily="34" charset="0"/>
              </a:rPr>
              <a:t>-</a:t>
            </a:r>
            <a:endParaRPr lang="cs-CZ" altLang="cs-CZ" sz="3600" smtClean="0">
              <a:solidFill>
                <a:srgbClr val="FFFFFF"/>
              </a:solidFill>
              <a:latin typeface="Arial Black" pitchFamily="34" charset="0"/>
            </a:endParaRPr>
          </a:p>
        </p:txBody>
      </p:sp>
      <p:grpSp>
        <p:nvGrpSpPr>
          <p:cNvPr id="227333" name="Group 5"/>
          <p:cNvGrpSpPr>
            <a:grpSpLocks/>
          </p:cNvGrpSpPr>
          <p:nvPr/>
        </p:nvGrpSpPr>
        <p:grpSpPr bwMode="auto">
          <a:xfrm>
            <a:off x="4976813" y="1301750"/>
            <a:ext cx="3603625" cy="3602038"/>
            <a:chOff x="1866" y="828"/>
            <a:chExt cx="2270" cy="2269"/>
          </a:xfrm>
        </p:grpSpPr>
        <p:sp>
          <p:nvSpPr>
            <p:cNvPr id="19482" name="Line 6"/>
            <p:cNvSpPr>
              <a:spLocks noChangeShapeType="1"/>
            </p:cNvSpPr>
            <p:nvPr/>
          </p:nvSpPr>
          <p:spPr bwMode="auto">
            <a:xfrm>
              <a:off x="3175" y="1961"/>
              <a:ext cx="961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3" name="Line 7"/>
            <p:cNvSpPr>
              <a:spLocks noChangeShapeType="1"/>
            </p:cNvSpPr>
            <p:nvPr/>
          </p:nvSpPr>
          <p:spPr bwMode="auto">
            <a:xfrm flipH="1">
              <a:off x="1866" y="1962"/>
              <a:ext cx="968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4" name="Line 8"/>
            <p:cNvSpPr>
              <a:spLocks noChangeShapeType="1"/>
            </p:cNvSpPr>
            <p:nvPr/>
          </p:nvSpPr>
          <p:spPr bwMode="auto">
            <a:xfrm rot="-5400000">
              <a:off x="2522" y="1310"/>
              <a:ext cx="963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5" name="Line 9"/>
            <p:cNvSpPr>
              <a:spLocks noChangeShapeType="1"/>
            </p:cNvSpPr>
            <p:nvPr/>
          </p:nvSpPr>
          <p:spPr bwMode="auto">
            <a:xfrm rot="16200000" flipH="1">
              <a:off x="2519" y="2613"/>
              <a:ext cx="969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6" name="Line 10"/>
            <p:cNvSpPr>
              <a:spLocks noChangeShapeType="1"/>
            </p:cNvSpPr>
            <p:nvPr/>
          </p:nvSpPr>
          <p:spPr bwMode="auto">
            <a:xfrm rot="1800000">
              <a:off x="3086" y="2285"/>
              <a:ext cx="959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7" name="Line 11"/>
            <p:cNvSpPr>
              <a:spLocks noChangeShapeType="1"/>
            </p:cNvSpPr>
            <p:nvPr/>
          </p:nvSpPr>
          <p:spPr bwMode="auto">
            <a:xfrm rot="3600000">
              <a:off x="2848" y="2521"/>
              <a:ext cx="956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8" name="Line 12"/>
            <p:cNvSpPr>
              <a:spLocks noChangeShapeType="1"/>
            </p:cNvSpPr>
            <p:nvPr/>
          </p:nvSpPr>
          <p:spPr bwMode="auto">
            <a:xfrm rot="19800000" flipV="1">
              <a:off x="3085" y="1634"/>
              <a:ext cx="957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9" name="Line 13"/>
            <p:cNvSpPr>
              <a:spLocks noChangeShapeType="1"/>
            </p:cNvSpPr>
            <p:nvPr/>
          </p:nvSpPr>
          <p:spPr bwMode="auto">
            <a:xfrm rot="18000000" flipV="1">
              <a:off x="2846" y="1394"/>
              <a:ext cx="965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90" name="Line 14"/>
            <p:cNvSpPr>
              <a:spLocks noChangeShapeType="1"/>
            </p:cNvSpPr>
            <p:nvPr/>
          </p:nvSpPr>
          <p:spPr bwMode="auto">
            <a:xfrm rot="1800000" flipH="1" flipV="1">
              <a:off x="1954" y="1636"/>
              <a:ext cx="962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91" name="Line 15"/>
            <p:cNvSpPr>
              <a:spLocks noChangeShapeType="1"/>
            </p:cNvSpPr>
            <p:nvPr/>
          </p:nvSpPr>
          <p:spPr bwMode="auto">
            <a:xfrm rot="3600000" flipH="1" flipV="1">
              <a:off x="2197" y="1393"/>
              <a:ext cx="962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92" name="Line 16"/>
            <p:cNvSpPr>
              <a:spLocks noChangeShapeType="1"/>
            </p:cNvSpPr>
            <p:nvPr/>
          </p:nvSpPr>
          <p:spPr bwMode="auto">
            <a:xfrm rot="19800000" flipH="1">
              <a:off x="1956" y="2284"/>
              <a:ext cx="96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93" name="Line 17"/>
            <p:cNvSpPr>
              <a:spLocks noChangeShapeType="1"/>
            </p:cNvSpPr>
            <p:nvPr/>
          </p:nvSpPr>
          <p:spPr bwMode="auto">
            <a:xfrm rot="18000000" flipH="1">
              <a:off x="2197" y="2528"/>
              <a:ext cx="969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stealth" w="lg" len="lg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227360" name="Rectangle 32"/>
          <p:cNvSpPr>
            <a:spLocks noChangeArrowheads="1"/>
          </p:cNvSpPr>
          <p:nvPr/>
        </p:nvSpPr>
        <p:spPr bwMode="auto">
          <a:xfrm>
            <a:off x="0" y="5613400"/>
            <a:ext cx="9144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směr siločar je</a:t>
            </a:r>
            <a:r>
              <a:rPr lang="cs-CZ" altLang="cs-CZ"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dohodou</a:t>
            </a:r>
            <a:r>
              <a:rPr lang="cs-CZ" altLang="cs-CZ"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určený od kladného náboje k zápornému.  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je to také směr působení </a:t>
            </a:r>
            <a:r>
              <a:rPr lang="cs-CZ" altLang="cs-CZ" sz="240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na kladně nabitou částici.</a:t>
            </a:r>
          </a:p>
        </p:txBody>
      </p:sp>
      <p:grpSp>
        <p:nvGrpSpPr>
          <p:cNvPr id="227362" name="Group 34"/>
          <p:cNvGrpSpPr>
            <a:grpSpLocks/>
          </p:cNvGrpSpPr>
          <p:nvPr/>
        </p:nvGrpSpPr>
        <p:grpSpPr bwMode="auto">
          <a:xfrm>
            <a:off x="657225" y="1301750"/>
            <a:ext cx="3603625" cy="3602038"/>
            <a:chOff x="1866" y="828"/>
            <a:chExt cx="2270" cy="2269"/>
          </a:xfrm>
        </p:grpSpPr>
        <p:sp>
          <p:nvSpPr>
            <p:cNvPr id="19470" name="Line 35"/>
            <p:cNvSpPr>
              <a:spLocks noChangeShapeType="1"/>
            </p:cNvSpPr>
            <p:nvPr/>
          </p:nvSpPr>
          <p:spPr bwMode="auto">
            <a:xfrm>
              <a:off x="3002" y="1961"/>
              <a:ext cx="113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71" name="Line 36"/>
            <p:cNvSpPr>
              <a:spLocks noChangeShapeType="1"/>
            </p:cNvSpPr>
            <p:nvPr/>
          </p:nvSpPr>
          <p:spPr bwMode="auto">
            <a:xfrm flipH="1">
              <a:off x="1866" y="1962"/>
              <a:ext cx="113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72" name="Line 37"/>
            <p:cNvSpPr>
              <a:spLocks noChangeShapeType="1"/>
            </p:cNvSpPr>
            <p:nvPr/>
          </p:nvSpPr>
          <p:spPr bwMode="auto">
            <a:xfrm rot="-5400000">
              <a:off x="2437" y="1395"/>
              <a:ext cx="113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73" name="Line 38"/>
            <p:cNvSpPr>
              <a:spLocks noChangeShapeType="1"/>
            </p:cNvSpPr>
            <p:nvPr/>
          </p:nvSpPr>
          <p:spPr bwMode="auto">
            <a:xfrm rot="16200000" flipH="1">
              <a:off x="2437" y="2530"/>
              <a:ext cx="1134" cy="0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74" name="Line 39"/>
            <p:cNvSpPr>
              <a:spLocks noChangeShapeType="1"/>
            </p:cNvSpPr>
            <p:nvPr/>
          </p:nvSpPr>
          <p:spPr bwMode="auto">
            <a:xfrm rot="1800000">
              <a:off x="2925" y="2243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75" name="Line 40"/>
            <p:cNvSpPr>
              <a:spLocks noChangeShapeType="1"/>
            </p:cNvSpPr>
            <p:nvPr/>
          </p:nvSpPr>
          <p:spPr bwMode="auto">
            <a:xfrm rot="3600000">
              <a:off x="2715" y="2445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76" name="Line 41"/>
            <p:cNvSpPr>
              <a:spLocks noChangeShapeType="1"/>
            </p:cNvSpPr>
            <p:nvPr/>
          </p:nvSpPr>
          <p:spPr bwMode="auto">
            <a:xfrm rot="19800000" flipV="1">
              <a:off x="2922" y="1677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77" name="Line 42"/>
            <p:cNvSpPr>
              <a:spLocks noChangeShapeType="1"/>
            </p:cNvSpPr>
            <p:nvPr/>
          </p:nvSpPr>
          <p:spPr bwMode="auto">
            <a:xfrm rot="18000000" flipV="1">
              <a:off x="2720" y="1468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78" name="Line 43"/>
            <p:cNvSpPr>
              <a:spLocks noChangeShapeType="1"/>
            </p:cNvSpPr>
            <p:nvPr/>
          </p:nvSpPr>
          <p:spPr bwMode="auto">
            <a:xfrm rot="1800000" flipH="1" flipV="1">
              <a:off x="1943" y="1679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79" name="Line 44"/>
            <p:cNvSpPr>
              <a:spLocks noChangeShapeType="1"/>
            </p:cNvSpPr>
            <p:nvPr/>
          </p:nvSpPr>
          <p:spPr bwMode="auto">
            <a:xfrm rot="3600000" flipH="1" flipV="1">
              <a:off x="2154" y="1468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0" name="Line 45"/>
            <p:cNvSpPr>
              <a:spLocks noChangeShapeType="1"/>
            </p:cNvSpPr>
            <p:nvPr/>
          </p:nvSpPr>
          <p:spPr bwMode="auto">
            <a:xfrm rot="19800000" flipH="1">
              <a:off x="1945" y="2242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9481" name="Line 46"/>
            <p:cNvSpPr>
              <a:spLocks noChangeShapeType="1"/>
            </p:cNvSpPr>
            <p:nvPr/>
          </p:nvSpPr>
          <p:spPr bwMode="auto">
            <a:xfrm rot="18000000" flipH="1">
              <a:off x="2157" y="2457"/>
              <a:ext cx="1134" cy="1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19464" name="Oval 47"/>
          <p:cNvSpPr>
            <a:spLocks noChangeAspect="1" noChangeArrowheads="1"/>
          </p:cNvSpPr>
          <p:nvPr/>
        </p:nvSpPr>
        <p:spPr bwMode="auto">
          <a:xfrm>
            <a:off x="2198688" y="2836863"/>
            <a:ext cx="527050" cy="52705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8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8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27396" name="Line 68"/>
          <p:cNvSpPr>
            <a:spLocks noChangeShapeType="1"/>
          </p:cNvSpPr>
          <p:nvPr/>
        </p:nvSpPr>
        <p:spPr bwMode="auto">
          <a:xfrm flipH="1">
            <a:off x="2757488" y="1439863"/>
            <a:ext cx="123825" cy="485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7394" name="Oval 66"/>
          <p:cNvSpPr>
            <a:spLocks noChangeAspect="1" noChangeArrowheads="1"/>
          </p:cNvSpPr>
          <p:nvPr/>
        </p:nvSpPr>
        <p:spPr bwMode="auto">
          <a:xfrm>
            <a:off x="2635250" y="1887538"/>
            <a:ext cx="212725" cy="212725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15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15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27397" name="Line 69"/>
          <p:cNvSpPr>
            <a:spLocks noChangeShapeType="1"/>
          </p:cNvSpPr>
          <p:nvPr/>
        </p:nvSpPr>
        <p:spPr bwMode="auto">
          <a:xfrm flipH="1">
            <a:off x="5867400" y="3686175"/>
            <a:ext cx="325438" cy="3190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stealth" w="lg" len="lg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27395" name="Oval 67"/>
          <p:cNvSpPr>
            <a:spLocks noChangeAspect="1" noChangeArrowheads="1"/>
          </p:cNvSpPr>
          <p:nvPr/>
        </p:nvSpPr>
        <p:spPr bwMode="auto">
          <a:xfrm>
            <a:off x="5702300" y="3957638"/>
            <a:ext cx="212725" cy="212725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15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15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19469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1.3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– SILOČÁRY ELEKTRICKÉHO POLE 6/9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22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7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273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2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2273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73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7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7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41" dur="1000"/>
                                        <p:tgtEl>
                                          <p:spTgt spid="22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60" grpId="0" build="p"/>
      <p:bldP spid="227394" grpId="0" animBg="1"/>
      <p:bldP spid="22739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0947" name="Group 3"/>
          <p:cNvGrpSpPr>
            <a:grpSpLocks/>
          </p:cNvGrpSpPr>
          <p:nvPr/>
        </p:nvGrpSpPr>
        <p:grpSpPr bwMode="auto">
          <a:xfrm>
            <a:off x="1712913" y="1666875"/>
            <a:ext cx="5749925" cy="3616325"/>
            <a:chOff x="1006" y="1077"/>
            <a:chExt cx="3622" cy="2278"/>
          </a:xfrm>
        </p:grpSpPr>
        <p:sp>
          <p:nvSpPr>
            <p:cNvPr id="20489" name="Line 4"/>
            <p:cNvSpPr>
              <a:spLocks noChangeShapeType="1"/>
            </p:cNvSpPr>
            <p:nvPr/>
          </p:nvSpPr>
          <p:spPr bwMode="auto">
            <a:xfrm>
              <a:off x="1950" y="2214"/>
              <a:ext cx="169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490" name="Line 5"/>
            <p:cNvSpPr>
              <a:spLocks noChangeShapeType="1"/>
            </p:cNvSpPr>
            <p:nvPr/>
          </p:nvSpPr>
          <p:spPr bwMode="auto">
            <a:xfrm>
              <a:off x="3807" y="2208"/>
              <a:ext cx="82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491" name="Line 6"/>
            <p:cNvSpPr>
              <a:spLocks noChangeShapeType="1"/>
            </p:cNvSpPr>
            <p:nvPr/>
          </p:nvSpPr>
          <p:spPr bwMode="auto">
            <a:xfrm>
              <a:off x="1006" y="2218"/>
              <a:ext cx="75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lg" len="lg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0492" name="Arc 7"/>
            <p:cNvSpPr>
              <a:spLocks/>
            </p:cNvSpPr>
            <p:nvPr/>
          </p:nvSpPr>
          <p:spPr bwMode="auto">
            <a:xfrm flipH="1" flipV="1">
              <a:off x="1049" y="1325"/>
              <a:ext cx="778" cy="879"/>
            </a:xfrm>
            <a:custGeom>
              <a:avLst/>
              <a:gdLst>
                <a:gd name="T0" fmla="*/ 0 w 15997"/>
                <a:gd name="T1" fmla="*/ 0 h 21600"/>
                <a:gd name="T2" fmla="*/ 2 w 15997"/>
                <a:gd name="T3" fmla="*/ 0 h 21600"/>
                <a:gd name="T4" fmla="*/ 0 w 15997"/>
                <a:gd name="T5" fmla="*/ 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997" h="21600" fill="none" extrusionOk="0">
                  <a:moveTo>
                    <a:pt x="-1" y="0"/>
                  </a:moveTo>
                  <a:cubicBezTo>
                    <a:pt x="6093" y="0"/>
                    <a:pt x="11903" y="2573"/>
                    <a:pt x="15997" y="7086"/>
                  </a:cubicBezTo>
                </a:path>
                <a:path w="15997" h="21600" stroke="0" extrusionOk="0">
                  <a:moveTo>
                    <a:pt x="-1" y="0"/>
                  </a:moveTo>
                  <a:cubicBezTo>
                    <a:pt x="6093" y="0"/>
                    <a:pt x="11903" y="2573"/>
                    <a:pt x="15997" y="7086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493" name="Arc 8"/>
            <p:cNvSpPr>
              <a:spLocks/>
            </p:cNvSpPr>
            <p:nvPr/>
          </p:nvSpPr>
          <p:spPr bwMode="auto">
            <a:xfrm flipH="1">
              <a:off x="1050" y="2234"/>
              <a:ext cx="778" cy="879"/>
            </a:xfrm>
            <a:custGeom>
              <a:avLst/>
              <a:gdLst>
                <a:gd name="T0" fmla="*/ 0 w 15997"/>
                <a:gd name="T1" fmla="*/ 0 h 21600"/>
                <a:gd name="T2" fmla="*/ 2 w 15997"/>
                <a:gd name="T3" fmla="*/ 0 h 21600"/>
                <a:gd name="T4" fmla="*/ 0 w 15997"/>
                <a:gd name="T5" fmla="*/ 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997" h="21600" fill="none" extrusionOk="0">
                  <a:moveTo>
                    <a:pt x="-1" y="0"/>
                  </a:moveTo>
                  <a:cubicBezTo>
                    <a:pt x="6093" y="0"/>
                    <a:pt x="11903" y="2573"/>
                    <a:pt x="15997" y="7086"/>
                  </a:cubicBezTo>
                </a:path>
                <a:path w="15997" h="21600" stroke="0" extrusionOk="0">
                  <a:moveTo>
                    <a:pt x="-1" y="0"/>
                  </a:moveTo>
                  <a:cubicBezTo>
                    <a:pt x="6093" y="0"/>
                    <a:pt x="11903" y="2573"/>
                    <a:pt x="15997" y="7086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494" name="Arc 9"/>
            <p:cNvSpPr>
              <a:spLocks/>
            </p:cNvSpPr>
            <p:nvPr/>
          </p:nvSpPr>
          <p:spPr bwMode="auto">
            <a:xfrm flipH="1" flipV="1">
              <a:off x="1141" y="1077"/>
              <a:ext cx="801" cy="1101"/>
            </a:xfrm>
            <a:custGeom>
              <a:avLst/>
              <a:gdLst>
                <a:gd name="T0" fmla="*/ 0 w 20188"/>
                <a:gd name="T1" fmla="*/ 0 h 21467"/>
                <a:gd name="T2" fmla="*/ 1 w 20188"/>
                <a:gd name="T3" fmla="*/ 2 h 21467"/>
                <a:gd name="T4" fmla="*/ 0 w 20188"/>
                <a:gd name="T5" fmla="*/ 3 h 2146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88" h="21467" fill="none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</a:path>
                <a:path w="20188" h="21467" stroke="0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  <a:lnTo>
                    <a:pt x="0" y="21467"/>
                  </a:lnTo>
                  <a:lnTo>
                    <a:pt x="2391" y="-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495" name="Arc 10"/>
            <p:cNvSpPr>
              <a:spLocks/>
            </p:cNvSpPr>
            <p:nvPr/>
          </p:nvSpPr>
          <p:spPr bwMode="auto">
            <a:xfrm flipH="1">
              <a:off x="1142" y="2254"/>
              <a:ext cx="801" cy="1101"/>
            </a:xfrm>
            <a:custGeom>
              <a:avLst/>
              <a:gdLst>
                <a:gd name="T0" fmla="*/ 0 w 20188"/>
                <a:gd name="T1" fmla="*/ 0 h 21467"/>
                <a:gd name="T2" fmla="*/ 1 w 20188"/>
                <a:gd name="T3" fmla="*/ 2 h 21467"/>
                <a:gd name="T4" fmla="*/ 0 w 20188"/>
                <a:gd name="T5" fmla="*/ 3 h 2146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88" h="21467" fill="none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</a:path>
                <a:path w="20188" h="21467" stroke="0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  <a:lnTo>
                    <a:pt x="0" y="21467"/>
                  </a:lnTo>
                  <a:lnTo>
                    <a:pt x="2391" y="-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496" name="Arc 11"/>
            <p:cNvSpPr>
              <a:spLocks/>
            </p:cNvSpPr>
            <p:nvPr/>
          </p:nvSpPr>
          <p:spPr bwMode="auto">
            <a:xfrm flipH="1" flipV="1">
              <a:off x="1553" y="1199"/>
              <a:ext cx="295" cy="9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497" name="Arc 12"/>
            <p:cNvSpPr>
              <a:spLocks/>
            </p:cNvSpPr>
            <p:nvPr/>
          </p:nvSpPr>
          <p:spPr bwMode="auto">
            <a:xfrm flipH="1">
              <a:off x="1554" y="2278"/>
              <a:ext cx="295" cy="9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498" name="Arc 13"/>
            <p:cNvSpPr>
              <a:spLocks/>
            </p:cNvSpPr>
            <p:nvPr/>
          </p:nvSpPr>
          <p:spPr bwMode="auto">
            <a:xfrm flipV="1">
              <a:off x="1877" y="1769"/>
              <a:ext cx="1835" cy="1174"/>
            </a:xfrm>
            <a:custGeom>
              <a:avLst/>
              <a:gdLst>
                <a:gd name="T0" fmla="*/ 6 w 33240"/>
                <a:gd name="T1" fmla="*/ 2 h 21600"/>
                <a:gd name="T2" fmla="*/ 0 w 33240"/>
                <a:gd name="T3" fmla="*/ 2 h 21600"/>
                <a:gd name="T4" fmla="*/ 3 w 3324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240" h="21600" fill="none" extrusionOk="0">
                  <a:moveTo>
                    <a:pt x="33239" y="13515"/>
                  </a:moveTo>
                  <a:cubicBezTo>
                    <a:pt x="29140" y="18626"/>
                    <a:pt x="22942" y="21599"/>
                    <a:pt x="16391" y="21600"/>
                  </a:cubicBezTo>
                  <a:cubicBezTo>
                    <a:pt x="10090" y="21600"/>
                    <a:pt x="4103" y="18848"/>
                    <a:pt x="0" y="14067"/>
                  </a:cubicBezTo>
                </a:path>
                <a:path w="33240" h="21600" stroke="0" extrusionOk="0">
                  <a:moveTo>
                    <a:pt x="33239" y="13515"/>
                  </a:moveTo>
                  <a:cubicBezTo>
                    <a:pt x="29140" y="18626"/>
                    <a:pt x="22942" y="21599"/>
                    <a:pt x="16391" y="21600"/>
                  </a:cubicBezTo>
                  <a:cubicBezTo>
                    <a:pt x="10090" y="21600"/>
                    <a:pt x="4103" y="18848"/>
                    <a:pt x="0" y="14067"/>
                  </a:cubicBezTo>
                  <a:lnTo>
                    <a:pt x="16391" y="0"/>
                  </a:lnTo>
                  <a:lnTo>
                    <a:pt x="33239" y="13515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499" name="Arc 14"/>
            <p:cNvSpPr>
              <a:spLocks/>
            </p:cNvSpPr>
            <p:nvPr/>
          </p:nvSpPr>
          <p:spPr bwMode="auto">
            <a:xfrm flipV="1">
              <a:off x="1872" y="1356"/>
              <a:ext cx="1857" cy="1735"/>
            </a:xfrm>
            <a:custGeom>
              <a:avLst/>
              <a:gdLst>
                <a:gd name="T0" fmla="*/ 5 w 36542"/>
                <a:gd name="T1" fmla="*/ 6 h 21600"/>
                <a:gd name="T2" fmla="*/ 0 w 36542"/>
                <a:gd name="T3" fmla="*/ 6 h 21600"/>
                <a:gd name="T4" fmla="*/ 2 w 36542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542" h="21600" fill="none" extrusionOk="0">
                  <a:moveTo>
                    <a:pt x="36541" y="11271"/>
                  </a:moveTo>
                  <a:cubicBezTo>
                    <a:pt x="32616" y="17687"/>
                    <a:pt x="25637" y="21599"/>
                    <a:pt x="18116" y="21600"/>
                  </a:cubicBezTo>
                  <a:cubicBezTo>
                    <a:pt x="10801" y="21600"/>
                    <a:pt x="3983" y="17897"/>
                    <a:pt x="-1" y="11763"/>
                  </a:cubicBezTo>
                </a:path>
                <a:path w="36542" h="21600" stroke="0" extrusionOk="0">
                  <a:moveTo>
                    <a:pt x="36541" y="11271"/>
                  </a:moveTo>
                  <a:cubicBezTo>
                    <a:pt x="32616" y="17687"/>
                    <a:pt x="25637" y="21599"/>
                    <a:pt x="18116" y="21600"/>
                  </a:cubicBezTo>
                  <a:cubicBezTo>
                    <a:pt x="10801" y="21600"/>
                    <a:pt x="3983" y="17897"/>
                    <a:pt x="-1" y="11763"/>
                  </a:cubicBezTo>
                  <a:lnTo>
                    <a:pt x="18116" y="0"/>
                  </a:lnTo>
                  <a:lnTo>
                    <a:pt x="36541" y="1127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0" name="Arc 15"/>
            <p:cNvSpPr>
              <a:spLocks/>
            </p:cNvSpPr>
            <p:nvPr/>
          </p:nvSpPr>
          <p:spPr bwMode="auto">
            <a:xfrm>
              <a:off x="1871" y="1491"/>
              <a:ext cx="1835" cy="1174"/>
            </a:xfrm>
            <a:custGeom>
              <a:avLst/>
              <a:gdLst>
                <a:gd name="T0" fmla="*/ 6 w 33240"/>
                <a:gd name="T1" fmla="*/ 2 h 21600"/>
                <a:gd name="T2" fmla="*/ 0 w 33240"/>
                <a:gd name="T3" fmla="*/ 2 h 21600"/>
                <a:gd name="T4" fmla="*/ 3 w 3324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3240" h="21600" fill="none" extrusionOk="0">
                  <a:moveTo>
                    <a:pt x="33239" y="13515"/>
                  </a:moveTo>
                  <a:cubicBezTo>
                    <a:pt x="29140" y="18626"/>
                    <a:pt x="22942" y="21599"/>
                    <a:pt x="16391" y="21600"/>
                  </a:cubicBezTo>
                  <a:cubicBezTo>
                    <a:pt x="10090" y="21600"/>
                    <a:pt x="4103" y="18848"/>
                    <a:pt x="0" y="14067"/>
                  </a:cubicBezTo>
                </a:path>
                <a:path w="33240" h="21600" stroke="0" extrusionOk="0">
                  <a:moveTo>
                    <a:pt x="33239" y="13515"/>
                  </a:moveTo>
                  <a:cubicBezTo>
                    <a:pt x="29140" y="18626"/>
                    <a:pt x="22942" y="21599"/>
                    <a:pt x="16391" y="21600"/>
                  </a:cubicBezTo>
                  <a:cubicBezTo>
                    <a:pt x="10090" y="21600"/>
                    <a:pt x="4103" y="18848"/>
                    <a:pt x="0" y="14067"/>
                  </a:cubicBezTo>
                  <a:lnTo>
                    <a:pt x="16391" y="0"/>
                  </a:lnTo>
                  <a:lnTo>
                    <a:pt x="33239" y="13515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1" name="Arc 16"/>
            <p:cNvSpPr>
              <a:spLocks/>
            </p:cNvSpPr>
            <p:nvPr/>
          </p:nvSpPr>
          <p:spPr bwMode="auto">
            <a:xfrm>
              <a:off x="1868" y="1349"/>
              <a:ext cx="1857" cy="1735"/>
            </a:xfrm>
            <a:custGeom>
              <a:avLst/>
              <a:gdLst>
                <a:gd name="T0" fmla="*/ 5 w 36542"/>
                <a:gd name="T1" fmla="*/ 6 h 21600"/>
                <a:gd name="T2" fmla="*/ 0 w 36542"/>
                <a:gd name="T3" fmla="*/ 6 h 21600"/>
                <a:gd name="T4" fmla="*/ 2 w 36542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6542" h="21600" fill="none" extrusionOk="0">
                  <a:moveTo>
                    <a:pt x="36541" y="11271"/>
                  </a:moveTo>
                  <a:cubicBezTo>
                    <a:pt x="32616" y="17687"/>
                    <a:pt x="25637" y="21599"/>
                    <a:pt x="18116" y="21600"/>
                  </a:cubicBezTo>
                  <a:cubicBezTo>
                    <a:pt x="10801" y="21600"/>
                    <a:pt x="3983" y="17897"/>
                    <a:pt x="-1" y="11763"/>
                  </a:cubicBezTo>
                </a:path>
                <a:path w="36542" h="21600" stroke="0" extrusionOk="0">
                  <a:moveTo>
                    <a:pt x="36541" y="11271"/>
                  </a:moveTo>
                  <a:cubicBezTo>
                    <a:pt x="32616" y="17687"/>
                    <a:pt x="25637" y="21599"/>
                    <a:pt x="18116" y="21600"/>
                  </a:cubicBezTo>
                  <a:cubicBezTo>
                    <a:pt x="10801" y="21600"/>
                    <a:pt x="3983" y="17897"/>
                    <a:pt x="-1" y="11763"/>
                  </a:cubicBezTo>
                  <a:lnTo>
                    <a:pt x="18116" y="0"/>
                  </a:lnTo>
                  <a:lnTo>
                    <a:pt x="36541" y="1127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2" name="Arc 17"/>
            <p:cNvSpPr>
              <a:spLocks/>
            </p:cNvSpPr>
            <p:nvPr/>
          </p:nvSpPr>
          <p:spPr bwMode="auto">
            <a:xfrm rot="3514576" flipH="1" flipV="1">
              <a:off x="1780" y="973"/>
              <a:ext cx="868" cy="1215"/>
            </a:xfrm>
            <a:custGeom>
              <a:avLst/>
              <a:gdLst>
                <a:gd name="T0" fmla="*/ 0 w 20188"/>
                <a:gd name="T1" fmla="*/ 0 h 21467"/>
                <a:gd name="T2" fmla="*/ 2 w 20188"/>
                <a:gd name="T3" fmla="*/ 2 h 21467"/>
                <a:gd name="T4" fmla="*/ 0 w 20188"/>
                <a:gd name="T5" fmla="*/ 4 h 2146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88" h="21467" fill="none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</a:path>
                <a:path w="20188" h="21467" stroke="0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  <a:lnTo>
                    <a:pt x="0" y="21467"/>
                  </a:lnTo>
                  <a:lnTo>
                    <a:pt x="2391" y="-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3" name="Arc 18"/>
            <p:cNvSpPr>
              <a:spLocks/>
            </p:cNvSpPr>
            <p:nvPr/>
          </p:nvSpPr>
          <p:spPr bwMode="auto">
            <a:xfrm rot="18085424" flipH="1">
              <a:off x="1783" y="2235"/>
              <a:ext cx="857" cy="1217"/>
            </a:xfrm>
            <a:custGeom>
              <a:avLst/>
              <a:gdLst>
                <a:gd name="T0" fmla="*/ 0 w 20188"/>
                <a:gd name="T1" fmla="*/ 0 h 21467"/>
                <a:gd name="T2" fmla="*/ 2 w 20188"/>
                <a:gd name="T3" fmla="*/ 2 h 21467"/>
                <a:gd name="T4" fmla="*/ 0 w 20188"/>
                <a:gd name="T5" fmla="*/ 4 h 2146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88" h="21467" fill="none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</a:path>
                <a:path w="20188" h="21467" stroke="0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  <a:lnTo>
                    <a:pt x="0" y="21467"/>
                  </a:lnTo>
                  <a:lnTo>
                    <a:pt x="2391" y="-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4" name="Arc 19"/>
            <p:cNvSpPr>
              <a:spLocks/>
            </p:cNvSpPr>
            <p:nvPr/>
          </p:nvSpPr>
          <p:spPr bwMode="auto">
            <a:xfrm flipV="1">
              <a:off x="3663" y="1078"/>
              <a:ext cx="801" cy="1101"/>
            </a:xfrm>
            <a:custGeom>
              <a:avLst/>
              <a:gdLst>
                <a:gd name="T0" fmla="*/ 0 w 20188"/>
                <a:gd name="T1" fmla="*/ 0 h 21467"/>
                <a:gd name="T2" fmla="*/ 1 w 20188"/>
                <a:gd name="T3" fmla="*/ 2 h 21467"/>
                <a:gd name="T4" fmla="*/ 0 w 20188"/>
                <a:gd name="T5" fmla="*/ 3 h 2146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88" h="21467" fill="none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</a:path>
                <a:path w="20188" h="21467" stroke="0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  <a:lnTo>
                    <a:pt x="0" y="21467"/>
                  </a:lnTo>
                  <a:lnTo>
                    <a:pt x="2391" y="-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5" name="Arc 20"/>
            <p:cNvSpPr>
              <a:spLocks/>
            </p:cNvSpPr>
            <p:nvPr/>
          </p:nvSpPr>
          <p:spPr bwMode="auto">
            <a:xfrm>
              <a:off x="3682" y="2238"/>
              <a:ext cx="801" cy="1101"/>
            </a:xfrm>
            <a:custGeom>
              <a:avLst/>
              <a:gdLst>
                <a:gd name="T0" fmla="*/ 0 w 20188"/>
                <a:gd name="T1" fmla="*/ 0 h 21467"/>
                <a:gd name="T2" fmla="*/ 1 w 20188"/>
                <a:gd name="T3" fmla="*/ 2 h 21467"/>
                <a:gd name="T4" fmla="*/ 0 w 20188"/>
                <a:gd name="T5" fmla="*/ 3 h 2146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88" h="21467" fill="none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</a:path>
                <a:path w="20188" h="21467" stroke="0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  <a:lnTo>
                    <a:pt x="0" y="21467"/>
                  </a:lnTo>
                  <a:lnTo>
                    <a:pt x="2391" y="-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6" name="Arc 21"/>
            <p:cNvSpPr>
              <a:spLocks/>
            </p:cNvSpPr>
            <p:nvPr/>
          </p:nvSpPr>
          <p:spPr bwMode="auto">
            <a:xfrm flipV="1">
              <a:off x="3731" y="1207"/>
              <a:ext cx="295" cy="9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7" name="Arc 22"/>
            <p:cNvSpPr>
              <a:spLocks/>
            </p:cNvSpPr>
            <p:nvPr/>
          </p:nvSpPr>
          <p:spPr bwMode="auto">
            <a:xfrm>
              <a:off x="3736" y="2249"/>
              <a:ext cx="295" cy="9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2 h 21600"/>
                <a:gd name="T4" fmla="*/ 0 w 21600"/>
                <a:gd name="T5" fmla="*/ 2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8" name="Arc 23"/>
            <p:cNvSpPr>
              <a:spLocks/>
            </p:cNvSpPr>
            <p:nvPr/>
          </p:nvSpPr>
          <p:spPr bwMode="auto">
            <a:xfrm rot="18085424" flipV="1">
              <a:off x="2943" y="967"/>
              <a:ext cx="868" cy="1215"/>
            </a:xfrm>
            <a:custGeom>
              <a:avLst/>
              <a:gdLst>
                <a:gd name="T0" fmla="*/ 0 w 20188"/>
                <a:gd name="T1" fmla="*/ 0 h 21467"/>
                <a:gd name="T2" fmla="*/ 2 w 20188"/>
                <a:gd name="T3" fmla="*/ 2 h 21467"/>
                <a:gd name="T4" fmla="*/ 0 w 20188"/>
                <a:gd name="T5" fmla="*/ 4 h 2146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88" h="21467" fill="none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</a:path>
                <a:path w="20188" h="21467" stroke="0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  <a:lnTo>
                    <a:pt x="0" y="21467"/>
                  </a:lnTo>
                  <a:lnTo>
                    <a:pt x="2391" y="-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09" name="Arc 24"/>
            <p:cNvSpPr>
              <a:spLocks/>
            </p:cNvSpPr>
            <p:nvPr/>
          </p:nvSpPr>
          <p:spPr bwMode="auto">
            <a:xfrm rot="3514576">
              <a:off x="2953" y="2229"/>
              <a:ext cx="857" cy="1217"/>
            </a:xfrm>
            <a:custGeom>
              <a:avLst/>
              <a:gdLst>
                <a:gd name="T0" fmla="*/ 0 w 20188"/>
                <a:gd name="T1" fmla="*/ 0 h 21467"/>
                <a:gd name="T2" fmla="*/ 2 w 20188"/>
                <a:gd name="T3" fmla="*/ 2 h 21467"/>
                <a:gd name="T4" fmla="*/ 0 w 20188"/>
                <a:gd name="T5" fmla="*/ 4 h 2146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0188" h="21467" fill="none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</a:path>
                <a:path w="20188" h="21467" stroke="0" extrusionOk="0">
                  <a:moveTo>
                    <a:pt x="2391" y="-1"/>
                  </a:moveTo>
                  <a:cubicBezTo>
                    <a:pt x="10438" y="896"/>
                    <a:pt x="17308" y="6217"/>
                    <a:pt x="20188" y="13785"/>
                  </a:cubicBezTo>
                  <a:lnTo>
                    <a:pt x="0" y="21467"/>
                  </a:lnTo>
                  <a:lnTo>
                    <a:pt x="2391" y="-1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10" name="Arc 25"/>
            <p:cNvSpPr>
              <a:spLocks/>
            </p:cNvSpPr>
            <p:nvPr/>
          </p:nvSpPr>
          <p:spPr bwMode="auto">
            <a:xfrm flipV="1">
              <a:off x="3759" y="1314"/>
              <a:ext cx="778" cy="879"/>
            </a:xfrm>
            <a:custGeom>
              <a:avLst/>
              <a:gdLst>
                <a:gd name="T0" fmla="*/ 0 w 15997"/>
                <a:gd name="T1" fmla="*/ 0 h 21600"/>
                <a:gd name="T2" fmla="*/ 2 w 15997"/>
                <a:gd name="T3" fmla="*/ 0 h 21600"/>
                <a:gd name="T4" fmla="*/ 0 w 15997"/>
                <a:gd name="T5" fmla="*/ 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997" h="21600" fill="none" extrusionOk="0">
                  <a:moveTo>
                    <a:pt x="-1" y="0"/>
                  </a:moveTo>
                  <a:cubicBezTo>
                    <a:pt x="6093" y="0"/>
                    <a:pt x="11903" y="2573"/>
                    <a:pt x="15997" y="7086"/>
                  </a:cubicBezTo>
                </a:path>
                <a:path w="15997" h="21600" stroke="0" extrusionOk="0">
                  <a:moveTo>
                    <a:pt x="-1" y="0"/>
                  </a:moveTo>
                  <a:cubicBezTo>
                    <a:pt x="6093" y="0"/>
                    <a:pt x="11903" y="2573"/>
                    <a:pt x="15997" y="7086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11" name="Arc 26"/>
            <p:cNvSpPr>
              <a:spLocks/>
            </p:cNvSpPr>
            <p:nvPr/>
          </p:nvSpPr>
          <p:spPr bwMode="auto">
            <a:xfrm>
              <a:off x="3760" y="2223"/>
              <a:ext cx="778" cy="879"/>
            </a:xfrm>
            <a:custGeom>
              <a:avLst/>
              <a:gdLst>
                <a:gd name="T0" fmla="*/ 0 w 15997"/>
                <a:gd name="T1" fmla="*/ 0 h 21600"/>
                <a:gd name="T2" fmla="*/ 2 w 15997"/>
                <a:gd name="T3" fmla="*/ 0 h 21600"/>
                <a:gd name="T4" fmla="*/ 0 w 15997"/>
                <a:gd name="T5" fmla="*/ 1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5997" h="21600" fill="none" extrusionOk="0">
                  <a:moveTo>
                    <a:pt x="-1" y="0"/>
                  </a:moveTo>
                  <a:cubicBezTo>
                    <a:pt x="6093" y="0"/>
                    <a:pt x="11903" y="2573"/>
                    <a:pt x="15997" y="7086"/>
                  </a:cubicBezTo>
                </a:path>
                <a:path w="15997" h="21600" stroke="0" extrusionOk="0">
                  <a:moveTo>
                    <a:pt x="-1" y="0"/>
                  </a:moveTo>
                  <a:cubicBezTo>
                    <a:pt x="6093" y="0"/>
                    <a:pt x="11903" y="2573"/>
                    <a:pt x="15997" y="7086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none" w="lg" len="lg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cs-CZ"/>
            </a:p>
          </p:txBody>
        </p:sp>
        <p:sp>
          <p:nvSpPr>
            <p:cNvPr id="20512" name="AutoShape 27"/>
            <p:cNvSpPr>
              <a:spLocks noChangeArrowheads="1"/>
            </p:cNvSpPr>
            <p:nvPr/>
          </p:nvSpPr>
          <p:spPr bwMode="auto">
            <a:xfrm rot="5400000" flipH="1">
              <a:off x="2778" y="1319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13" name="AutoShape 28"/>
            <p:cNvSpPr>
              <a:spLocks noChangeArrowheads="1"/>
            </p:cNvSpPr>
            <p:nvPr/>
          </p:nvSpPr>
          <p:spPr bwMode="auto">
            <a:xfrm rot="5400000" flipH="1">
              <a:off x="2777" y="1732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14" name="AutoShape 29"/>
            <p:cNvSpPr>
              <a:spLocks noChangeArrowheads="1"/>
            </p:cNvSpPr>
            <p:nvPr/>
          </p:nvSpPr>
          <p:spPr bwMode="auto">
            <a:xfrm rot="5400000" flipH="1">
              <a:off x="2782" y="2177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15" name="AutoShape 30"/>
            <p:cNvSpPr>
              <a:spLocks noChangeArrowheads="1"/>
            </p:cNvSpPr>
            <p:nvPr/>
          </p:nvSpPr>
          <p:spPr bwMode="auto">
            <a:xfrm rot="5400000" flipH="1">
              <a:off x="2787" y="2624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16" name="AutoShape 31"/>
            <p:cNvSpPr>
              <a:spLocks noChangeArrowheads="1"/>
            </p:cNvSpPr>
            <p:nvPr/>
          </p:nvSpPr>
          <p:spPr bwMode="auto">
            <a:xfrm rot="5400000" flipH="1">
              <a:off x="2792" y="3043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17" name="AutoShape 32"/>
            <p:cNvSpPr>
              <a:spLocks noChangeArrowheads="1"/>
            </p:cNvSpPr>
            <p:nvPr/>
          </p:nvSpPr>
          <p:spPr bwMode="auto">
            <a:xfrm rot="-5400000">
              <a:off x="4294" y="2170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18" name="AutoShape 33"/>
            <p:cNvSpPr>
              <a:spLocks noChangeArrowheads="1"/>
            </p:cNvSpPr>
            <p:nvPr/>
          </p:nvSpPr>
          <p:spPr bwMode="auto">
            <a:xfrm rot="-7044871">
              <a:off x="4263" y="2031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19" name="AutoShape 34"/>
            <p:cNvSpPr>
              <a:spLocks noChangeArrowheads="1"/>
            </p:cNvSpPr>
            <p:nvPr/>
          </p:nvSpPr>
          <p:spPr bwMode="auto">
            <a:xfrm rot="7044871" flipV="1">
              <a:off x="4248" y="2304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20" name="AutoShape 35"/>
            <p:cNvSpPr>
              <a:spLocks noChangeArrowheads="1"/>
            </p:cNvSpPr>
            <p:nvPr/>
          </p:nvSpPr>
          <p:spPr bwMode="auto">
            <a:xfrm rot="8174568" flipV="1">
              <a:off x="4185" y="2439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21" name="AutoShape 36"/>
            <p:cNvSpPr>
              <a:spLocks noChangeArrowheads="1"/>
            </p:cNvSpPr>
            <p:nvPr/>
          </p:nvSpPr>
          <p:spPr bwMode="auto">
            <a:xfrm rot="-8174568">
              <a:off x="4198" y="1870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22" name="AutoShape 37"/>
            <p:cNvSpPr>
              <a:spLocks noChangeArrowheads="1"/>
            </p:cNvSpPr>
            <p:nvPr/>
          </p:nvSpPr>
          <p:spPr bwMode="auto">
            <a:xfrm rot="-10188087">
              <a:off x="3957" y="1625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23" name="AutoShape 38"/>
            <p:cNvSpPr>
              <a:spLocks noChangeArrowheads="1"/>
            </p:cNvSpPr>
            <p:nvPr/>
          </p:nvSpPr>
          <p:spPr bwMode="auto">
            <a:xfrm rot="10188087" flipV="1">
              <a:off x="3948" y="2638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24" name="AutoShape 39"/>
            <p:cNvSpPr>
              <a:spLocks noChangeArrowheads="1"/>
            </p:cNvSpPr>
            <p:nvPr/>
          </p:nvSpPr>
          <p:spPr bwMode="auto">
            <a:xfrm rot="9809554">
              <a:off x="3699" y="1538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0525" name="AutoShape 40"/>
            <p:cNvSpPr>
              <a:spLocks noChangeArrowheads="1"/>
            </p:cNvSpPr>
            <p:nvPr/>
          </p:nvSpPr>
          <p:spPr bwMode="auto">
            <a:xfrm rot="518772">
              <a:off x="3736" y="2679"/>
              <a:ext cx="67" cy="73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1905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</p:grpSp>
      <p:sp>
        <p:nvSpPr>
          <p:cNvPr id="20483" name="Rectangle 41"/>
          <p:cNvSpPr>
            <a:spLocks noChangeArrowheads="1"/>
          </p:cNvSpPr>
          <p:nvPr/>
        </p:nvSpPr>
        <p:spPr bwMode="auto">
          <a:xfrm>
            <a:off x="0" y="838200"/>
            <a:ext cx="91440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10000"/>
              </a:spcAft>
              <a:buFontTx/>
              <a:buNone/>
            </a:pP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</a:rPr>
              <a:t>Siločáry elektrického pole dvou nesouhlasně nabitých těles</a:t>
            </a:r>
          </a:p>
        </p:txBody>
      </p:sp>
      <p:sp>
        <p:nvSpPr>
          <p:cNvPr id="210986" name="Rectangle 42"/>
          <p:cNvSpPr>
            <a:spLocks noChangeArrowheads="1"/>
          </p:cNvSpPr>
          <p:nvPr/>
        </p:nvSpPr>
        <p:spPr bwMode="auto">
          <a:xfrm>
            <a:off x="0" y="5978525"/>
            <a:ext cx="91440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3600" tIns="46038" rIns="93600" bIns="10800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>
                <a:latin typeface="Calibri" panose="020F0502020204030204" pitchFamily="34" charset="0"/>
              </a:rPr>
              <a:t>Směr siločar je od kladně nabitého tělesa k záporně nabitému tělesu.</a:t>
            </a:r>
          </a:p>
        </p:txBody>
      </p:sp>
      <p:sp>
        <p:nvSpPr>
          <p:cNvPr id="210987" name="Oval 43"/>
          <p:cNvSpPr>
            <a:spLocks noChangeAspect="1" noChangeArrowheads="1"/>
          </p:cNvSpPr>
          <p:nvPr/>
        </p:nvSpPr>
        <p:spPr bwMode="auto">
          <a:xfrm>
            <a:off x="2913063" y="3327400"/>
            <a:ext cx="293687" cy="293688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A00000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10988" name="Oval 44"/>
          <p:cNvSpPr>
            <a:spLocks noChangeAspect="1" noChangeArrowheads="1"/>
          </p:cNvSpPr>
          <p:nvPr/>
        </p:nvSpPr>
        <p:spPr bwMode="auto">
          <a:xfrm>
            <a:off x="5889625" y="3321050"/>
            <a:ext cx="293688" cy="293688"/>
          </a:xfrm>
          <a:prstGeom prst="ellipse">
            <a:avLst/>
          </a:prstGeom>
          <a:gradFill rotWithShape="1">
            <a:gsLst>
              <a:gs pos="0">
                <a:srgbClr val="336699"/>
              </a:gs>
              <a:gs pos="100000">
                <a:srgbClr val="1E3D5B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333399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72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2000">
                <a:solidFill>
                  <a:srgbClr val="FFFFFF"/>
                </a:solidFill>
                <a:latin typeface="Arial Black" panose="020B0A04020102020204" pitchFamily="34" charset="0"/>
              </a:rPr>
              <a:t>-</a:t>
            </a:r>
            <a:endParaRPr lang="cs-CZ" altLang="cs-CZ" sz="20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10991" name="Oval 47"/>
          <p:cNvSpPr>
            <a:spLocks noChangeAspect="1" noChangeArrowheads="1"/>
          </p:cNvSpPr>
          <p:nvPr/>
        </p:nvSpPr>
        <p:spPr bwMode="auto">
          <a:xfrm>
            <a:off x="4006850" y="2184400"/>
            <a:ext cx="71438" cy="71438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0488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1.3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– SILOČÁRY ELEKTRICKÉHO POLE 7/9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210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10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0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0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mph" presetSubtype="2" repeatCount="indefinite" autoRev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2109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2109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2109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86" grpId="0" build="p" autoUpdateAnimBg="0"/>
      <p:bldP spid="210987" grpId="0" animBg="1"/>
      <p:bldP spid="210988" grpId="0" animBg="1"/>
      <p:bldP spid="21099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923" name="Rectangle 27"/>
          <p:cNvSpPr>
            <a:spLocks noChangeArrowheads="1"/>
          </p:cNvSpPr>
          <p:nvPr/>
        </p:nvSpPr>
        <p:spPr bwMode="auto">
          <a:xfrm>
            <a:off x="2930525" y="1439863"/>
            <a:ext cx="3213100" cy="2954337"/>
          </a:xfrm>
          <a:prstGeom prst="rect">
            <a:avLst/>
          </a:prstGeom>
          <a:solidFill>
            <a:srgbClr val="EAEAEA">
              <a:alpha val="50195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2400"/>
          </a:p>
        </p:txBody>
      </p:sp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0" y="4762500"/>
            <a:ext cx="9144000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marL="342900" indent="-34290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homogenní el. pole </a:t>
            </a: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vzniká mezi 2 opačně nabitými rovnoběžnými deskami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na nabitou částici působí </a:t>
            </a: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všude stejně veliká el. síla</a:t>
            </a:r>
          </a:p>
          <a:p>
            <a:pPr>
              <a:lnSpc>
                <a:spcPct val="15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siločáry</a:t>
            </a:r>
            <a:r>
              <a:rPr lang="cs-CZ" altLang="cs-CZ" sz="2400">
                <a:latin typeface="Calibri" panose="020F0502020204030204" pitchFamily="34" charset="0"/>
                <a:cs typeface="Times New Roman" panose="02020603050405020304" pitchFamily="18" charset="0"/>
              </a:rPr>
              <a:t> el. pole </a:t>
            </a:r>
            <a:r>
              <a:rPr lang="cs-CZ" altLang="cs-CZ" sz="24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jsou rovnoběžné</a:t>
            </a:r>
          </a:p>
        </p:txBody>
      </p:sp>
      <p:grpSp>
        <p:nvGrpSpPr>
          <p:cNvPr id="208899" name="Group 3"/>
          <p:cNvGrpSpPr>
            <a:grpSpLocks/>
          </p:cNvGrpSpPr>
          <p:nvPr/>
        </p:nvGrpSpPr>
        <p:grpSpPr bwMode="auto">
          <a:xfrm>
            <a:off x="2987675" y="1565275"/>
            <a:ext cx="3095625" cy="2708275"/>
            <a:chOff x="1830" y="1255"/>
            <a:chExt cx="1950" cy="2112"/>
          </a:xfrm>
        </p:grpSpPr>
        <p:sp>
          <p:nvSpPr>
            <p:cNvPr id="21522" name="Line 4"/>
            <p:cNvSpPr>
              <a:spLocks noChangeShapeType="1"/>
            </p:cNvSpPr>
            <p:nvPr/>
          </p:nvSpPr>
          <p:spPr bwMode="auto">
            <a:xfrm>
              <a:off x="1838" y="1255"/>
              <a:ext cx="1942" cy="0"/>
            </a:xfrm>
            <a:prstGeom prst="line">
              <a:avLst/>
            </a:prstGeom>
            <a:noFill/>
            <a:ln w="19050">
              <a:solidFill>
                <a:srgbClr val="292929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523" name="Line 5"/>
            <p:cNvSpPr>
              <a:spLocks noChangeShapeType="1"/>
            </p:cNvSpPr>
            <p:nvPr/>
          </p:nvSpPr>
          <p:spPr bwMode="auto">
            <a:xfrm>
              <a:off x="1830" y="1519"/>
              <a:ext cx="1942" cy="0"/>
            </a:xfrm>
            <a:prstGeom prst="line">
              <a:avLst/>
            </a:prstGeom>
            <a:noFill/>
            <a:ln w="19050">
              <a:solidFill>
                <a:srgbClr val="292929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524" name="Line 6"/>
            <p:cNvSpPr>
              <a:spLocks noChangeShapeType="1"/>
            </p:cNvSpPr>
            <p:nvPr/>
          </p:nvSpPr>
          <p:spPr bwMode="auto">
            <a:xfrm>
              <a:off x="1830" y="1783"/>
              <a:ext cx="1942" cy="0"/>
            </a:xfrm>
            <a:prstGeom prst="line">
              <a:avLst/>
            </a:prstGeom>
            <a:noFill/>
            <a:ln w="19050">
              <a:solidFill>
                <a:srgbClr val="292929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525" name="Line 7"/>
            <p:cNvSpPr>
              <a:spLocks noChangeShapeType="1"/>
            </p:cNvSpPr>
            <p:nvPr/>
          </p:nvSpPr>
          <p:spPr bwMode="auto">
            <a:xfrm>
              <a:off x="1838" y="2047"/>
              <a:ext cx="1942" cy="0"/>
            </a:xfrm>
            <a:prstGeom prst="line">
              <a:avLst/>
            </a:prstGeom>
            <a:noFill/>
            <a:ln w="19050">
              <a:solidFill>
                <a:srgbClr val="292929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526" name="Line 8"/>
            <p:cNvSpPr>
              <a:spLocks noChangeShapeType="1"/>
            </p:cNvSpPr>
            <p:nvPr/>
          </p:nvSpPr>
          <p:spPr bwMode="auto">
            <a:xfrm>
              <a:off x="1838" y="2311"/>
              <a:ext cx="1942" cy="0"/>
            </a:xfrm>
            <a:prstGeom prst="line">
              <a:avLst/>
            </a:prstGeom>
            <a:noFill/>
            <a:ln w="19050">
              <a:solidFill>
                <a:srgbClr val="292929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527" name="Line 9"/>
            <p:cNvSpPr>
              <a:spLocks noChangeShapeType="1"/>
            </p:cNvSpPr>
            <p:nvPr/>
          </p:nvSpPr>
          <p:spPr bwMode="auto">
            <a:xfrm>
              <a:off x="1830" y="2575"/>
              <a:ext cx="1942" cy="0"/>
            </a:xfrm>
            <a:prstGeom prst="line">
              <a:avLst/>
            </a:prstGeom>
            <a:noFill/>
            <a:ln w="19050">
              <a:solidFill>
                <a:srgbClr val="292929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528" name="Line 10"/>
            <p:cNvSpPr>
              <a:spLocks noChangeShapeType="1"/>
            </p:cNvSpPr>
            <p:nvPr/>
          </p:nvSpPr>
          <p:spPr bwMode="auto">
            <a:xfrm>
              <a:off x="1830" y="2839"/>
              <a:ext cx="1942" cy="0"/>
            </a:xfrm>
            <a:prstGeom prst="line">
              <a:avLst/>
            </a:prstGeom>
            <a:noFill/>
            <a:ln w="19050">
              <a:solidFill>
                <a:srgbClr val="292929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529" name="Line 11"/>
            <p:cNvSpPr>
              <a:spLocks noChangeShapeType="1"/>
            </p:cNvSpPr>
            <p:nvPr/>
          </p:nvSpPr>
          <p:spPr bwMode="auto">
            <a:xfrm>
              <a:off x="1830" y="3103"/>
              <a:ext cx="1942" cy="0"/>
            </a:xfrm>
            <a:prstGeom prst="line">
              <a:avLst/>
            </a:prstGeom>
            <a:noFill/>
            <a:ln w="19050">
              <a:solidFill>
                <a:srgbClr val="292929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21530" name="Line 12"/>
            <p:cNvSpPr>
              <a:spLocks noChangeShapeType="1"/>
            </p:cNvSpPr>
            <p:nvPr/>
          </p:nvSpPr>
          <p:spPr bwMode="auto">
            <a:xfrm>
              <a:off x="1830" y="3367"/>
              <a:ext cx="1942" cy="0"/>
            </a:xfrm>
            <a:prstGeom prst="line">
              <a:avLst/>
            </a:prstGeom>
            <a:noFill/>
            <a:ln w="19050">
              <a:solidFill>
                <a:srgbClr val="292929"/>
              </a:solidFill>
              <a:round/>
              <a:headEnd type="none" w="sm" len="sm"/>
              <a:tailEnd type="stealth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208909" name="Group 13"/>
          <p:cNvGrpSpPr>
            <a:grpSpLocks/>
          </p:cNvGrpSpPr>
          <p:nvPr/>
        </p:nvGrpSpPr>
        <p:grpSpPr bwMode="auto">
          <a:xfrm>
            <a:off x="2225675" y="1169988"/>
            <a:ext cx="4491038" cy="3228975"/>
            <a:chOff x="1350" y="1167"/>
            <a:chExt cx="2829" cy="2034"/>
          </a:xfrm>
        </p:grpSpPr>
        <p:sp>
          <p:nvSpPr>
            <p:cNvPr id="21518" name="AutoShape 14"/>
            <p:cNvSpPr>
              <a:spLocks noChangeArrowheads="1"/>
            </p:cNvSpPr>
            <p:nvPr/>
          </p:nvSpPr>
          <p:spPr bwMode="auto">
            <a:xfrm>
              <a:off x="1712" y="1340"/>
              <a:ext cx="118" cy="1854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19050">
              <a:solidFill>
                <a:srgbClr val="6E000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1519" name="AutoShape 15"/>
            <p:cNvSpPr>
              <a:spLocks noChangeArrowheads="1"/>
            </p:cNvSpPr>
            <p:nvPr/>
          </p:nvSpPr>
          <p:spPr bwMode="auto">
            <a:xfrm>
              <a:off x="3776" y="1346"/>
              <a:ext cx="118" cy="1855"/>
            </a:xfrm>
            <a:prstGeom prst="roundRect">
              <a:avLst>
                <a:gd name="adj" fmla="val 16667"/>
              </a:avLst>
            </a:prstGeom>
            <a:solidFill>
              <a:srgbClr val="3366CC"/>
            </a:solidFill>
            <a:ln w="19050">
              <a:solidFill>
                <a:srgbClr val="000080"/>
              </a:solidFill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cs-CZ" altLang="cs-CZ" sz="2400"/>
            </a:p>
          </p:txBody>
        </p:sp>
        <p:sp>
          <p:nvSpPr>
            <p:cNvPr id="21520" name="Text Box 16"/>
            <p:cNvSpPr txBox="1">
              <a:spLocks noChangeArrowheads="1"/>
            </p:cNvSpPr>
            <p:nvPr/>
          </p:nvSpPr>
          <p:spPr bwMode="auto">
            <a:xfrm>
              <a:off x="1350" y="1219"/>
              <a:ext cx="30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228600" defTabSz="7620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4000" b="1">
                  <a:latin typeface="Times New Roman CE" panose="02020603050405020304" pitchFamily="18" charset="0"/>
                </a:rPr>
                <a:t>+</a:t>
              </a:r>
            </a:p>
          </p:txBody>
        </p:sp>
        <p:sp>
          <p:nvSpPr>
            <p:cNvPr id="21521" name="Text Box 17"/>
            <p:cNvSpPr txBox="1">
              <a:spLocks noChangeArrowheads="1"/>
            </p:cNvSpPr>
            <p:nvPr/>
          </p:nvSpPr>
          <p:spPr bwMode="auto">
            <a:xfrm>
              <a:off x="3956" y="1167"/>
              <a:ext cx="223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57150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7145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286000" indent="-228600" defTabSz="762000"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743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32004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657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4114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sk-SK" altLang="cs-CZ" sz="4000" b="1">
                  <a:latin typeface="Times New Roman CE" panose="02020603050405020304" pitchFamily="18" charset="0"/>
                </a:rPr>
                <a:t>-</a:t>
              </a:r>
            </a:p>
          </p:txBody>
        </p:sp>
      </p:grpSp>
      <p:sp>
        <p:nvSpPr>
          <p:cNvPr id="208914" name="Line 18"/>
          <p:cNvSpPr>
            <a:spLocks noChangeShapeType="1"/>
          </p:cNvSpPr>
          <p:nvPr/>
        </p:nvSpPr>
        <p:spPr bwMode="auto">
          <a:xfrm>
            <a:off x="3616325" y="2239963"/>
            <a:ext cx="7191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8915" name="Line 19"/>
          <p:cNvSpPr>
            <a:spLocks noChangeShapeType="1"/>
          </p:cNvSpPr>
          <p:nvPr/>
        </p:nvSpPr>
        <p:spPr bwMode="auto">
          <a:xfrm>
            <a:off x="4619625" y="2916238"/>
            <a:ext cx="71913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8916" name="Line 20"/>
          <p:cNvSpPr>
            <a:spLocks noChangeShapeType="1"/>
          </p:cNvSpPr>
          <p:nvPr/>
        </p:nvSpPr>
        <p:spPr bwMode="auto">
          <a:xfrm>
            <a:off x="3846513" y="3935413"/>
            <a:ext cx="7191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208919" name="Rectangle 23"/>
          <p:cNvSpPr>
            <a:spLocks noChangeArrowheads="1"/>
          </p:cNvSpPr>
          <p:nvPr/>
        </p:nvSpPr>
        <p:spPr bwMode="auto">
          <a:xfrm>
            <a:off x="0" y="676275"/>
            <a:ext cx="9144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spcAft>
                <a:spcPct val="10000"/>
              </a:spcAft>
              <a:buFontTx/>
              <a:buNone/>
            </a:pPr>
            <a:r>
              <a:rPr lang="cs-CZ" altLang="cs-CZ" sz="2800" b="1">
                <a:solidFill>
                  <a:srgbClr val="FF0000"/>
                </a:solidFill>
                <a:latin typeface="Calibri" panose="020F0502020204030204" pitchFamily="34" charset="0"/>
              </a:rPr>
              <a:t>Homogenní elektrické pole</a:t>
            </a:r>
          </a:p>
        </p:txBody>
      </p:sp>
      <p:sp>
        <p:nvSpPr>
          <p:cNvPr id="208920" name="Oval 24"/>
          <p:cNvSpPr>
            <a:spLocks noChangeAspect="1" noChangeArrowheads="1"/>
          </p:cNvSpPr>
          <p:nvPr/>
        </p:nvSpPr>
        <p:spPr bwMode="auto">
          <a:xfrm>
            <a:off x="3413125" y="2133600"/>
            <a:ext cx="212725" cy="212725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15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15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08921" name="Oval 25"/>
          <p:cNvSpPr>
            <a:spLocks noChangeAspect="1" noChangeArrowheads="1"/>
          </p:cNvSpPr>
          <p:nvPr/>
        </p:nvSpPr>
        <p:spPr bwMode="auto">
          <a:xfrm>
            <a:off x="4406900" y="2801938"/>
            <a:ext cx="212725" cy="212725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15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15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08922" name="Oval 26"/>
          <p:cNvSpPr>
            <a:spLocks noChangeAspect="1" noChangeArrowheads="1"/>
          </p:cNvSpPr>
          <p:nvPr/>
        </p:nvSpPr>
        <p:spPr bwMode="auto">
          <a:xfrm>
            <a:off x="3643313" y="3827463"/>
            <a:ext cx="212725" cy="212725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100000">
                <a:srgbClr val="980000"/>
              </a:gs>
            </a:gsLst>
            <a:path path="shape">
              <a:fillToRect l="50000" t="50000" r="50000" b="50000"/>
            </a:path>
          </a:gradFill>
          <a:ln w="19050">
            <a:solidFill>
              <a:srgbClr val="A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tIns="50400" bIns="3600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k-SK" altLang="cs-CZ" sz="1500">
                <a:solidFill>
                  <a:srgbClr val="FFFFFF"/>
                </a:solidFill>
                <a:latin typeface="Arial Black" panose="020B0A04020102020204" pitchFamily="34" charset="0"/>
              </a:rPr>
              <a:t>+</a:t>
            </a:r>
            <a:endParaRPr lang="cs-CZ" altLang="cs-CZ" sz="1500">
              <a:solidFill>
                <a:srgbClr val="FFFFFF"/>
              </a:solidFill>
              <a:latin typeface="Arial Black" panose="020B0A04020102020204" pitchFamily="34" charset="0"/>
            </a:endParaRPr>
          </a:p>
        </p:txBody>
      </p:sp>
      <p:sp>
        <p:nvSpPr>
          <p:cNvPr id="21517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dirty="0" smtClean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1.3 </a:t>
            </a:r>
            <a:r>
              <a:rPr lang="sk-SK" altLang="cs-CZ" sz="3400" b="1" dirty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– SILOČÁRY ELEKTRICKÉHO POLE 8/9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08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20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89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8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8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0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89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8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000"/>
                                        <p:tgtEl>
                                          <p:spTgt spid="20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089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8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8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20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1000"/>
                                        <p:tgtEl>
                                          <p:spTgt spid="2088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2088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2088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08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23" grpId="0" animBg="1"/>
      <p:bldP spid="208898" grpId="0" build="p" autoUpdateAnimBg="0"/>
      <p:bldP spid="208919" grpId="0"/>
      <p:bldP spid="208920" grpId="0" animBg="1"/>
      <p:bldP spid="208921" grpId="0" animBg="1"/>
      <p:bldP spid="2089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2"/>
          <p:cNvSpPr>
            <a:spLocks noChangeShapeType="1"/>
          </p:cNvSpPr>
          <p:nvPr/>
        </p:nvSpPr>
        <p:spPr bwMode="auto">
          <a:xfrm flipH="1">
            <a:off x="0" y="3127375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31" name="Line 3"/>
          <p:cNvSpPr>
            <a:spLocks noChangeShapeType="1"/>
          </p:cNvSpPr>
          <p:nvPr/>
        </p:nvSpPr>
        <p:spPr bwMode="auto">
          <a:xfrm>
            <a:off x="771525" y="3276600"/>
            <a:ext cx="7618413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9525" y="3267075"/>
            <a:ext cx="81915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prstDash val="lgDash"/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9525" y="1841500"/>
            <a:ext cx="9134475" cy="422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14350" indent="-514350"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Elektrické pole nabitého tělesa působí na nabitou částici ..................................... 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Čím blíže je částice k nabitému tělesu, tím je elektrická síla .................... 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Kolem bodového náboje vzniká tzv. ........................ elektrické pole.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U záporného náboje směřují siločáry …… náboji. </a:t>
            </a:r>
          </a:p>
          <a:p>
            <a:pPr>
              <a:spcBef>
                <a:spcPct val="0"/>
              </a:spcBef>
              <a:spcAft>
                <a:spcPct val="15000"/>
              </a:spcAft>
              <a:buFont typeface="Times New Roman" panose="02020603050405020304" pitchFamily="18" charset="0"/>
              <a:buAutoNum type="arabicPeriod"/>
            </a:pPr>
            <a:r>
              <a:rPr lang="cs-CZ" altLang="cs-CZ" sz="2800"/>
              <a:t>Mezi rovnoběžnými, opačně nabitými deskami vzniká  ..................... el. pole.</a:t>
            </a:r>
          </a:p>
        </p:txBody>
      </p:sp>
      <p:sp>
        <p:nvSpPr>
          <p:cNvPr id="174087" name="Text Box 7"/>
          <p:cNvSpPr txBox="1">
            <a:spLocks noChangeArrowheads="1"/>
          </p:cNvSpPr>
          <p:nvPr/>
        </p:nvSpPr>
        <p:spPr bwMode="auto">
          <a:xfrm>
            <a:off x="1452563" y="2244725"/>
            <a:ext cx="22240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elektrickou silou</a:t>
            </a:r>
          </a:p>
        </p:txBody>
      </p:sp>
      <p:sp>
        <p:nvSpPr>
          <p:cNvPr id="174088" name="Text Box 8"/>
          <p:cNvSpPr txBox="1">
            <a:spLocks noChangeArrowheads="1"/>
          </p:cNvSpPr>
          <p:nvPr/>
        </p:nvSpPr>
        <p:spPr bwMode="auto">
          <a:xfrm>
            <a:off x="1254125" y="3130550"/>
            <a:ext cx="74771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větší</a:t>
            </a:r>
          </a:p>
        </p:txBody>
      </p:sp>
      <p:sp>
        <p:nvSpPr>
          <p:cNvPr id="174091" name="Text Box 11"/>
          <p:cNvSpPr txBox="1">
            <a:spLocks noChangeArrowheads="1"/>
          </p:cNvSpPr>
          <p:nvPr/>
        </p:nvSpPr>
        <p:spPr bwMode="auto">
          <a:xfrm>
            <a:off x="6135688" y="3509963"/>
            <a:ext cx="1176337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radiální</a:t>
            </a:r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179388" y="904875"/>
            <a:ext cx="2265362" cy="595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3300">
                <a:solidFill>
                  <a:srgbClr val="FF0000"/>
                </a:solidFill>
              </a:rPr>
              <a:t>Zopakujte si</a:t>
            </a: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877888" y="5475288"/>
            <a:ext cx="15525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homogenní</a:t>
            </a:r>
          </a:p>
        </p:txBody>
      </p:sp>
      <p:sp>
        <p:nvSpPr>
          <p:cNvPr id="22539" name="Rectangle 5"/>
          <p:cNvSpPr>
            <a:spLocks noChangeArrowheads="1"/>
          </p:cNvSpPr>
          <p:nvPr/>
        </p:nvSpPr>
        <p:spPr bwMode="auto">
          <a:xfrm>
            <a:off x="0" y="1588"/>
            <a:ext cx="9144000" cy="615950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indent="-1714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indent="-1651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indent="-1698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indent="-17303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indent="-1730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sk-SK" altLang="cs-CZ" sz="3400" b="1" smtClean="0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1.3 </a:t>
            </a:r>
            <a:r>
              <a:rPr lang="sk-SK" altLang="cs-CZ" sz="3400" b="1">
                <a:solidFill>
                  <a:schemeClr val="bg1"/>
                </a:solidFill>
                <a:latin typeface="Calibri" panose="020F0502020204030204" pitchFamily="34" charset="0"/>
                <a:cs typeface="Tahoma" panose="020B0604030504040204" pitchFamily="34" charset="0"/>
              </a:rPr>
              <a:t>– SILOČÁRY ELEKTRICKÉHO POLE</a:t>
            </a:r>
          </a:p>
        </p:txBody>
      </p:sp>
      <p:sp>
        <p:nvSpPr>
          <p:cNvPr id="13" name="Text Box 15"/>
          <p:cNvSpPr txBox="1">
            <a:spLocks noChangeArrowheads="1"/>
          </p:cNvSpPr>
          <p:nvPr/>
        </p:nvSpPr>
        <p:spPr bwMode="auto">
          <a:xfrm>
            <a:off x="6146800" y="4492625"/>
            <a:ext cx="322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7620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indent="-285750" defTabSz="7620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228600" defTabSz="7620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indent="-228600" defTabSz="7620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indent="-228600" defTabSz="7620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15000"/>
              </a:spcAft>
              <a:buFontTx/>
              <a:buNone/>
            </a:pPr>
            <a:r>
              <a:rPr lang="sk-SK" altLang="cs-CZ" sz="2400" i="1">
                <a:solidFill>
                  <a:srgbClr val="FF0000"/>
                </a:solidFill>
              </a:rPr>
              <a:t>k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40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740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740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174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740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7" grpId="0" build="allAtOnce" autoUpdateAnimBg="0"/>
      <p:bldP spid="174088" grpId="0" build="allAtOnce" autoUpdateAnimBg="0"/>
      <p:bldP spid="174091" grpId="0" build="allAtOnce" autoUpdateAnimBg="0"/>
      <p:bldP spid="174092" grpId="0" build="allAtOnce" autoUpdateAnimBg="0"/>
      <p:bldP spid="174095" grpId="0" build="allAtOnce" autoUpdateAnimBg="0"/>
      <p:bldP spid="13" grpId="0" build="allAtOnce" autoUpdateAnimBg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2773</TotalTime>
  <Words>360</Words>
  <Application>Microsoft Office PowerPoint</Application>
  <PresentationFormat>Předvádění na obrazovce (4:3)</PresentationFormat>
  <Paragraphs>95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9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9</vt:i4>
      </vt:variant>
    </vt:vector>
  </HeadingPairs>
  <TitlesOfParts>
    <vt:vector size="20" baseType="lpstr">
      <vt:lpstr>Times New Roman</vt:lpstr>
      <vt:lpstr>Arial</vt:lpstr>
      <vt:lpstr>Corbel</vt:lpstr>
      <vt:lpstr>Tunga</vt:lpstr>
      <vt:lpstr>Tahoma</vt:lpstr>
      <vt:lpstr>Calibri</vt:lpstr>
      <vt:lpstr>Arial Black</vt:lpstr>
      <vt:lpstr>Wingdings</vt:lpstr>
      <vt:lpstr>Times New Roman CE</vt:lpstr>
      <vt:lpstr>Default Design</vt:lpstr>
      <vt:lpstr>Mylar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Siločáry elektrického pole</dc:title>
  <dc:subject>fyzika</dc:subject>
  <dc:creator>Čeněk Kodejška</dc:creator>
  <cp:lastModifiedBy>Kodejška Čeněk</cp:lastModifiedBy>
  <cp:revision>699</cp:revision>
  <cp:lastPrinted>1999-08-11T16:37:14Z</cp:lastPrinted>
  <dcterms:created xsi:type="dcterms:W3CDTF">1998-07-07T19:23:32Z</dcterms:created>
  <dcterms:modified xsi:type="dcterms:W3CDTF">2024-09-12T06:24:23Z</dcterms:modified>
</cp:coreProperties>
</file>