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257" r:id="rId3"/>
    <p:sldId id="284" r:id="rId4"/>
    <p:sldId id="285" r:id="rId5"/>
    <p:sldId id="286" r:id="rId6"/>
    <p:sldId id="287" r:id="rId7"/>
    <p:sldId id="288" r:id="rId8"/>
    <p:sldId id="289" r:id="rId9"/>
    <p:sldId id="292" r:id="rId10"/>
    <p:sldId id="293" r:id="rId11"/>
    <p:sldId id="294" r:id="rId12"/>
    <p:sldId id="291" r:id="rId13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FF9966"/>
    <a:srgbClr val="FFCC99"/>
    <a:srgbClr val="777777"/>
    <a:srgbClr val="3333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E6C39C0C-4433-4C96-A1D8-C6C6971DDF9A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F3E68E-600A-4ED2-9DAA-27474578AE48}" type="slidenum">
              <a:rPr lang="sk-SK" altLang="cs-CZ" sz="1000"/>
              <a:pPr>
                <a:spcBef>
                  <a:spcPct val="0"/>
                </a:spcBef>
              </a:pPr>
              <a:t>2</a:t>
            </a:fld>
            <a:endParaRPr lang="sk-SK" altLang="cs-CZ" sz="10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4E45427-33A1-40DB-AE47-E29FF272FBA7}" type="slidenum">
              <a:rPr lang="sk-SK" altLang="cs-CZ" sz="1000"/>
              <a:pPr>
                <a:spcBef>
                  <a:spcPct val="0"/>
                </a:spcBef>
              </a:pPr>
              <a:t>3</a:t>
            </a:fld>
            <a:endParaRPr lang="sk-SK" altLang="cs-CZ" sz="10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1BB9750-BC23-41AB-8FD2-5C274DA78B5A}" type="slidenum">
              <a:rPr lang="sk-SK" altLang="cs-CZ" sz="1000"/>
              <a:pPr>
                <a:spcBef>
                  <a:spcPct val="0"/>
                </a:spcBef>
              </a:pPr>
              <a:t>4</a:t>
            </a:fld>
            <a:endParaRPr lang="sk-SK" altLang="cs-CZ" sz="10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E77D72F-0241-47A2-976A-7F743DBDE67A}" type="slidenum">
              <a:rPr lang="sk-SK" altLang="cs-CZ" sz="1000"/>
              <a:pPr>
                <a:spcBef>
                  <a:spcPct val="0"/>
                </a:spcBef>
              </a:pPr>
              <a:t>5</a:t>
            </a:fld>
            <a:endParaRPr lang="sk-SK" altLang="cs-CZ" sz="100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84B8D0A-C2AA-4F98-B3FA-4C4069BADBD2}" type="slidenum">
              <a:rPr lang="sk-SK" altLang="cs-CZ" sz="1000"/>
              <a:pPr>
                <a:spcBef>
                  <a:spcPct val="0"/>
                </a:spcBef>
              </a:pPr>
              <a:t>6</a:t>
            </a:fld>
            <a:endParaRPr lang="sk-SK" altLang="cs-CZ" sz="100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E39FFC-46A3-487E-8079-4873F48E0778}" type="slidenum">
              <a:rPr lang="sk-SK" altLang="cs-CZ" sz="1000"/>
              <a:pPr>
                <a:spcBef>
                  <a:spcPct val="0"/>
                </a:spcBef>
              </a:pPr>
              <a:t>7</a:t>
            </a:fld>
            <a:endParaRPr lang="sk-SK" altLang="cs-CZ" sz="100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21B02FA-4926-4E3B-9516-B3A89F6ABDD4}" type="slidenum">
              <a:rPr lang="sk-SK" altLang="cs-CZ" sz="1000"/>
              <a:pPr>
                <a:spcBef>
                  <a:spcPct val="0"/>
                </a:spcBef>
              </a:pPr>
              <a:t>8</a:t>
            </a:fld>
            <a:endParaRPr lang="sk-SK" altLang="cs-CZ" sz="100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0DDCDA-7C79-4EF9-A21D-06E3CEEFB311}" type="slidenum">
              <a:rPr lang="sk-SK" altLang="cs-CZ" sz="1000"/>
              <a:pPr>
                <a:spcBef>
                  <a:spcPct val="0"/>
                </a:spcBef>
              </a:pPr>
              <a:t>11</a:t>
            </a:fld>
            <a:endParaRPr lang="sk-SK" altLang="cs-CZ" sz="100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E8E56-18DB-4BDC-8741-C4B2F7DB7B65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651524044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40794-8872-4E5D-BE84-6948E54EC36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734417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F20FEE-73BD-4C57-BC8B-9D688F84D156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538993758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4882B9-8A81-4B09-BFB7-5ADDABF1280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03796458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F8D33601-3A47-4990-A050-A08E4B829A6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8382515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0F21D0-6A2D-42E8-AE47-E7BCC899B853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111966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20EE8EC7-780D-4761-AEE9-B2CE409D86EA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79496930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F6BB2E75-BE94-403C-AE38-197C6E369C1A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65413545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817B69-FA85-4119-8661-B7FA4726DAEE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5242822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F60D0E-C647-4A53-BB83-DCE6F5EC8EF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69037692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DC8AC89-132A-44D3-B091-9DDC53752B64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80408385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4B21E-C539-438B-A64E-53CC49BD9B8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232899165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FE4A0EEB-1A4F-4EC6-A001-B4E814A5E2F8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3907514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8DA6F-4163-419D-8ACE-63B660279FE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7060287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5E3E5-7245-42FE-AB6C-23F5CC890D0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7559436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23A29-D220-4AEA-92C0-1134907B55AD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00028299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83F08-73ED-4966-B180-1E8BC999797F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10065043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C5FA3D-B6E8-46BE-A6D5-9318EBF87595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261627645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3A8C7-8BC8-4882-857A-B0B81BD31DA6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24626186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F9D285-5882-4137-AAF6-DE04C1EDFC8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046431613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98327-78E8-431F-8AA2-6790078EB68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63004067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787A8-1932-48B9-A0D3-A89AB9072A1C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10415447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84318AB6-5757-4CF1-B599-7DFBBC19EB3A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ED66FD6B-2E4E-449E-B9A3-B135A4386106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anose="020B0604020202020204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43100"/>
            <a:ext cx="9144000" cy="113941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latin typeface="Calibri" panose="020F0502020204030204" pitchFamily="34" charset="0"/>
              </a:rPr>
              <a:t>02 – </a:t>
            </a:r>
            <a:r>
              <a:rPr lang="sk-SK" altLang="cs-CZ" sz="3400" b="1" dirty="0" err="1" smtClean="0">
                <a:latin typeface="Calibri" panose="020F0502020204030204" pitchFamily="34" charset="0"/>
              </a:rPr>
              <a:t>Měření</a:t>
            </a:r>
            <a:r>
              <a:rPr lang="sk-SK" altLang="cs-CZ" sz="3400" b="1" dirty="0" smtClean="0">
                <a:latin typeface="Calibri" panose="020F0502020204030204" pitchFamily="34" charset="0"/>
              </a:rPr>
              <a:t> elektrického náboje</a:t>
            </a:r>
            <a:br>
              <a:rPr lang="sk-SK" altLang="cs-CZ" sz="3400" b="1" dirty="0" smtClean="0">
                <a:latin typeface="Calibri" panose="020F0502020204030204" pitchFamily="34" charset="0"/>
              </a:rPr>
            </a:br>
            <a:r>
              <a:rPr lang="sk-SK" altLang="cs-CZ" sz="3400" b="1" dirty="0" smtClean="0">
                <a:latin typeface="Calibri" panose="020F0502020204030204" pitchFamily="34" charset="0"/>
              </a:rPr>
              <a:t>ELEKTROSKOP   </a:t>
            </a:r>
            <a:r>
              <a:rPr lang="sk-SK" altLang="cs-CZ" sz="3400" b="1" dirty="0">
                <a:latin typeface="Calibri" panose="020F0502020204030204" pitchFamily="34" charset="0"/>
              </a:rPr>
              <a:t>A   </a:t>
            </a:r>
            <a:r>
              <a:rPr lang="sk-SK" altLang="cs-CZ" sz="3400" b="1" dirty="0" smtClean="0">
                <a:latin typeface="Calibri" panose="020F0502020204030204" pitchFamily="34" charset="0"/>
              </a:rPr>
              <a:t>ELEKTROMETR</a:t>
            </a:r>
            <a:endParaRPr lang="sk-SK" altLang="cs-CZ" sz="34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10/11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1341438"/>
            <a:ext cx="4356100" cy="2430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3200" b="1" u="sng" dirty="0">
                <a:latin typeface="Calibri" panose="020F0502020204030204" pitchFamily="34" charset="0"/>
              </a:rPr>
              <a:t>elektrometr</a:t>
            </a:r>
            <a:r>
              <a:rPr lang="cs-CZ" dirty="0">
                <a:latin typeface="Calibri" panose="020F0502020204030204" pitchFamily="34" charset="0"/>
              </a:rPr>
              <a:t> </a:t>
            </a:r>
          </a:p>
          <a:p>
            <a:pPr>
              <a:defRPr/>
            </a:pPr>
            <a:endParaRPr lang="cs-CZ" dirty="0">
              <a:latin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dirty="0">
                <a:latin typeface="Calibri" panose="020F0502020204030204" pitchFamily="34" charset="0"/>
              </a:rPr>
              <a:t>se stupnicí nebo digitální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dirty="0">
                <a:latin typeface="Calibri" panose="020F0502020204030204" pitchFamily="34" charset="0"/>
              </a:rPr>
              <a:t>lze určit velikost i typ náboje </a:t>
            </a:r>
          </a:p>
          <a:p>
            <a:pPr>
              <a:defRPr/>
            </a:pPr>
            <a:endParaRPr lang="cs-CZ" dirty="0"/>
          </a:p>
        </p:txBody>
      </p:sp>
      <p:pic>
        <p:nvPicPr>
          <p:cNvPr id="23556" name="Obrázek 7" descr="https://encrypted-tbn1.gstatic.com/images?q=tbn:ANd9GcTs0_OsoN1HWSTDa66t3gs4_ELenJ_RAcMUiidSeVO8eo4CoUgBL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5" t="5824" r="8253" b="10118"/>
          <a:stretch>
            <a:fillRect/>
          </a:stretch>
        </p:blipFill>
        <p:spPr bwMode="auto">
          <a:xfrm>
            <a:off x="5521325" y="1560513"/>
            <a:ext cx="3084513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 flipH="1">
            <a:off x="0" y="283210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771525" y="298132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H="1">
            <a:off x="9525" y="297180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0" y="2192338"/>
            <a:ext cx="91440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14350" indent="-514350">
              <a:spcAft>
                <a:spcPct val="15000"/>
              </a:spcAft>
              <a:buFont typeface="+mj-lt"/>
              <a:buAutoNum type="arabicPeriod"/>
              <a:defRPr/>
            </a:pPr>
            <a:r>
              <a:rPr lang="cs-CZ" altLang="cs-CZ" sz="2800" dirty="0" smtClean="0">
                <a:latin typeface="+mn-lt"/>
              </a:rPr>
              <a:t>Elektroskopem zjišťujeme, zda je těleso .........................</a:t>
            </a:r>
          </a:p>
          <a:p>
            <a:pPr marL="514350" indent="-514350">
              <a:spcAft>
                <a:spcPct val="15000"/>
              </a:spcAft>
              <a:buFont typeface="+mj-lt"/>
              <a:buAutoNum type="arabicPeriod"/>
              <a:defRPr/>
            </a:pPr>
            <a:r>
              <a:rPr lang="cs-CZ" altLang="cs-CZ" sz="2800" dirty="0" smtClean="0">
                <a:latin typeface="+mn-lt"/>
              </a:rPr>
              <a:t>Podle výchylky ručičky elektroskopu posuzujeme</a:t>
            </a:r>
          </a:p>
          <a:p>
            <a:pPr marL="514350" indent="-514350">
              <a:spcAft>
                <a:spcPct val="15000"/>
              </a:spcAft>
              <a:buFont typeface="+mj-lt"/>
              <a:buAutoNum type="arabicPeriod"/>
              <a:defRPr/>
            </a:pPr>
            <a:r>
              <a:rPr lang="cs-CZ" altLang="cs-CZ" sz="2800" dirty="0" smtClean="0">
                <a:latin typeface="+mn-lt"/>
              </a:rPr>
              <a:t>......................... na desce, tyčince a ručičce elektroskopu</a:t>
            </a:r>
          </a:p>
          <a:p>
            <a:pPr marL="514350" indent="-514350">
              <a:spcAft>
                <a:spcPct val="15000"/>
              </a:spcAft>
              <a:buFont typeface="+mj-lt"/>
              <a:buAutoNum type="arabicPeriod"/>
              <a:defRPr/>
            </a:pPr>
            <a:r>
              <a:rPr lang="cs-CZ" altLang="cs-CZ" sz="2800" dirty="0" smtClean="0">
                <a:latin typeface="+mn-lt"/>
              </a:rPr>
              <a:t>Když spojíme nabité těleso se zemí, stane se těleso elektricky ................. . </a:t>
            </a:r>
          </a:p>
          <a:p>
            <a:pPr marL="514350" indent="-514350">
              <a:spcAft>
                <a:spcPct val="15000"/>
              </a:spcAft>
              <a:buFont typeface="+mj-lt"/>
              <a:buAutoNum type="arabicPeriod"/>
              <a:defRPr/>
            </a:pPr>
            <a:r>
              <a:rPr lang="cs-CZ" altLang="cs-CZ" sz="2800" dirty="0" smtClean="0">
                <a:latin typeface="+mn-lt"/>
              </a:rPr>
              <a:t>Říkáme, že jsme těleso ............... .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6445250" y="2159000"/>
            <a:ext cx="24574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elektricky nabité</a:t>
            </a:r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636588" y="3144838"/>
            <a:ext cx="20367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velikost náboje</a:t>
            </a: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2278063" y="4075113"/>
            <a:ext cx="13112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neutrální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4029075" y="4557713"/>
            <a:ext cx="12271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</a:rPr>
              <a:t>uzemnili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179388" y="1039813"/>
            <a:ext cx="2265362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24587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4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build="allAtOnce" autoUpdateAnimBg="0"/>
      <p:bldP spid="174089" grpId="0" build="allAtOnce" autoUpdateAnimBg="0"/>
      <p:bldP spid="174090" grpId="0" build="allAtOnce" autoUpdateAnimBg="0"/>
      <p:bldP spid="174091" grpId="0" build="allAtOnce" autoUpdateAnimBg="0"/>
      <p:bldP spid="174092" grpId="0" build="allAtOnce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29"/>
          <p:cNvSpPr>
            <a:spLocks noChangeShapeType="1"/>
          </p:cNvSpPr>
          <p:nvPr/>
        </p:nvSpPr>
        <p:spPr bwMode="auto">
          <a:xfrm flipH="1">
            <a:off x="0" y="19716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3" name="Line 234"/>
          <p:cNvSpPr>
            <a:spLocks noChangeShapeType="1"/>
          </p:cNvSpPr>
          <p:nvPr/>
        </p:nvSpPr>
        <p:spPr bwMode="auto">
          <a:xfrm>
            <a:off x="771525" y="2120900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Line 237"/>
          <p:cNvSpPr>
            <a:spLocks noChangeShapeType="1"/>
          </p:cNvSpPr>
          <p:nvPr/>
        </p:nvSpPr>
        <p:spPr bwMode="auto">
          <a:xfrm flipH="1">
            <a:off x="9525" y="21113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 useBgFill="1">
        <p:nvSpPr>
          <p:cNvPr id="45447" name="Text Box 391"/>
          <p:cNvSpPr txBox="1">
            <a:spLocks noChangeArrowheads="1"/>
          </p:cNvSpPr>
          <p:nvPr/>
        </p:nvSpPr>
        <p:spPr bwMode="auto">
          <a:xfrm>
            <a:off x="0" y="904875"/>
            <a:ext cx="9144000" cy="89376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sk-SK" altLang="cs-CZ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Elektroskop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>
                <a:latin typeface="Calibri" panose="020F0502020204030204" pitchFamily="34" charset="0"/>
              </a:rPr>
              <a:t>je pomůcka, kterou zjišťujeme, zda je těleso elektricky nabité.</a:t>
            </a:r>
          </a:p>
        </p:txBody>
      </p:sp>
      <p:sp>
        <p:nvSpPr>
          <p:cNvPr id="45453" name="Text Box 397"/>
          <p:cNvSpPr txBox="1">
            <a:spLocks noChangeArrowheads="1"/>
          </p:cNvSpPr>
          <p:nvPr/>
        </p:nvSpPr>
        <p:spPr bwMode="auto">
          <a:xfrm>
            <a:off x="0" y="5711825"/>
            <a:ext cx="91487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po dotyku nabité tyče s destičkou elektrometru pozorujeme vychýlení ručičky</a:t>
            </a:r>
          </a:p>
        </p:txBody>
      </p:sp>
      <p:grpSp>
        <p:nvGrpSpPr>
          <p:cNvPr id="15367" name="Group 532"/>
          <p:cNvGrpSpPr>
            <a:grpSpLocks/>
          </p:cNvGrpSpPr>
          <p:nvPr/>
        </p:nvGrpSpPr>
        <p:grpSpPr bwMode="auto">
          <a:xfrm>
            <a:off x="3714750" y="2843213"/>
            <a:ext cx="1879600" cy="2047875"/>
            <a:chOff x="2410" y="2211"/>
            <a:chExt cx="1184" cy="1290"/>
          </a:xfrm>
        </p:grpSpPr>
        <p:sp>
          <p:nvSpPr>
            <p:cNvPr id="15378" name="Rectangle 533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79" name="Rectangle 534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80" name="Rectangle 535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81" name="Arc 536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382" name="Rectangle 537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5383" name="Line 538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4" name="Line 539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5" name="Line 540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6" name="Line 541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7" name="Line 542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8" name="Line 543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89" name="Line 544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0" name="Line 545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1" name="Line 546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2" name="Line 547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3" name="Line 548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4" name="Rectangle 549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5395" name="Rectangle 550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96" name="Line 551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5397" name="AutoShape 552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45609" name="Line 553"/>
          <p:cNvSpPr>
            <a:spLocks noChangeAspect="1" noChangeShapeType="1"/>
          </p:cNvSpPr>
          <p:nvPr/>
        </p:nvSpPr>
        <p:spPr bwMode="auto">
          <a:xfrm>
            <a:off x="4991100" y="3713163"/>
            <a:ext cx="1588" cy="636587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5369" name="Oval 554"/>
          <p:cNvSpPr>
            <a:spLocks noChangeAspect="1" noChangeArrowheads="1"/>
          </p:cNvSpPr>
          <p:nvPr/>
        </p:nvSpPr>
        <p:spPr bwMode="auto">
          <a:xfrm>
            <a:off x="4953000" y="3636963"/>
            <a:ext cx="74613" cy="74612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70" name="Rectangle 555" descr="Tmavý šikmo nahor"/>
          <p:cNvSpPr>
            <a:spLocks noChangeArrowheads="1"/>
          </p:cNvSpPr>
          <p:nvPr/>
        </p:nvSpPr>
        <p:spPr bwMode="auto">
          <a:xfrm>
            <a:off x="4763" y="4903788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45612" name="Line 556"/>
          <p:cNvSpPr>
            <a:spLocks noChangeAspect="1" noChangeShapeType="1"/>
          </p:cNvSpPr>
          <p:nvPr/>
        </p:nvSpPr>
        <p:spPr bwMode="auto">
          <a:xfrm rot="3054369">
            <a:off x="4722019" y="3586956"/>
            <a:ext cx="1588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45616" name="Group 560"/>
          <p:cNvGrpSpPr>
            <a:grpSpLocks/>
          </p:cNvGrpSpPr>
          <p:nvPr/>
        </p:nvGrpSpPr>
        <p:grpSpPr bwMode="auto">
          <a:xfrm>
            <a:off x="1746250" y="2298700"/>
            <a:ext cx="3686175" cy="436563"/>
            <a:chOff x="1170" y="1798"/>
            <a:chExt cx="2322" cy="275"/>
          </a:xfrm>
        </p:grpSpPr>
        <p:sp>
          <p:nvSpPr>
            <p:cNvPr id="15374" name="AutoShape 561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75" name="Line 562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6" name="Line 563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7" name="Line 564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5373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2/11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5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45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5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47" grpId="0" build="allAtOnce" autoUpdateAnimBg="0"/>
      <p:bldP spid="45453" grpId="0" build="allAtOnce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 flipH="1">
            <a:off x="0" y="194468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771525" y="2093913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H="1">
            <a:off x="9525" y="208438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 useBgFill="1"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0" y="838200"/>
            <a:ext cx="9148763" cy="5238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cs-CZ" altLang="cs-CZ" sz="2800" b="1" u="sng">
                <a:latin typeface="Calibri" panose="020F0502020204030204" pitchFamily="34" charset="0"/>
              </a:rPr>
              <a:t>Hlavní části elektroskopu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0" y="5664200"/>
            <a:ext cx="9148763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kovová destička i tyčinka jsou od kovové skříňky oddělené prstencem z izolantu</a:t>
            </a:r>
          </a:p>
        </p:txBody>
      </p:sp>
      <p:sp>
        <p:nvSpPr>
          <p:cNvPr id="16391" name="Rectangle 8"/>
          <p:cNvSpPr>
            <a:spLocks noChangeAspect="1" noChangeArrowheads="1"/>
          </p:cNvSpPr>
          <p:nvPr/>
        </p:nvSpPr>
        <p:spPr bwMode="auto">
          <a:xfrm>
            <a:off x="3819525" y="3268663"/>
            <a:ext cx="1655763" cy="1468437"/>
          </a:xfrm>
          <a:prstGeom prst="rect">
            <a:avLst/>
          </a:prstGeom>
          <a:solidFill>
            <a:srgbClr val="F8F8F8"/>
          </a:solidFill>
          <a:ln w="63500" cmpd="dbl" algn="ctr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392" name="Rectangle 9"/>
          <p:cNvSpPr>
            <a:spLocks noChangeAspect="1" noChangeArrowheads="1"/>
          </p:cNvSpPr>
          <p:nvPr/>
        </p:nvSpPr>
        <p:spPr bwMode="auto">
          <a:xfrm>
            <a:off x="3714750" y="4745038"/>
            <a:ext cx="1879600" cy="119062"/>
          </a:xfrm>
          <a:prstGeom prst="rect">
            <a:avLst/>
          </a:prstGeom>
          <a:solidFill>
            <a:srgbClr val="AFAFAF"/>
          </a:solidFill>
          <a:ln w="19050" algn="ctr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393" name="Rectangle 10"/>
          <p:cNvSpPr>
            <a:spLocks noChangeAspect="1" noChangeArrowheads="1"/>
          </p:cNvSpPr>
          <p:nvPr/>
        </p:nvSpPr>
        <p:spPr bwMode="auto">
          <a:xfrm>
            <a:off x="4008438" y="3532188"/>
            <a:ext cx="1041400" cy="1042987"/>
          </a:xfrm>
          <a:prstGeom prst="rect">
            <a:avLst/>
          </a:prstGeom>
          <a:solidFill>
            <a:srgbClr val="FFFFFF">
              <a:alpha val="58038"/>
            </a:srgbClr>
          </a:solidFill>
          <a:ln w="19050" algn="ctr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394" name="Arc 11"/>
          <p:cNvSpPr>
            <a:spLocks noChangeAspect="1"/>
          </p:cNvSpPr>
          <p:nvPr/>
        </p:nvSpPr>
        <p:spPr bwMode="auto">
          <a:xfrm>
            <a:off x="4206875" y="3525838"/>
            <a:ext cx="850900" cy="862012"/>
          </a:xfrm>
          <a:custGeom>
            <a:avLst/>
            <a:gdLst>
              <a:gd name="T0" fmla="*/ 2147483647 w 21600"/>
              <a:gd name="T1" fmla="*/ 2147483647 h 21599"/>
              <a:gd name="T2" fmla="*/ 0 w 21600"/>
              <a:gd name="T3" fmla="*/ 337418851 h 21599"/>
              <a:gd name="T4" fmla="*/ 2147483647 w 21600"/>
              <a:gd name="T5" fmla="*/ 0 h 215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599" fill="none" extrusionOk="0">
                <a:moveTo>
                  <a:pt x="21367" y="21598"/>
                </a:moveTo>
                <a:cubicBezTo>
                  <a:pt x="9581" y="21471"/>
                  <a:pt x="72" y="11919"/>
                  <a:pt x="0" y="132"/>
                </a:cubicBezTo>
              </a:path>
              <a:path w="21600" h="21599" stroke="0" extrusionOk="0">
                <a:moveTo>
                  <a:pt x="21367" y="21598"/>
                </a:moveTo>
                <a:cubicBezTo>
                  <a:pt x="9581" y="21471"/>
                  <a:pt x="72" y="11919"/>
                  <a:pt x="0" y="132"/>
                </a:cubicBezTo>
                <a:lnTo>
                  <a:pt x="21600" y="0"/>
                </a:lnTo>
                <a:lnTo>
                  <a:pt x="21367" y="21598"/>
                </a:lnTo>
                <a:close/>
              </a:path>
            </a:pathLst>
          </a:custGeom>
          <a:solidFill>
            <a:srgbClr val="F8F8F8"/>
          </a:solidFill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395" name="Rectangle 12"/>
          <p:cNvSpPr>
            <a:spLocks noChangeAspect="1" noChangeArrowheads="1"/>
          </p:cNvSpPr>
          <p:nvPr/>
        </p:nvSpPr>
        <p:spPr bwMode="auto">
          <a:xfrm>
            <a:off x="4217988" y="3508375"/>
            <a:ext cx="823912" cy="65088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tx2"/>
              </a:solidFill>
            </a:endParaRPr>
          </a:p>
        </p:txBody>
      </p:sp>
      <p:sp>
        <p:nvSpPr>
          <p:cNvPr id="16396" name="Line 13"/>
          <p:cNvSpPr>
            <a:spLocks noChangeAspect="1" noChangeShapeType="1"/>
          </p:cNvSpPr>
          <p:nvPr/>
        </p:nvSpPr>
        <p:spPr bwMode="auto">
          <a:xfrm rot="357590" flipH="1">
            <a:off x="4932363" y="4373563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397" name="Line 14"/>
          <p:cNvSpPr>
            <a:spLocks noChangeAspect="1" noChangeShapeType="1"/>
          </p:cNvSpPr>
          <p:nvPr/>
        </p:nvSpPr>
        <p:spPr bwMode="auto">
          <a:xfrm rot="1157842" flipH="1">
            <a:off x="4702175" y="4308475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398" name="Line 15"/>
          <p:cNvSpPr>
            <a:spLocks noChangeAspect="1" noChangeShapeType="1"/>
          </p:cNvSpPr>
          <p:nvPr/>
        </p:nvSpPr>
        <p:spPr bwMode="auto">
          <a:xfrm rot="2093540" flipH="1">
            <a:off x="4505325" y="4189413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399" name="Line 16"/>
          <p:cNvSpPr>
            <a:spLocks noChangeAspect="1" noChangeShapeType="1"/>
          </p:cNvSpPr>
          <p:nvPr/>
        </p:nvSpPr>
        <p:spPr bwMode="auto">
          <a:xfrm rot="2942748" flipH="1">
            <a:off x="4349750" y="4035426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0" name="Line 17"/>
          <p:cNvSpPr>
            <a:spLocks noChangeAspect="1" noChangeShapeType="1"/>
          </p:cNvSpPr>
          <p:nvPr/>
        </p:nvSpPr>
        <p:spPr bwMode="auto">
          <a:xfrm rot="3896602" flipH="1">
            <a:off x="4233862" y="3835401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1" name="Line 18"/>
          <p:cNvSpPr>
            <a:spLocks noChangeAspect="1" noChangeShapeType="1"/>
          </p:cNvSpPr>
          <p:nvPr/>
        </p:nvSpPr>
        <p:spPr bwMode="auto">
          <a:xfrm rot="4574553" flipH="1">
            <a:off x="4164012" y="3608388"/>
            <a:ext cx="3175" cy="1143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2" name="Line 19"/>
          <p:cNvSpPr>
            <a:spLocks noChangeAspect="1" noChangeShapeType="1"/>
          </p:cNvSpPr>
          <p:nvPr/>
        </p:nvSpPr>
        <p:spPr bwMode="auto">
          <a:xfrm rot="1958862">
            <a:off x="4614863" y="4260850"/>
            <a:ext cx="1587" cy="61913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3" name="Line 20"/>
          <p:cNvSpPr>
            <a:spLocks noChangeAspect="1" noChangeShapeType="1"/>
          </p:cNvSpPr>
          <p:nvPr/>
        </p:nvSpPr>
        <p:spPr bwMode="auto">
          <a:xfrm rot="876695">
            <a:off x="4837113" y="4352925"/>
            <a:ext cx="1587" cy="6350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4" name="Line 21"/>
          <p:cNvSpPr>
            <a:spLocks noChangeAspect="1" noChangeShapeType="1"/>
          </p:cNvSpPr>
          <p:nvPr/>
        </p:nvSpPr>
        <p:spPr bwMode="auto">
          <a:xfrm rot="2481044">
            <a:off x="4441825" y="4127500"/>
            <a:ext cx="1588" cy="61913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5" name="Line 22"/>
          <p:cNvSpPr>
            <a:spLocks noChangeAspect="1" noChangeShapeType="1"/>
          </p:cNvSpPr>
          <p:nvPr/>
        </p:nvSpPr>
        <p:spPr bwMode="auto">
          <a:xfrm rot="3528592">
            <a:off x="4306888" y="3951287"/>
            <a:ext cx="1588" cy="61913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6" name="Line 23"/>
          <p:cNvSpPr>
            <a:spLocks noChangeAspect="1" noChangeShapeType="1"/>
          </p:cNvSpPr>
          <p:nvPr/>
        </p:nvSpPr>
        <p:spPr bwMode="auto">
          <a:xfrm rot="4407587">
            <a:off x="4217194" y="3744119"/>
            <a:ext cx="3175" cy="61913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6407" name="Rectangle 24"/>
          <p:cNvSpPr>
            <a:spLocks noChangeAspect="1" noChangeArrowheads="1"/>
          </p:cNvSpPr>
          <p:nvPr/>
        </p:nvSpPr>
        <p:spPr bwMode="auto">
          <a:xfrm rot="-5400000">
            <a:off x="4648994" y="3933031"/>
            <a:ext cx="825500" cy="65088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sz="2400">
              <a:solidFill>
                <a:schemeClr val="tx2"/>
              </a:solidFill>
            </a:endParaRPr>
          </a:p>
        </p:txBody>
      </p:sp>
      <p:sp>
        <p:nvSpPr>
          <p:cNvPr id="157721" name="Rectangle 25" descr="Tmavý šikmo nahor"/>
          <p:cNvSpPr>
            <a:spLocks noChangeAspect="1" noChangeArrowheads="1"/>
          </p:cNvSpPr>
          <p:nvPr/>
        </p:nvSpPr>
        <p:spPr bwMode="auto">
          <a:xfrm>
            <a:off x="4905375" y="3163888"/>
            <a:ext cx="330200" cy="173037"/>
          </a:xfrm>
          <a:prstGeom prst="rect">
            <a:avLst/>
          </a:prstGeom>
          <a:pattFill prst="dkUpDiag">
            <a:fgClr>
              <a:srgbClr val="5F5F5F"/>
            </a:fgClr>
            <a:bgClr>
              <a:schemeClr val="tx2"/>
            </a:bgClr>
          </a:pattFill>
          <a:ln w="19050" algn="ctr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7722" name="Line 26"/>
          <p:cNvSpPr>
            <a:spLocks noChangeAspect="1" noChangeShapeType="1"/>
          </p:cNvSpPr>
          <p:nvPr/>
        </p:nvSpPr>
        <p:spPr bwMode="auto">
          <a:xfrm>
            <a:off x="5073650" y="2882900"/>
            <a:ext cx="0" cy="1443038"/>
          </a:xfrm>
          <a:prstGeom prst="line">
            <a:avLst/>
          </a:prstGeom>
          <a:noFill/>
          <a:ln w="76200">
            <a:solidFill>
              <a:srgbClr val="3333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57723" name="AutoShape 27"/>
          <p:cNvSpPr>
            <a:spLocks noChangeAspect="1" noChangeArrowheads="1"/>
          </p:cNvSpPr>
          <p:nvPr/>
        </p:nvSpPr>
        <p:spPr bwMode="auto">
          <a:xfrm>
            <a:off x="4592638" y="2816225"/>
            <a:ext cx="958850" cy="7778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411" name="Oval 29"/>
          <p:cNvSpPr>
            <a:spLocks noChangeAspect="1" noChangeArrowheads="1"/>
          </p:cNvSpPr>
          <p:nvPr/>
        </p:nvSpPr>
        <p:spPr bwMode="auto">
          <a:xfrm>
            <a:off x="4953000" y="3609975"/>
            <a:ext cx="74613" cy="74613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412" name="Rectangle 30" descr="Tmavý šikmo nahor"/>
          <p:cNvSpPr>
            <a:spLocks noChangeArrowheads="1"/>
          </p:cNvSpPr>
          <p:nvPr/>
        </p:nvSpPr>
        <p:spPr bwMode="auto">
          <a:xfrm>
            <a:off x="4763" y="4876800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7727" name="Line 31"/>
          <p:cNvSpPr>
            <a:spLocks noChangeAspect="1" noChangeShapeType="1"/>
          </p:cNvSpPr>
          <p:nvPr/>
        </p:nvSpPr>
        <p:spPr bwMode="auto">
          <a:xfrm rot="3054369">
            <a:off x="4722019" y="3559969"/>
            <a:ext cx="1587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57733" name="Text Box 37"/>
          <p:cNvSpPr txBox="1">
            <a:spLocks noChangeArrowheads="1"/>
          </p:cNvSpPr>
          <p:nvPr/>
        </p:nvSpPr>
        <p:spPr bwMode="auto">
          <a:xfrm>
            <a:off x="5583238" y="3441700"/>
            <a:ext cx="34274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3000" i="1"/>
              <a:t>svislá kovová tyčinka</a:t>
            </a:r>
          </a:p>
        </p:txBody>
      </p:sp>
      <p:sp>
        <p:nvSpPr>
          <p:cNvPr id="157734" name="Text Box 38"/>
          <p:cNvSpPr txBox="1">
            <a:spLocks noChangeArrowheads="1"/>
          </p:cNvSpPr>
          <p:nvPr/>
        </p:nvSpPr>
        <p:spPr bwMode="auto">
          <a:xfrm>
            <a:off x="3760788" y="2141538"/>
            <a:ext cx="2636837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3000" i="1"/>
              <a:t>kovová destička</a:t>
            </a:r>
          </a:p>
        </p:txBody>
      </p:sp>
      <p:sp>
        <p:nvSpPr>
          <p:cNvPr id="157735" name="Text Box 39"/>
          <p:cNvSpPr txBox="1">
            <a:spLocks noChangeArrowheads="1"/>
          </p:cNvSpPr>
          <p:nvPr/>
        </p:nvSpPr>
        <p:spPr bwMode="auto">
          <a:xfrm>
            <a:off x="1190625" y="2822575"/>
            <a:ext cx="237331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i="1"/>
              <a:t>kovová ručička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i="1"/>
              <a:t>otáčivá okolo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2800" i="1"/>
              <a:t> vodorovné osy</a:t>
            </a:r>
          </a:p>
        </p:txBody>
      </p:sp>
      <p:sp>
        <p:nvSpPr>
          <p:cNvPr id="16417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3/11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7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5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25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11111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7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7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57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57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57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7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11111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57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mph" presetSubtype="2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2" grpId="0" build="allAtOnce" autoUpdateAnimBg="0"/>
      <p:bldP spid="157733" grpId="0" build="allAtOnce" autoUpdateAnimBg="0"/>
      <p:bldP spid="157734" grpId="0" build="allAtOnce" autoUpdateAnimBg="0"/>
      <p:bldP spid="157735" grpId="0" build="allAtOnce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 flipH="1">
            <a:off x="0" y="1890713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 flipH="1">
            <a:off x="9525" y="2030413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838200"/>
            <a:ext cx="9148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Elektroskop po dotyku kladně zelektrované tyče</a:t>
            </a: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0" y="5016500"/>
            <a:ext cx="9148763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volné elektrony z destičky v místě dotyku přejdou na tyč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 destičce, tyči a ručičce bude přebytek kladného náboje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kladně nabitá otáčivá ručička se odpuzuje od kladně nabité tyčky</a:t>
            </a:r>
          </a:p>
        </p:txBody>
      </p:sp>
      <p:grpSp>
        <p:nvGrpSpPr>
          <p:cNvPr id="17414" name="Group 7"/>
          <p:cNvGrpSpPr>
            <a:grpSpLocks/>
          </p:cNvGrpSpPr>
          <p:nvPr/>
        </p:nvGrpSpPr>
        <p:grpSpPr bwMode="auto">
          <a:xfrm>
            <a:off x="3714750" y="2762250"/>
            <a:ext cx="1879600" cy="2047875"/>
            <a:chOff x="2410" y="2211"/>
            <a:chExt cx="1184" cy="1290"/>
          </a:xfrm>
        </p:grpSpPr>
        <p:sp>
          <p:nvSpPr>
            <p:cNvPr id="17428" name="Rectangle 8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29" name="Rectangle 9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0" name="Rectangle 10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1" name="Arc 11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32" name="Rectangle 12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7433" name="Line 13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4" name="Line 14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5" name="Line 15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6" name="Line 16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7" name="Line 17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8" name="Line 18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9" name="Line 19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0" name="Line 20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1" name="Line 21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2" name="Line 22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3" name="Line 23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4" name="Rectangle 24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7445" name="Rectangle 25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46" name="Line 26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47" name="AutoShape 27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59772" name="Line 28"/>
          <p:cNvSpPr>
            <a:spLocks noChangeAspect="1" noChangeShapeType="1"/>
          </p:cNvSpPr>
          <p:nvPr/>
        </p:nvSpPr>
        <p:spPr bwMode="auto">
          <a:xfrm>
            <a:off x="4991100" y="3632200"/>
            <a:ext cx="1588" cy="636588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7416" name="Oval 29"/>
          <p:cNvSpPr>
            <a:spLocks noChangeAspect="1" noChangeArrowheads="1"/>
          </p:cNvSpPr>
          <p:nvPr/>
        </p:nvSpPr>
        <p:spPr bwMode="auto">
          <a:xfrm>
            <a:off x="4953000" y="3556000"/>
            <a:ext cx="74613" cy="74613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7417" name="Rectangle 30" descr="Tmavý šikmo nahor"/>
          <p:cNvSpPr>
            <a:spLocks noChangeArrowheads="1"/>
          </p:cNvSpPr>
          <p:nvPr/>
        </p:nvSpPr>
        <p:spPr bwMode="auto">
          <a:xfrm>
            <a:off x="4763" y="4822825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9775" name="Line 31"/>
          <p:cNvSpPr>
            <a:spLocks noChangeAspect="1" noChangeShapeType="1"/>
          </p:cNvSpPr>
          <p:nvPr/>
        </p:nvSpPr>
        <p:spPr bwMode="auto">
          <a:xfrm rot="3054369">
            <a:off x="4722019" y="3505994"/>
            <a:ext cx="1587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59790" name="Group 46"/>
          <p:cNvGrpSpPr>
            <a:grpSpLocks/>
          </p:cNvGrpSpPr>
          <p:nvPr/>
        </p:nvGrpSpPr>
        <p:grpSpPr bwMode="auto">
          <a:xfrm>
            <a:off x="4687888" y="3743325"/>
            <a:ext cx="695325" cy="608013"/>
            <a:chOff x="3030" y="2764"/>
            <a:chExt cx="438" cy="383"/>
          </a:xfrm>
        </p:grpSpPr>
        <p:sp>
          <p:nvSpPr>
            <p:cNvPr id="17426" name="Text Box 47"/>
            <p:cNvSpPr txBox="1">
              <a:spLocks noChangeAspect="1" noChangeArrowheads="1"/>
            </p:cNvSpPr>
            <p:nvPr/>
          </p:nvSpPr>
          <p:spPr bwMode="auto">
            <a:xfrm>
              <a:off x="3267" y="2764"/>
              <a:ext cx="201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</a:p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en-US" altLang="cs-CZ" sz="1600">
                <a:solidFill>
                  <a:srgbClr val="FF0000"/>
                </a:solidFill>
                <a:latin typeface="Arial Black" panose="020B0A04020102020204" pitchFamily="34" charset="0"/>
              </a:endParaRPr>
            </a:p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sk-SK" altLang="cs-CZ" sz="3000">
                <a:solidFill>
                  <a:srgbClr val="FF0000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7427" name="Text Box 48"/>
            <p:cNvSpPr txBox="1">
              <a:spLocks noChangeAspect="1" noChangeArrowheads="1"/>
            </p:cNvSpPr>
            <p:nvPr/>
          </p:nvSpPr>
          <p:spPr bwMode="auto">
            <a:xfrm>
              <a:off x="3030" y="2765"/>
              <a:ext cx="201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en-US" altLang="cs-CZ" sz="1600">
                <a:solidFill>
                  <a:srgbClr val="FF0000"/>
                </a:solidFill>
                <a:latin typeface="Arial Black" panose="020B0A04020102020204" pitchFamily="34" charset="0"/>
              </a:endParaRPr>
            </a:p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en-US" altLang="cs-CZ" sz="1600">
                <a:solidFill>
                  <a:srgbClr val="FF0000"/>
                </a:solidFill>
                <a:latin typeface="Arial Black" panose="020B0A04020102020204" pitchFamily="34" charset="0"/>
              </a:endParaRPr>
            </a:p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sk-SK" altLang="cs-CZ" sz="3000">
                <a:solidFill>
                  <a:srgbClr val="FF0000"/>
                </a:solidFill>
                <a:latin typeface="Times New Roman CE" panose="02020603050405020304" pitchFamily="18" charset="0"/>
              </a:endParaRPr>
            </a:p>
          </p:txBody>
        </p:sp>
      </p:grpSp>
      <p:grpSp>
        <p:nvGrpSpPr>
          <p:cNvPr id="159798" name="Group 54"/>
          <p:cNvGrpSpPr>
            <a:grpSpLocks/>
          </p:cNvGrpSpPr>
          <p:nvPr/>
        </p:nvGrpSpPr>
        <p:grpSpPr bwMode="auto">
          <a:xfrm>
            <a:off x="1746250" y="2217738"/>
            <a:ext cx="3686175" cy="588962"/>
            <a:chOff x="1100" y="1448"/>
            <a:chExt cx="2322" cy="371"/>
          </a:xfrm>
        </p:grpSpPr>
        <p:sp>
          <p:nvSpPr>
            <p:cNvPr id="17422" name="AutoShape 33"/>
            <p:cNvSpPr>
              <a:spLocks noChangeArrowheads="1"/>
            </p:cNvSpPr>
            <p:nvPr/>
          </p:nvSpPr>
          <p:spPr bwMode="auto">
            <a:xfrm rot="719616">
              <a:off x="1100" y="144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23" name="Text Box 50"/>
            <p:cNvSpPr txBox="1">
              <a:spLocks noChangeAspect="1" noChangeArrowheads="1"/>
            </p:cNvSpPr>
            <p:nvPr/>
          </p:nvSpPr>
          <p:spPr bwMode="auto">
            <a:xfrm>
              <a:off x="3198" y="1653"/>
              <a:ext cx="201" cy="1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sk-SK" altLang="cs-CZ" sz="3000">
                <a:solidFill>
                  <a:srgbClr val="FF0000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7424" name="Text Box 52"/>
            <p:cNvSpPr txBox="1">
              <a:spLocks noChangeAspect="1" noChangeArrowheads="1"/>
            </p:cNvSpPr>
            <p:nvPr/>
          </p:nvSpPr>
          <p:spPr bwMode="auto">
            <a:xfrm>
              <a:off x="2999" y="1607"/>
              <a:ext cx="201" cy="1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sk-SK" altLang="cs-CZ" sz="3000">
                <a:solidFill>
                  <a:srgbClr val="FF0000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7425" name="Text Box 53"/>
            <p:cNvSpPr txBox="1">
              <a:spLocks noChangeAspect="1" noChangeArrowheads="1"/>
            </p:cNvSpPr>
            <p:nvPr/>
          </p:nvSpPr>
          <p:spPr bwMode="auto">
            <a:xfrm>
              <a:off x="2784" y="1561"/>
              <a:ext cx="201" cy="1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rgbClr val="FF0000"/>
                  </a:solidFill>
                  <a:latin typeface="Arial Black" panose="020B0A04020102020204" pitchFamily="34" charset="0"/>
                </a:rPr>
                <a:t>+</a:t>
              </a:r>
              <a:endParaRPr lang="sk-SK" altLang="cs-CZ" sz="3000">
                <a:solidFill>
                  <a:srgbClr val="FF0000"/>
                </a:solidFill>
                <a:latin typeface="Times New Roman CE" panose="02020603050405020304" pitchFamily="18" charset="0"/>
              </a:endParaRPr>
            </a:p>
          </p:txBody>
        </p:sp>
      </p:grpSp>
      <p:sp>
        <p:nvSpPr>
          <p:cNvPr id="17421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4/11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9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9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59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59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59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59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0" grpId="0" build="allAtOnce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 flipH="1">
            <a:off x="0" y="1878013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771525" y="2027238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9525" y="2017713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0" y="4967288"/>
            <a:ext cx="9148763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volné elektrony z tyče v místě dotyku přejdou na destičku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 destičce, tyči a ručičce bude přebytek záporného náboje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záporně nabitá otáčivá ručička se odpuzuje od záporně nabité tyčky</a:t>
            </a:r>
          </a:p>
        </p:txBody>
      </p:sp>
      <p:grpSp>
        <p:nvGrpSpPr>
          <p:cNvPr id="18438" name="Group 7"/>
          <p:cNvGrpSpPr>
            <a:grpSpLocks/>
          </p:cNvGrpSpPr>
          <p:nvPr/>
        </p:nvGrpSpPr>
        <p:grpSpPr bwMode="auto">
          <a:xfrm>
            <a:off x="3714750" y="2749550"/>
            <a:ext cx="1879600" cy="2047875"/>
            <a:chOff x="2410" y="2211"/>
            <a:chExt cx="1184" cy="1290"/>
          </a:xfrm>
        </p:grpSpPr>
        <p:sp>
          <p:nvSpPr>
            <p:cNvPr id="18453" name="Rectangle 8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4" name="Rectangle 9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5" name="Rectangle 10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6" name="Arc 11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8457" name="Rectangle 12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8458" name="Line 13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59" name="Line 14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0" name="Line 15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1" name="Line 16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2" name="Line 17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3" name="Line 18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4" name="Line 19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5" name="Line 20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6" name="Line 21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7" name="Line 22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8" name="Line 23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69" name="Rectangle 24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8470" name="Rectangle 25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71" name="Line 26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472" name="AutoShape 27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61820" name="Line 28"/>
          <p:cNvSpPr>
            <a:spLocks noChangeAspect="1" noChangeShapeType="1"/>
          </p:cNvSpPr>
          <p:nvPr/>
        </p:nvSpPr>
        <p:spPr bwMode="auto">
          <a:xfrm>
            <a:off x="4991100" y="3619500"/>
            <a:ext cx="1588" cy="636588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8440" name="Oval 29"/>
          <p:cNvSpPr>
            <a:spLocks noChangeAspect="1" noChangeArrowheads="1"/>
          </p:cNvSpPr>
          <p:nvPr/>
        </p:nvSpPr>
        <p:spPr bwMode="auto">
          <a:xfrm>
            <a:off x="4953000" y="3543300"/>
            <a:ext cx="74613" cy="74613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8441" name="Rectangle 30" descr="Tmavý šikmo nahor"/>
          <p:cNvSpPr>
            <a:spLocks noChangeArrowheads="1"/>
          </p:cNvSpPr>
          <p:nvPr/>
        </p:nvSpPr>
        <p:spPr bwMode="auto">
          <a:xfrm>
            <a:off x="4763" y="4810125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1823" name="Line 31"/>
          <p:cNvSpPr>
            <a:spLocks noChangeAspect="1" noChangeShapeType="1"/>
          </p:cNvSpPr>
          <p:nvPr/>
        </p:nvSpPr>
        <p:spPr bwMode="auto">
          <a:xfrm rot="3054369">
            <a:off x="4722019" y="3493294"/>
            <a:ext cx="1587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61824" name="Group 32"/>
          <p:cNvGrpSpPr>
            <a:grpSpLocks/>
          </p:cNvGrpSpPr>
          <p:nvPr/>
        </p:nvGrpSpPr>
        <p:grpSpPr bwMode="auto">
          <a:xfrm>
            <a:off x="1746250" y="2205038"/>
            <a:ext cx="3686175" cy="436562"/>
            <a:chOff x="1170" y="1798"/>
            <a:chExt cx="2322" cy="275"/>
          </a:xfrm>
        </p:grpSpPr>
        <p:sp>
          <p:nvSpPr>
            <p:cNvPr id="18449" name="AutoShape 33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0" name="Line 34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1" name="Line 35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2" name="Line 36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61832" name="Group 40"/>
          <p:cNvGrpSpPr>
            <a:grpSpLocks/>
          </p:cNvGrpSpPr>
          <p:nvPr/>
        </p:nvGrpSpPr>
        <p:grpSpPr bwMode="auto">
          <a:xfrm>
            <a:off x="4687888" y="3732213"/>
            <a:ext cx="793750" cy="641350"/>
            <a:chOff x="3030" y="2755"/>
            <a:chExt cx="500" cy="404"/>
          </a:xfrm>
        </p:grpSpPr>
        <p:sp>
          <p:nvSpPr>
            <p:cNvPr id="18447" name="Text Box 41"/>
            <p:cNvSpPr txBox="1">
              <a:spLocks noChangeAspect="1" noChangeArrowheads="1"/>
            </p:cNvSpPr>
            <p:nvPr/>
          </p:nvSpPr>
          <p:spPr bwMode="auto">
            <a:xfrm>
              <a:off x="3267" y="2755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8448" name="Text Box 42"/>
            <p:cNvSpPr txBox="1">
              <a:spLocks noChangeAspect="1" noChangeArrowheads="1"/>
            </p:cNvSpPr>
            <p:nvPr/>
          </p:nvSpPr>
          <p:spPr bwMode="auto">
            <a:xfrm>
              <a:off x="3030" y="2756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</p:grpSp>
      <p:sp>
        <p:nvSpPr>
          <p:cNvPr id="18445" name="Text Box 5"/>
          <p:cNvSpPr txBox="1">
            <a:spLocks noChangeArrowheads="1"/>
          </p:cNvSpPr>
          <p:nvPr/>
        </p:nvSpPr>
        <p:spPr bwMode="auto">
          <a:xfrm>
            <a:off x="0" y="865188"/>
            <a:ext cx="91487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Elektroskop po dotyku </a:t>
            </a:r>
            <a:r>
              <a:rPr lang="cs-CZ" altLang="cs-CZ" sz="2800" b="1">
                <a:solidFill>
                  <a:srgbClr val="00B0F0"/>
                </a:solidFill>
                <a:latin typeface="Calibri" panose="020F0502020204030204" pitchFamily="34" charset="0"/>
              </a:rPr>
              <a:t>záporně</a:t>
            </a: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 zelektrované tyče</a:t>
            </a:r>
          </a:p>
        </p:txBody>
      </p:sp>
      <p:sp>
        <p:nvSpPr>
          <p:cNvPr id="18446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5/11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1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1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61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1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1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8" grpId="0" build="allAtOnce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 flipH="1">
            <a:off x="0" y="343693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771525" y="3586163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9525" y="357663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67942" name="Text Box 6"/>
          <p:cNvSpPr txBox="1">
            <a:spLocks noChangeArrowheads="1"/>
          </p:cNvSpPr>
          <p:nvPr/>
        </p:nvSpPr>
        <p:spPr bwMode="auto">
          <a:xfrm>
            <a:off x="0" y="906463"/>
            <a:ext cx="914876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z velikosti výchylky  ručičky  elektroskopu můžeme odhadnout velikost kladného nebo záporného náboje na desce elektrometru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elektroskopem nelze měřit přesnou velikost náboje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elektroskopem nelze zjistit zda je náboj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kladný</a:t>
            </a:r>
            <a:r>
              <a:rPr lang="cs-CZ" altLang="cs-CZ" sz="2400">
                <a:latin typeface="Calibri" panose="020F0502020204030204" pitchFamily="34" charset="0"/>
              </a:rPr>
              <a:t> nebo </a:t>
            </a:r>
            <a:r>
              <a:rPr lang="cs-CZ" altLang="cs-CZ" sz="2400" b="1">
                <a:solidFill>
                  <a:srgbClr val="0070C0"/>
                </a:solidFill>
                <a:latin typeface="Calibri" panose="020F0502020204030204" pitchFamily="34" charset="0"/>
              </a:rPr>
              <a:t>záporný</a:t>
            </a:r>
          </a:p>
        </p:txBody>
      </p:sp>
      <p:grpSp>
        <p:nvGrpSpPr>
          <p:cNvPr id="19462" name="Group 7"/>
          <p:cNvGrpSpPr>
            <a:grpSpLocks/>
          </p:cNvGrpSpPr>
          <p:nvPr/>
        </p:nvGrpSpPr>
        <p:grpSpPr bwMode="auto">
          <a:xfrm>
            <a:off x="2125663" y="4308475"/>
            <a:ext cx="1879600" cy="2047875"/>
            <a:chOff x="2410" y="2211"/>
            <a:chExt cx="1184" cy="1290"/>
          </a:xfrm>
        </p:grpSpPr>
        <p:sp>
          <p:nvSpPr>
            <p:cNvPr id="19508" name="Rectangle 8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09" name="Rectangle 9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10" name="Rectangle 10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11" name="Arc 11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9512" name="Rectangle 12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9513" name="Line 13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4" name="Line 14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5" name="Line 15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6" name="Line 16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7" name="Line 17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8" name="Line 18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19" name="Line 19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0" name="Line 20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1" name="Line 21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2" name="Line 22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3" name="Line 23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4" name="Rectangle 24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9525" name="Rectangle 25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6" name="Line 26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27" name="AutoShape 27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67964" name="Line 28"/>
          <p:cNvSpPr>
            <a:spLocks noChangeAspect="1" noChangeShapeType="1"/>
          </p:cNvSpPr>
          <p:nvPr/>
        </p:nvSpPr>
        <p:spPr bwMode="auto">
          <a:xfrm>
            <a:off x="3402013" y="5178425"/>
            <a:ext cx="1587" cy="636588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9464" name="Oval 29"/>
          <p:cNvSpPr>
            <a:spLocks noChangeAspect="1" noChangeArrowheads="1"/>
          </p:cNvSpPr>
          <p:nvPr/>
        </p:nvSpPr>
        <p:spPr bwMode="auto">
          <a:xfrm>
            <a:off x="3363913" y="5102225"/>
            <a:ext cx="74612" cy="74613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465" name="Rectangle 30" descr="Tmavý šikmo nahor"/>
          <p:cNvSpPr>
            <a:spLocks noChangeArrowheads="1"/>
          </p:cNvSpPr>
          <p:nvPr/>
        </p:nvSpPr>
        <p:spPr bwMode="auto">
          <a:xfrm>
            <a:off x="4763" y="6369050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7967" name="Freeform 31"/>
          <p:cNvSpPr>
            <a:spLocks noChangeAspect="1"/>
          </p:cNvSpPr>
          <p:nvPr/>
        </p:nvSpPr>
        <p:spPr bwMode="auto">
          <a:xfrm>
            <a:off x="2781300" y="5164138"/>
            <a:ext cx="588963" cy="225425"/>
          </a:xfrm>
          <a:custGeom>
            <a:avLst/>
            <a:gdLst>
              <a:gd name="T0" fmla="*/ 2147483647 w 371"/>
              <a:gd name="T1" fmla="*/ 0 h 142"/>
              <a:gd name="T2" fmla="*/ 0 w 371"/>
              <a:gd name="T3" fmla="*/ 2147483647 h 14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1" h="142">
                <a:moveTo>
                  <a:pt x="371" y="0"/>
                </a:moveTo>
                <a:lnTo>
                  <a:pt x="0" y="142"/>
                </a:lnTo>
              </a:path>
            </a:pathLst>
          </a:cu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67968" name="Group 32"/>
          <p:cNvGrpSpPr>
            <a:grpSpLocks/>
          </p:cNvGrpSpPr>
          <p:nvPr/>
        </p:nvGrpSpPr>
        <p:grpSpPr bwMode="auto">
          <a:xfrm>
            <a:off x="157163" y="3763963"/>
            <a:ext cx="3686175" cy="436562"/>
            <a:chOff x="1170" y="1798"/>
            <a:chExt cx="2322" cy="275"/>
          </a:xfrm>
        </p:grpSpPr>
        <p:sp>
          <p:nvSpPr>
            <p:cNvPr id="19504" name="AutoShape 33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05" name="Line 34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506" name="Line 35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507" name="Line 36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67973" name="Group 37"/>
          <p:cNvGrpSpPr>
            <a:grpSpLocks/>
          </p:cNvGrpSpPr>
          <p:nvPr/>
        </p:nvGrpSpPr>
        <p:grpSpPr bwMode="auto">
          <a:xfrm>
            <a:off x="3098800" y="5291138"/>
            <a:ext cx="793750" cy="641350"/>
            <a:chOff x="3030" y="2755"/>
            <a:chExt cx="500" cy="404"/>
          </a:xfrm>
        </p:grpSpPr>
        <p:sp>
          <p:nvSpPr>
            <p:cNvPr id="19502" name="Text Box 38"/>
            <p:cNvSpPr txBox="1">
              <a:spLocks noChangeAspect="1" noChangeArrowheads="1"/>
            </p:cNvSpPr>
            <p:nvPr/>
          </p:nvSpPr>
          <p:spPr bwMode="auto">
            <a:xfrm>
              <a:off x="3267" y="2755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9503" name="Text Box 39"/>
            <p:cNvSpPr txBox="1">
              <a:spLocks noChangeAspect="1" noChangeArrowheads="1"/>
            </p:cNvSpPr>
            <p:nvPr/>
          </p:nvSpPr>
          <p:spPr bwMode="auto">
            <a:xfrm>
              <a:off x="3030" y="2756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</p:grpSp>
      <p:grpSp>
        <p:nvGrpSpPr>
          <p:cNvPr id="19469" name="Group 40"/>
          <p:cNvGrpSpPr>
            <a:grpSpLocks/>
          </p:cNvGrpSpPr>
          <p:nvPr/>
        </p:nvGrpSpPr>
        <p:grpSpPr bwMode="auto">
          <a:xfrm>
            <a:off x="5530850" y="4313238"/>
            <a:ext cx="1879600" cy="2047875"/>
            <a:chOff x="2410" y="2211"/>
            <a:chExt cx="1184" cy="1290"/>
          </a:xfrm>
        </p:grpSpPr>
        <p:sp>
          <p:nvSpPr>
            <p:cNvPr id="19482" name="Rectangle 41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483" name="Rectangle 42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484" name="Rectangle 43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485" name="Arc 44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9486" name="Rectangle 45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9487" name="Line 46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88" name="Line 47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89" name="Line 48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0" name="Line 49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1" name="Line 50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2" name="Line 51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3" name="Line 52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4" name="Line 53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5" name="Line 54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6" name="Line 55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7" name="Line 56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498" name="Rectangle 57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19499" name="Rectangle 58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00" name="Line 59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501" name="AutoShape 60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67997" name="Line 61"/>
          <p:cNvSpPr>
            <a:spLocks noChangeAspect="1" noChangeShapeType="1"/>
          </p:cNvSpPr>
          <p:nvPr/>
        </p:nvSpPr>
        <p:spPr bwMode="auto">
          <a:xfrm>
            <a:off x="6807200" y="5183188"/>
            <a:ext cx="1588" cy="636587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19471" name="Oval 62"/>
          <p:cNvSpPr>
            <a:spLocks noChangeAspect="1" noChangeArrowheads="1"/>
          </p:cNvSpPr>
          <p:nvPr/>
        </p:nvSpPr>
        <p:spPr bwMode="auto">
          <a:xfrm>
            <a:off x="6769100" y="5106988"/>
            <a:ext cx="74613" cy="74612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67999" name="Freeform 63"/>
          <p:cNvSpPr>
            <a:spLocks noChangeAspect="1"/>
          </p:cNvSpPr>
          <p:nvPr/>
        </p:nvSpPr>
        <p:spPr bwMode="auto">
          <a:xfrm>
            <a:off x="6405563" y="5168900"/>
            <a:ext cx="369887" cy="477838"/>
          </a:xfrm>
          <a:custGeom>
            <a:avLst/>
            <a:gdLst>
              <a:gd name="T0" fmla="*/ 2147483647 w 233"/>
              <a:gd name="T1" fmla="*/ 0 h 301"/>
              <a:gd name="T2" fmla="*/ 0 w 233"/>
              <a:gd name="T3" fmla="*/ 2147483647 h 3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" h="301">
                <a:moveTo>
                  <a:pt x="233" y="0"/>
                </a:moveTo>
                <a:lnTo>
                  <a:pt x="0" y="301"/>
                </a:lnTo>
              </a:path>
            </a:pathLst>
          </a:cu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68000" name="Group 64"/>
          <p:cNvGrpSpPr>
            <a:grpSpLocks/>
          </p:cNvGrpSpPr>
          <p:nvPr/>
        </p:nvGrpSpPr>
        <p:grpSpPr bwMode="auto">
          <a:xfrm>
            <a:off x="3562350" y="3768725"/>
            <a:ext cx="3686175" cy="436563"/>
            <a:chOff x="1170" y="1798"/>
            <a:chExt cx="2322" cy="275"/>
          </a:xfrm>
        </p:grpSpPr>
        <p:sp>
          <p:nvSpPr>
            <p:cNvPr id="19478" name="AutoShape 65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479" name="Line 66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0" name="Line 67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1" name="Line 68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bg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68005" name="Group 69"/>
          <p:cNvGrpSpPr>
            <a:grpSpLocks/>
          </p:cNvGrpSpPr>
          <p:nvPr/>
        </p:nvGrpSpPr>
        <p:grpSpPr bwMode="auto">
          <a:xfrm>
            <a:off x="6503988" y="5351463"/>
            <a:ext cx="793750" cy="458787"/>
            <a:chOff x="3030" y="2755"/>
            <a:chExt cx="500" cy="289"/>
          </a:xfrm>
        </p:grpSpPr>
        <p:sp>
          <p:nvSpPr>
            <p:cNvPr id="19476" name="Text Box 70"/>
            <p:cNvSpPr txBox="1">
              <a:spLocks noChangeAspect="1" noChangeArrowheads="1"/>
            </p:cNvSpPr>
            <p:nvPr/>
          </p:nvSpPr>
          <p:spPr bwMode="auto">
            <a:xfrm>
              <a:off x="3267" y="2755"/>
              <a:ext cx="2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19477" name="Text Box 71"/>
            <p:cNvSpPr txBox="1">
              <a:spLocks noChangeAspect="1" noChangeArrowheads="1"/>
            </p:cNvSpPr>
            <p:nvPr/>
          </p:nvSpPr>
          <p:spPr bwMode="auto">
            <a:xfrm>
              <a:off x="3030" y="2756"/>
              <a:ext cx="2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</p:grpSp>
      <p:sp>
        <p:nvSpPr>
          <p:cNvPr id="19475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6/11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79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80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8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8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7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6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6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67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67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7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7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67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67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2" grpId="0" build="allAtOnce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0" y="144780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771525" y="159702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H="1">
            <a:off x="9525" y="158750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 useBgFill="1"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0" y="825500"/>
            <a:ext cx="9148763" cy="5842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cs-CZ" altLang="cs-CZ" b="1">
                <a:solidFill>
                  <a:srgbClr val="FF0000"/>
                </a:solidFill>
                <a:latin typeface="Calibri" panose="020F0502020204030204" pitchFamily="34" charset="0"/>
              </a:rPr>
              <a:t>Uzemnění elektroskopu</a:t>
            </a: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0" y="4532313"/>
            <a:ext cx="914876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když se dotkneme rukou záporně nabité desky elektroskopu, výchylka ručičky zanikne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říkáme, že jsme desku </a:t>
            </a:r>
            <a:r>
              <a:rPr lang="cs-CZ" altLang="cs-CZ" sz="2400" b="1" u="sng">
                <a:solidFill>
                  <a:srgbClr val="FF0000"/>
                </a:solidFill>
                <a:latin typeface="Calibri" panose="020F0502020204030204" pitchFamily="34" charset="0"/>
              </a:rPr>
              <a:t>uzemnili</a:t>
            </a:r>
            <a:r>
              <a:rPr lang="cs-CZ" altLang="cs-CZ" sz="2400">
                <a:latin typeface="Calibri" panose="020F0502020204030204" pitchFamily="34" charset="0"/>
              </a:rPr>
              <a:t> – </a:t>
            </a:r>
            <a:r>
              <a:rPr lang="cs-CZ" altLang="cs-CZ" sz="2400" b="1">
                <a:solidFill>
                  <a:srgbClr val="00B0F0"/>
                </a:solidFill>
                <a:latin typeface="Calibri" panose="020F0502020204030204" pitchFamily="34" charset="0"/>
              </a:rPr>
              <a:t>elektrony</a:t>
            </a:r>
            <a:r>
              <a:rPr lang="cs-CZ" altLang="cs-CZ" sz="2400">
                <a:latin typeface="Calibri" panose="020F0502020204030204" pitchFamily="34" charset="0"/>
              </a:rPr>
              <a:t> z desky přejdou přes naše tělo do země  </a:t>
            </a:r>
          </a:p>
        </p:txBody>
      </p:sp>
      <p:grpSp>
        <p:nvGrpSpPr>
          <p:cNvPr id="20487" name="Group 7"/>
          <p:cNvGrpSpPr>
            <a:grpSpLocks/>
          </p:cNvGrpSpPr>
          <p:nvPr/>
        </p:nvGrpSpPr>
        <p:grpSpPr bwMode="auto">
          <a:xfrm>
            <a:off x="3714750" y="2319338"/>
            <a:ext cx="1879600" cy="2047875"/>
            <a:chOff x="2410" y="2211"/>
            <a:chExt cx="1184" cy="1290"/>
          </a:xfrm>
        </p:grpSpPr>
        <p:sp>
          <p:nvSpPr>
            <p:cNvPr id="20528" name="Rectangle 8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9" name="Rectangle 9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30" name="Rectangle 10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31" name="Arc 11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32" name="Rectangle 12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20533" name="Line 13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4" name="Line 14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5" name="Line 15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6" name="Line 16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7" name="Line 17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8" name="Line 18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39" name="Line 19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0" name="Line 20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1" name="Line 21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2" name="Line 22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3" name="Line 23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4" name="Rectangle 24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20545" name="Rectangle 25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46" name="Line 26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0547" name="AutoShape 27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70012" name="Line 28"/>
          <p:cNvSpPr>
            <a:spLocks noChangeAspect="1" noChangeShapeType="1"/>
          </p:cNvSpPr>
          <p:nvPr/>
        </p:nvSpPr>
        <p:spPr bwMode="auto">
          <a:xfrm>
            <a:off x="4991100" y="3189288"/>
            <a:ext cx="1588" cy="636587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20489" name="Oval 29"/>
          <p:cNvSpPr>
            <a:spLocks noChangeAspect="1" noChangeArrowheads="1"/>
          </p:cNvSpPr>
          <p:nvPr/>
        </p:nvSpPr>
        <p:spPr bwMode="auto">
          <a:xfrm>
            <a:off x="4953000" y="3113088"/>
            <a:ext cx="74613" cy="74612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490" name="Rectangle 30" descr="Tmavý šikmo nahor"/>
          <p:cNvSpPr>
            <a:spLocks noChangeArrowheads="1"/>
          </p:cNvSpPr>
          <p:nvPr/>
        </p:nvSpPr>
        <p:spPr bwMode="auto">
          <a:xfrm>
            <a:off x="4763" y="4379913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70015" name="Line 31"/>
          <p:cNvSpPr>
            <a:spLocks noChangeAspect="1" noChangeShapeType="1"/>
          </p:cNvSpPr>
          <p:nvPr/>
        </p:nvSpPr>
        <p:spPr bwMode="auto">
          <a:xfrm rot="3054369">
            <a:off x="4722019" y="3063081"/>
            <a:ext cx="1588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70021" name="Group 37"/>
          <p:cNvGrpSpPr>
            <a:grpSpLocks/>
          </p:cNvGrpSpPr>
          <p:nvPr/>
        </p:nvGrpSpPr>
        <p:grpSpPr bwMode="auto">
          <a:xfrm>
            <a:off x="4687888" y="3302000"/>
            <a:ext cx="793750" cy="641350"/>
            <a:chOff x="3030" y="2755"/>
            <a:chExt cx="500" cy="404"/>
          </a:xfrm>
        </p:grpSpPr>
        <p:sp>
          <p:nvSpPr>
            <p:cNvPr id="20526" name="Text Box 38"/>
            <p:cNvSpPr txBox="1">
              <a:spLocks noChangeAspect="1" noChangeArrowheads="1"/>
            </p:cNvSpPr>
            <p:nvPr/>
          </p:nvSpPr>
          <p:spPr bwMode="auto">
            <a:xfrm>
              <a:off x="3267" y="2755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20527" name="Text Box 39"/>
            <p:cNvSpPr txBox="1">
              <a:spLocks noChangeAspect="1" noChangeArrowheads="1"/>
            </p:cNvSpPr>
            <p:nvPr/>
          </p:nvSpPr>
          <p:spPr bwMode="auto">
            <a:xfrm>
              <a:off x="3030" y="2756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</p:grpSp>
      <p:grpSp>
        <p:nvGrpSpPr>
          <p:cNvPr id="170024" name="Group 40"/>
          <p:cNvGrpSpPr>
            <a:grpSpLocks/>
          </p:cNvGrpSpPr>
          <p:nvPr/>
        </p:nvGrpSpPr>
        <p:grpSpPr bwMode="auto">
          <a:xfrm rot="-142459">
            <a:off x="5343525" y="1363663"/>
            <a:ext cx="1708150" cy="1300162"/>
            <a:chOff x="4194" y="1092"/>
            <a:chExt cx="1548" cy="1244"/>
          </a:xfrm>
        </p:grpSpPr>
        <p:grpSp>
          <p:nvGrpSpPr>
            <p:cNvPr id="20495" name="Group 41"/>
            <p:cNvGrpSpPr>
              <a:grpSpLocks/>
            </p:cNvGrpSpPr>
            <p:nvPr/>
          </p:nvGrpSpPr>
          <p:grpSpPr bwMode="auto">
            <a:xfrm>
              <a:off x="4194" y="1389"/>
              <a:ext cx="1273" cy="947"/>
              <a:chOff x="4194" y="1389"/>
              <a:chExt cx="1273" cy="947"/>
            </a:xfrm>
          </p:grpSpPr>
          <p:grpSp>
            <p:nvGrpSpPr>
              <p:cNvPr id="20499" name="Group 42"/>
              <p:cNvGrpSpPr>
                <a:grpSpLocks/>
              </p:cNvGrpSpPr>
              <p:nvPr/>
            </p:nvGrpSpPr>
            <p:grpSpPr bwMode="auto">
              <a:xfrm>
                <a:off x="5253" y="1761"/>
                <a:ext cx="214" cy="148"/>
                <a:chOff x="5253" y="1761"/>
                <a:chExt cx="214" cy="148"/>
              </a:xfrm>
            </p:grpSpPr>
            <p:sp>
              <p:nvSpPr>
                <p:cNvPr id="20524" name="Freeform 43"/>
                <p:cNvSpPr>
                  <a:spLocks/>
                </p:cNvSpPr>
                <p:nvPr/>
              </p:nvSpPr>
              <p:spPr bwMode="auto">
                <a:xfrm>
                  <a:off x="5253" y="1761"/>
                  <a:ext cx="92" cy="116"/>
                </a:xfrm>
                <a:custGeom>
                  <a:avLst/>
                  <a:gdLst>
                    <a:gd name="T0" fmla="*/ 0 w 92"/>
                    <a:gd name="T1" fmla="*/ 26 h 116"/>
                    <a:gd name="T2" fmla="*/ 91 w 92"/>
                    <a:gd name="T3" fmla="*/ 115 h 116"/>
                    <a:gd name="T4" fmla="*/ 78 w 92"/>
                    <a:gd name="T5" fmla="*/ 0 h 116"/>
                    <a:gd name="T6" fmla="*/ 0 w 92"/>
                    <a:gd name="T7" fmla="*/ 26 h 1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2" h="116">
                      <a:moveTo>
                        <a:pt x="0" y="26"/>
                      </a:moveTo>
                      <a:lnTo>
                        <a:pt x="91" y="115"/>
                      </a:lnTo>
                      <a:lnTo>
                        <a:pt x="78" y="0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5F5F5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20525" name="Freeform 44"/>
                <p:cNvSpPr>
                  <a:spLocks/>
                </p:cNvSpPr>
                <p:nvPr/>
              </p:nvSpPr>
              <p:spPr bwMode="auto">
                <a:xfrm>
                  <a:off x="5372" y="1828"/>
                  <a:ext cx="95" cy="81"/>
                </a:xfrm>
                <a:custGeom>
                  <a:avLst/>
                  <a:gdLst>
                    <a:gd name="T0" fmla="*/ 0 w 95"/>
                    <a:gd name="T1" fmla="*/ 4 h 81"/>
                    <a:gd name="T2" fmla="*/ 54 w 95"/>
                    <a:gd name="T3" fmla="*/ 80 h 81"/>
                    <a:gd name="T4" fmla="*/ 94 w 95"/>
                    <a:gd name="T5" fmla="*/ 0 h 81"/>
                    <a:gd name="T6" fmla="*/ 0 w 95"/>
                    <a:gd name="T7" fmla="*/ 4 h 8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5" h="81">
                      <a:moveTo>
                        <a:pt x="0" y="4"/>
                      </a:moveTo>
                      <a:lnTo>
                        <a:pt x="54" y="80"/>
                      </a:lnTo>
                      <a:lnTo>
                        <a:pt x="94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5F5F5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grpSp>
            <p:nvGrpSpPr>
              <p:cNvPr id="20500" name="Group 45"/>
              <p:cNvGrpSpPr>
                <a:grpSpLocks/>
              </p:cNvGrpSpPr>
              <p:nvPr/>
            </p:nvGrpSpPr>
            <p:grpSpPr bwMode="auto">
              <a:xfrm>
                <a:off x="4194" y="1389"/>
                <a:ext cx="1147" cy="947"/>
                <a:chOff x="4194" y="1389"/>
                <a:chExt cx="1147" cy="947"/>
              </a:xfrm>
            </p:grpSpPr>
            <p:sp>
              <p:nvSpPr>
                <p:cNvPr id="20501" name="Freeform 46"/>
                <p:cNvSpPr>
                  <a:spLocks/>
                </p:cNvSpPr>
                <p:nvPr/>
              </p:nvSpPr>
              <p:spPr bwMode="auto">
                <a:xfrm>
                  <a:off x="4194" y="1389"/>
                  <a:ext cx="1147" cy="947"/>
                </a:xfrm>
                <a:custGeom>
                  <a:avLst/>
                  <a:gdLst>
                    <a:gd name="T0" fmla="*/ 861 w 1147"/>
                    <a:gd name="T1" fmla="*/ 24 h 947"/>
                    <a:gd name="T2" fmla="*/ 823 w 1147"/>
                    <a:gd name="T3" fmla="*/ 63 h 947"/>
                    <a:gd name="T4" fmla="*/ 770 w 1147"/>
                    <a:gd name="T5" fmla="*/ 104 h 947"/>
                    <a:gd name="T6" fmla="*/ 717 w 1147"/>
                    <a:gd name="T7" fmla="*/ 126 h 947"/>
                    <a:gd name="T8" fmla="*/ 656 w 1147"/>
                    <a:gd name="T9" fmla="*/ 129 h 947"/>
                    <a:gd name="T10" fmla="*/ 591 w 1147"/>
                    <a:gd name="T11" fmla="*/ 134 h 947"/>
                    <a:gd name="T12" fmla="*/ 488 w 1147"/>
                    <a:gd name="T13" fmla="*/ 188 h 947"/>
                    <a:gd name="T14" fmla="*/ 415 w 1147"/>
                    <a:gd name="T15" fmla="*/ 251 h 947"/>
                    <a:gd name="T16" fmla="*/ 330 w 1147"/>
                    <a:gd name="T17" fmla="*/ 319 h 947"/>
                    <a:gd name="T18" fmla="*/ 250 w 1147"/>
                    <a:gd name="T19" fmla="*/ 360 h 947"/>
                    <a:gd name="T20" fmla="*/ 153 w 1147"/>
                    <a:gd name="T21" fmla="*/ 391 h 947"/>
                    <a:gd name="T22" fmla="*/ 67 w 1147"/>
                    <a:gd name="T23" fmla="*/ 417 h 947"/>
                    <a:gd name="T24" fmla="*/ 8 w 1147"/>
                    <a:gd name="T25" fmla="*/ 430 h 947"/>
                    <a:gd name="T26" fmla="*/ 1 w 1147"/>
                    <a:gd name="T27" fmla="*/ 447 h 947"/>
                    <a:gd name="T28" fmla="*/ 3 w 1147"/>
                    <a:gd name="T29" fmla="*/ 478 h 947"/>
                    <a:gd name="T30" fmla="*/ 41 w 1147"/>
                    <a:gd name="T31" fmla="*/ 547 h 947"/>
                    <a:gd name="T32" fmla="*/ 98 w 1147"/>
                    <a:gd name="T33" fmla="*/ 580 h 947"/>
                    <a:gd name="T34" fmla="*/ 181 w 1147"/>
                    <a:gd name="T35" fmla="*/ 579 h 947"/>
                    <a:gd name="T36" fmla="*/ 223 w 1147"/>
                    <a:gd name="T37" fmla="*/ 558 h 947"/>
                    <a:gd name="T38" fmla="*/ 317 w 1147"/>
                    <a:gd name="T39" fmla="*/ 521 h 947"/>
                    <a:gd name="T40" fmla="*/ 357 w 1147"/>
                    <a:gd name="T41" fmla="*/ 577 h 947"/>
                    <a:gd name="T42" fmla="*/ 313 w 1147"/>
                    <a:gd name="T43" fmla="*/ 662 h 947"/>
                    <a:gd name="T44" fmla="*/ 296 w 1147"/>
                    <a:gd name="T45" fmla="*/ 718 h 947"/>
                    <a:gd name="T46" fmla="*/ 285 w 1147"/>
                    <a:gd name="T47" fmla="*/ 769 h 947"/>
                    <a:gd name="T48" fmla="*/ 285 w 1147"/>
                    <a:gd name="T49" fmla="*/ 812 h 947"/>
                    <a:gd name="T50" fmla="*/ 299 w 1147"/>
                    <a:gd name="T51" fmla="*/ 856 h 947"/>
                    <a:gd name="T52" fmla="*/ 326 w 1147"/>
                    <a:gd name="T53" fmla="*/ 890 h 947"/>
                    <a:gd name="T54" fmla="*/ 352 w 1147"/>
                    <a:gd name="T55" fmla="*/ 908 h 947"/>
                    <a:gd name="T56" fmla="*/ 449 w 1147"/>
                    <a:gd name="T57" fmla="*/ 873 h 947"/>
                    <a:gd name="T58" fmla="*/ 474 w 1147"/>
                    <a:gd name="T59" fmla="*/ 925 h 947"/>
                    <a:gd name="T60" fmla="*/ 496 w 1147"/>
                    <a:gd name="T61" fmla="*/ 946 h 947"/>
                    <a:gd name="T62" fmla="*/ 527 w 1147"/>
                    <a:gd name="T63" fmla="*/ 946 h 947"/>
                    <a:gd name="T64" fmla="*/ 568 w 1147"/>
                    <a:gd name="T65" fmla="*/ 933 h 947"/>
                    <a:gd name="T66" fmla="*/ 594 w 1147"/>
                    <a:gd name="T67" fmla="*/ 908 h 947"/>
                    <a:gd name="T68" fmla="*/ 625 w 1147"/>
                    <a:gd name="T69" fmla="*/ 923 h 947"/>
                    <a:gd name="T70" fmla="*/ 651 w 1147"/>
                    <a:gd name="T71" fmla="*/ 939 h 947"/>
                    <a:gd name="T72" fmla="*/ 681 w 1147"/>
                    <a:gd name="T73" fmla="*/ 940 h 947"/>
                    <a:gd name="T74" fmla="*/ 715 w 1147"/>
                    <a:gd name="T75" fmla="*/ 933 h 947"/>
                    <a:gd name="T76" fmla="*/ 745 w 1147"/>
                    <a:gd name="T77" fmla="*/ 911 h 947"/>
                    <a:gd name="T78" fmla="*/ 765 w 1147"/>
                    <a:gd name="T79" fmla="*/ 857 h 947"/>
                    <a:gd name="T80" fmla="*/ 796 w 1147"/>
                    <a:gd name="T81" fmla="*/ 892 h 947"/>
                    <a:gd name="T82" fmla="*/ 823 w 1147"/>
                    <a:gd name="T83" fmla="*/ 896 h 947"/>
                    <a:gd name="T84" fmla="*/ 857 w 1147"/>
                    <a:gd name="T85" fmla="*/ 884 h 947"/>
                    <a:gd name="T86" fmla="*/ 887 w 1147"/>
                    <a:gd name="T87" fmla="*/ 869 h 947"/>
                    <a:gd name="T88" fmla="*/ 908 w 1147"/>
                    <a:gd name="T89" fmla="*/ 841 h 947"/>
                    <a:gd name="T90" fmla="*/ 922 w 1147"/>
                    <a:gd name="T91" fmla="*/ 807 h 947"/>
                    <a:gd name="T92" fmla="*/ 928 w 1147"/>
                    <a:gd name="T93" fmla="*/ 759 h 947"/>
                    <a:gd name="T94" fmla="*/ 964 w 1147"/>
                    <a:gd name="T95" fmla="*/ 688 h 947"/>
                    <a:gd name="T96" fmla="*/ 984 w 1147"/>
                    <a:gd name="T97" fmla="*/ 616 h 947"/>
                    <a:gd name="T98" fmla="*/ 1011 w 1147"/>
                    <a:gd name="T99" fmla="*/ 584 h 947"/>
                    <a:gd name="T100" fmla="*/ 1029 w 1147"/>
                    <a:gd name="T101" fmla="*/ 522 h 947"/>
                    <a:gd name="T102" fmla="*/ 1058 w 1147"/>
                    <a:gd name="T103" fmla="*/ 475 h 947"/>
                    <a:gd name="T104" fmla="*/ 1081 w 1147"/>
                    <a:gd name="T105" fmla="*/ 430 h 947"/>
                    <a:gd name="T106" fmla="*/ 1110 w 1147"/>
                    <a:gd name="T107" fmla="*/ 395 h 947"/>
                    <a:gd name="T108" fmla="*/ 1146 w 1147"/>
                    <a:gd name="T109" fmla="*/ 334 h 947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1147" h="947">
                      <a:moveTo>
                        <a:pt x="877" y="0"/>
                      </a:moveTo>
                      <a:lnTo>
                        <a:pt x="861" y="24"/>
                      </a:lnTo>
                      <a:lnTo>
                        <a:pt x="849" y="43"/>
                      </a:lnTo>
                      <a:lnTo>
                        <a:pt x="823" y="63"/>
                      </a:lnTo>
                      <a:lnTo>
                        <a:pt x="784" y="95"/>
                      </a:lnTo>
                      <a:lnTo>
                        <a:pt x="770" y="104"/>
                      </a:lnTo>
                      <a:lnTo>
                        <a:pt x="747" y="116"/>
                      </a:lnTo>
                      <a:lnTo>
                        <a:pt x="717" y="126"/>
                      </a:lnTo>
                      <a:lnTo>
                        <a:pt x="684" y="129"/>
                      </a:lnTo>
                      <a:lnTo>
                        <a:pt x="656" y="129"/>
                      </a:lnTo>
                      <a:lnTo>
                        <a:pt x="628" y="129"/>
                      </a:lnTo>
                      <a:lnTo>
                        <a:pt x="591" y="134"/>
                      </a:lnTo>
                      <a:lnTo>
                        <a:pt x="544" y="150"/>
                      </a:lnTo>
                      <a:lnTo>
                        <a:pt x="488" y="188"/>
                      </a:lnTo>
                      <a:lnTo>
                        <a:pt x="462" y="215"/>
                      </a:lnTo>
                      <a:lnTo>
                        <a:pt x="415" y="251"/>
                      </a:lnTo>
                      <a:lnTo>
                        <a:pt x="364" y="297"/>
                      </a:lnTo>
                      <a:lnTo>
                        <a:pt x="330" y="319"/>
                      </a:lnTo>
                      <a:lnTo>
                        <a:pt x="301" y="332"/>
                      </a:lnTo>
                      <a:lnTo>
                        <a:pt x="250" y="360"/>
                      </a:lnTo>
                      <a:lnTo>
                        <a:pt x="188" y="384"/>
                      </a:lnTo>
                      <a:lnTo>
                        <a:pt x="153" y="391"/>
                      </a:lnTo>
                      <a:lnTo>
                        <a:pt x="113" y="405"/>
                      </a:lnTo>
                      <a:lnTo>
                        <a:pt x="67" y="417"/>
                      </a:lnTo>
                      <a:lnTo>
                        <a:pt x="19" y="422"/>
                      </a:lnTo>
                      <a:lnTo>
                        <a:pt x="8" y="430"/>
                      </a:lnTo>
                      <a:lnTo>
                        <a:pt x="4" y="436"/>
                      </a:lnTo>
                      <a:lnTo>
                        <a:pt x="1" y="447"/>
                      </a:lnTo>
                      <a:lnTo>
                        <a:pt x="0" y="462"/>
                      </a:lnTo>
                      <a:lnTo>
                        <a:pt x="3" y="478"/>
                      </a:lnTo>
                      <a:lnTo>
                        <a:pt x="26" y="524"/>
                      </a:lnTo>
                      <a:lnTo>
                        <a:pt x="41" y="547"/>
                      </a:lnTo>
                      <a:lnTo>
                        <a:pt x="63" y="567"/>
                      </a:lnTo>
                      <a:lnTo>
                        <a:pt x="98" y="580"/>
                      </a:lnTo>
                      <a:lnTo>
                        <a:pt x="138" y="581"/>
                      </a:lnTo>
                      <a:lnTo>
                        <a:pt x="181" y="579"/>
                      </a:lnTo>
                      <a:lnTo>
                        <a:pt x="200" y="572"/>
                      </a:lnTo>
                      <a:lnTo>
                        <a:pt x="223" y="558"/>
                      </a:lnTo>
                      <a:lnTo>
                        <a:pt x="270" y="536"/>
                      </a:lnTo>
                      <a:lnTo>
                        <a:pt x="317" y="521"/>
                      </a:lnTo>
                      <a:lnTo>
                        <a:pt x="399" y="499"/>
                      </a:lnTo>
                      <a:lnTo>
                        <a:pt x="357" y="577"/>
                      </a:lnTo>
                      <a:lnTo>
                        <a:pt x="332" y="619"/>
                      </a:lnTo>
                      <a:lnTo>
                        <a:pt x="313" y="662"/>
                      </a:lnTo>
                      <a:lnTo>
                        <a:pt x="305" y="688"/>
                      </a:lnTo>
                      <a:lnTo>
                        <a:pt x="296" y="718"/>
                      </a:lnTo>
                      <a:lnTo>
                        <a:pt x="287" y="750"/>
                      </a:lnTo>
                      <a:lnTo>
                        <a:pt x="285" y="769"/>
                      </a:lnTo>
                      <a:lnTo>
                        <a:pt x="283" y="786"/>
                      </a:lnTo>
                      <a:lnTo>
                        <a:pt x="285" y="812"/>
                      </a:lnTo>
                      <a:lnTo>
                        <a:pt x="287" y="829"/>
                      </a:lnTo>
                      <a:lnTo>
                        <a:pt x="299" y="856"/>
                      </a:lnTo>
                      <a:lnTo>
                        <a:pt x="310" y="874"/>
                      </a:lnTo>
                      <a:lnTo>
                        <a:pt x="326" y="890"/>
                      </a:lnTo>
                      <a:lnTo>
                        <a:pt x="339" y="901"/>
                      </a:lnTo>
                      <a:lnTo>
                        <a:pt x="352" y="908"/>
                      </a:lnTo>
                      <a:lnTo>
                        <a:pt x="383" y="898"/>
                      </a:lnTo>
                      <a:lnTo>
                        <a:pt x="449" y="873"/>
                      </a:lnTo>
                      <a:lnTo>
                        <a:pt x="460" y="905"/>
                      </a:lnTo>
                      <a:lnTo>
                        <a:pt x="474" y="925"/>
                      </a:lnTo>
                      <a:lnTo>
                        <a:pt x="486" y="940"/>
                      </a:lnTo>
                      <a:lnTo>
                        <a:pt x="496" y="946"/>
                      </a:lnTo>
                      <a:lnTo>
                        <a:pt x="514" y="946"/>
                      </a:lnTo>
                      <a:lnTo>
                        <a:pt x="527" y="946"/>
                      </a:lnTo>
                      <a:lnTo>
                        <a:pt x="545" y="944"/>
                      </a:lnTo>
                      <a:lnTo>
                        <a:pt x="568" y="933"/>
                      </a:lnTo>
                      <a:lnTo>
                        <a:pt x="585" y="919"/>
                      </a:lnTo>
                      <a:lnTo>
                        <a:pt x="594" y="908"/>
                      </a:lnTo>
                      <a:lnTo>
                        <a:pt x="613" y="911"/>
                      </a:lnTo>
                      <a:lnTo>
                        <a:pt x="625" y="923"/>
                      </a:lnTo>
                      <a:lnTo>
                        <a:pt x="640" y="931"/>
                      </a:lnTo>
                      <a:lnTo>
                        <a:pt x="651" y="939"/>
                      </a:lnTo>
                      <a:lnTo>
                        <a:pt x="669" y="940"/>
                      </a:lnTo>
                      <a:lnTo>
                        <a:pt x="681" y="940"/>
                      </a:lnTo>
                      <a:lnTo>
                        <a:pt x="697" y="939"/>
                      </a:lnTo>
                      <a:lnTo>
                        <a:pt x="715" y="933"/>
                      </a:lnTo>
                      <a:lnTo>
                        <a:pt x="730" y="923"/>
                      </a:lnTo>
                      <a:lnTo>
                        <a:pt x="745" y="911"/>
                      </a:lnTo>
                      <a:lnTo>
                        <a:pt x="752" y="895"/>
                      </a:lnTo>
                      <a:lnTo>
                        <a:pt x="765" y="857"/>
                      </a:lnTo>
                      <a:lnTo>
                        <a:pt x="786" y="884"/>
                      </a:lnTo>
                      <a:lnTo>
                        <a:pt x="796" y="892"/>
                      </a:lnTo>
                      <a:lnTo>
                        <a:pt x="809" y="895"/>
                      </a:lnTo>
                      <a:lnTo>
                        <a:pt x="823" y="896"/>
                      </a:lnTo>
                      <a:lnTo>
                        <a:pt x="839" y="891"/>
                      </a:lnTo>
                      <a:lnTo>
                        <a:pt x="857" y="884"/>
                      </a:lnTo>
                      <a:lnTo>
                        <a:pt x="873" y="879"/>
                      </a:lnTo>
                      <a:lnTo>
                        <a:pt x="887" y="869"/>
                      </a:lnTo>
                      <a:lnTo>
                        <a:pt x="898" y="856"/>
                      </a:lnTo>
                      <a:lnTo>
                        <a:pt x="908" y="841"/>
                      </a:lnTo>
                      <a:lnTo>
                        <a:pt x="917" y="824"/>
                      </a:lnTo>
                      <a:lnTo>
                        <a:pt x="922" y="807"/>
                      </a:lnTo>
                      <a:lnTo>
                        <a:pt x="925" y="786"/>
                      </a:lnTo>
                      <a:lnTo>
                        <a:pt x="928" y="759"/>
                      </a:lnTo>
                      <a:lnTo>
                        <a:pt x="950" y="720"/>
                      </a:lnTo>
                      <a:lnTo>
                        <a:pt x="964" y="688"/>
                      </a:lnTo>
                      <a:lnTo>
                        <a:pt x="972" y="666"/>
                      </a:lnTo>
                      <a:lnTo>
                        <a:pt x="984" y="616"/>
                      </a:lnTo>
                      <a:lnTo>
                        <a:pt x="991" y="606"/>
                      </a:lnTo>
                      <a:lnTo>
                        <a:pt x="1011" y="584"/>
                      </a:lnTo>
                      <a:lnTo>
                        <a:pt x="1022" y="556"/>
                      </a:lnTo>
                      <a:lnTo>
                        <a:pt x="1029" y="522"/>
                      </a:lnTo>
                      <a:lnTo>
                        <a:pt x="1040" y="503"/>
                      </a:lnTo>
                      <a:lnTo>
                        <a:pt x="1058" y="475"/>
                      </a:lnTo>
                      <a:lnTo>
                        <a:pt x="1068" y="452"/>
                      </a:lnTo>
                      <a:lnTo>
                        <a:pt x="1081" y="430"/>
                      </a:lnTo>
                      <a:lnTo>
                        <a:pt x="1095" y="410"/>
                      </a:lnTo>
                      <a:lnTo>
                        <a:pt x="1110" y="395"/>
                      </a:lnTo>
                      <a:lnTo>
                        <a:pt x="1128" y="386"/>
                      </a:lnTo>
                      <a:lnTo>
                        <a:pt x="1146" y="334"/>
                      </a:lnTo>
                      <a:lnTo>
                        <a:pt x="877" y="0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20502" name="Group 47"/>
                <p:cNvGrpSpPr>
                  <a:grpSpLocks/>
                </p:cNvGrpSpPr>
                <p:nvPr/>
              </p:nvGrpSpPr>
              <p:grpSpPr bwMode="auto">
                <a:xfrm>
                  <a:off x="4216" y="1519"/>
                  <a:ext cx="1051" cy="780"/>
                  <a:chOff x="4216" y="1519"/>
                  <a:chExt cx="1051" cy="780"/>
                </a:xfrm>
              </p:grpSpPr>
              <p:grpSp>
                <p:nvGrpSpPr>
                  <p:cNvPr id="20503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4216" y="1519"/>
                    <a:ext cx="1051" cy="780"/>
                    <a:chOff x="4216" y="1519"/>
                    <a:chExt cx="1051" cy="780"/>
                  </a:xfrm>
                </p:grpSpPr>
                <p:sp>
                  <p:nvSpPr>
                    <p:cNvPr id="20505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4735" y="1924"/>
                      <a:ext cx="176" cy="375"/>
                    </a:xfrm>
                    <a:custGeom>
                      <a:avLst/>
                      <a:gdLst>
                        <a:gd name="T0" fmla="*/ 0 w 176"/>
                        <a:gd name="T1" fmla="*/ 160 h 375"/>
                        <a:gd name="T2" fmla="*/ 10 w 176"/>
                        <a:gd name="T3" fmla="*/ 152 h 375"/>
                        <a:gd name="T4" fmla="*/ 15 w 176"/>
                        <a:gd name="T5" fmla="*/ 142 h 375"/>
                        <a:gd name="T6" fmla="*/ 21 w 176"/>
                        <a:gd name="T7" fmla="*/ 131 h 375"/>
                        <a:gd name="T8" fmla="*/ 26 w 176"/>
                        <a:gd name="T9" fmla="*/ 117 h 375"/>
                        <a:gd name="T10" fmla="*/ 30 w 176"/>
                        <a:gd name="T11" fmla="*/ 107 h 375"/>
                        <a:gd name="T12" fmla="*/ 36 w 176"/>
                        <a:gd name="T13" fmla="*/ 90 h 375"/>
                        <a:gd name="T14" fmla="*/ 43 w 176"/>
                        <a:gd name="T15" fmla="*/ 74 h 375"/>
                        <a:gd name="T16" fmla="*/ 52 w 176"/>
                        <a:gd name="T17" fmla="*/ 57 h 375"/>
                        <a:gd name="T18" fmla="*/ 60 w 176"/>
                        <a:gd name="T19" fmla="*/ 42 h 375"/>
                        <a:gd name="T20" fmla="*/ 68 w 176"/>
                        <a:gd name="T21" fmla="*/ 30 h 375"/>
                        <a:gd name="T22" fmla="*/ 78 w 176"/>
                        <a:gd name="T23" fmla="*/ 18 h 375"/>
                        <a:gd name="T24" fmla="*/ 86 w 176"/>
                        <a:gd name="T25" fmla="*/ 9 h 375"/>
                        <a:gd name="T26" fmla="*/ 94 w 176"/>
                        <a:gd name="T27" fmla="*/ 3 h 375"/>
                        <a:gd name="T28" fmla="*/ 104 w 176"/>
                        <a:gd name="T29" fmla="*/ 0 h 375"/>
                        <a:gd name="T30" fmla="*/ 112 w 176"/>
                        <a:gd name="T31" fmla="*/ 0 h 375"/>
                        <a:gd name="T32" fmla="*/ 126 w 176"/>
                        <a:gd name="T33" fmla="*/ 3 h 375"/>
                        <a:gd name="T34" fmla="*/ 137 w 176"/>
                        <a:gd name="T35" fmla="*/ 7 h 375"/>
                        <a:gd name="T36" fmla="*/ 149 w 176"/>
                        <a:gd name="T37" fmla="*/ 14 h 375"/>
                        <a:gd name="T38" fmla="*/ 158 w 176"/>
                        <a:gd name="T39" fmla="*/ 23 h 375"/>
                        <a:gd name="T40" fmla="*/ 165 w 176"/>
                        <a:gd name="T41" fmla="*/ 35 h 375"/>
                        <a:gd name="T42" fmla="*/ 169 w 176"/>
                        <a:gd name="T43" fmla="*/ 47 h 375"/>
                        <a:gd name="T44" fmla="*/ 173 w 176"/>
                        <a:gd name="T45" fmla="*/ 63 h 375"/>
                        <a:gd name="T46" fmla="*/ 175 w 176"/>
                        <a:gd name="T47" fmla="*/ 79 h 375"/>
                        <a:gd name="T48" fmla="*/ 175 w 176"/>
                        <a:gd name="T49" fmla="*/ 97 h 375"/>
                        <a:gd name="T50" fmla="*/ 174 w 176"/>
                        <a:gd name="T51" fmla="*/ 112 h 375"/>
                        <a:gd name="T52" fmla="*/ 172 w 176"/>
                        <a:gd name="T53" fmla="*/ 123 h 375"/>
                        <a:gd name="T54" fmla="*/ 170 w 176"/>
                        <a:gd name="T55" fmla="*/ 137 h 375"/>
                        <a:gd name="T56" fmla="*/ 167 w 176"/>
                        <a:gd name="T57" fmla="*/ 151 h 375"/>
                        <a:gd name="T58" fmla="*/ 164 w 176"/>
                        <a:gd name="T59" fmla="*/ 164 h 375"/>
                        <a:gd name="T60" fmla="*/ 159 w 176"/>
                        <a:gd name="T61" fmla="*/ 176 h 375"/>
                        <a:gd name="T62" fmla="*/ 143 w 176"/>
                        <a:gd name="T63" fmla="*/ 213 h 375"/>
                        <a:gd name="T64" fmla="*/ 125 w 176"/>
                        <a:gd name="T65" fmla="*/ 254 h 375"/>
                        <a:gd name="T66" fmla="*/ 107 w 176"/>
                        <a:gd name="T67" fmla="*/ 276 h 375"/>
                        <a:gd name="T68" fmla="*/ 94 w 176"/>
                        <a:gd name="T69" fmla="*/ 313 h 375"/>
                        <a:gd name="T70" fmla="*/ 79 w 176"/>
                        <a:gd name="T71" fmla="*/ 344 h 375"/>
                        <a:gd name="T72" fmla="*/ 54 w 176"/>
                        <a:gd name="T73" fmla="*/ 374 h 375"/>
                        <a:gd name="T74" fmla="*/ 52 w 176"/>
                        <a:gd name="T75" fmla="*/ 371 h 375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176" h="375">
                          <a:moveTo>
                            <a:pt x="0" y="160"/>
                          </a:moveTo>
                          <a:lnTo>
                            <a:pt x="10" y="152"/>
                          </a:lnTo>
                          <a:lnTo>
                            <a:pt x="15" y="142"/>
                          </a:lnTo>
                          <a:lnTo>
                            <a:pt x="21" y="131"/>
                          </a:lnTo>
                          <a:lnTo>
                            <a:pt x="26" y="117"/>
                          </a:lnTo>
                          <a:lnTo>
                            <a:pt x="30" y="107"/>
                          </a:lnTo>
                          <a:lnTo>
                            <a:pt x="36" y="90"/>
                          </a:lnTo>
                          <a:lnTo>
                            <a:pt x="43" y="74"/>
                          </a:lnTo>
                          <a:lnTo>
                            <a:pt x="52" y="57"/>
                          </a:lnTo>
                          <a:lnTo>
                            <a:pt x="60" y="42"/>
                          </a:lnTo>
                          <a:lnTo>
                            <a:pt x="68" y="30"/>
                          </a:lnTo>
                          <a:lnTo>
                            <a:pt x="78" y="18"/>
                          </a:lnTo>
                          <a:lnTo>
                            <a:pt x="86" y="9"/>
                          </a:lnTo>
                          <a:lnTo>
                            <a:pt x="94" y="3"/>
                          </a:lnTo>
                          <a:lnTo>
                            <a:pt x="104" y="0"/>
                          </a:lnTo>
                          <a:lnTo>
                            <a:pt x="112" y="0"/>
                          </a:lnTo>
                          <a:lnTo>
                            <a:pt x="126" y="3"/>
                          </a:lnTo>
                          <a:lnTo>
                            <a:pt x="137" y="7"/>
                          </a:lnTo>
                          <a:lnTo>
                            <a:pt x="149" y="14"/>
                          </a:lnTo>
                          <a:lnTo>
                            <a:pt x="158" y="23"/>
                          </a:lnTo>
                          <a:lnTo>
                            <a:pt x="165" y="35"/>
                          </a:lnTo>
                          <a:lnTo>
                            <a:pt x="169" y="47"/>
                          </a:lnTo>
                          <a:lnTo>
                            <a:pt x="173" y="63"/>
                          </a:lnTo>
                          <a:lnTo>
                            <a:pt x="175" y="79"/>
                          </a:lnTo>
                          <a:lnTo>
                            <a:pt x="175" y="97"/>
                          </a:lnTo>
                          <a:lnTo>
                            <a:pt x="174" y="112"/>
                          </a:lnTo>
                          <a:lnTo>
                            <a:pt x="172" y="123"/>
                          </a:lnTo>
                          <a:lnTo>
                            <a:pt x="170" y="137"/>
                          </a:lnTo>
                          <a:lnTo>
                            <a:pt x="167" y="151"/>
                          </a:lnTo>
                          <a:lnTo>
                            <a:pt x="164" y="164"/>
                          </a:lnTo>
                          <a:lnTo>
                            <a:pt x="159" y="176"/>
                          </a:lnTo>
                          <a:lnTo>
                            <a:pt x="143" y="213"/>
                          </a:lnTo>
                          <a:lnTo>
                            <a:pt x="125" y="254"/>
                          </a:lnTo>
                          <a:lnTo>
                            <a:pt x="107" y="276"/>
                          </a:lnTo>
                          <a:lnTo>
                            <a:pt x="94" y="313"/>
                          </a:lnTo>
                          <a:lnTo>
                            <a:pt x="79" y="344"/>
                          </a:lnTo>
                          <a:lnTo>
                            <a:pt x="54" y="374"/>
                          </a:lnTo>
                          <a:lnTo>
                            <a:pt x="52" y="371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20506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4639" y="1963"/>
                      <a:ext cx="110" cy="300"/>
                    </a:xfrm>
                    <a:custGeom>
                      <a:avLst/>
                      <a:gdLst>
                        <a:gd name="T0" fmla="*/ 22 w 110"/>
                        <a:gd name="T1" fmla="*/ 18 h 300"/>
                        <a:gd name="T2" fmla="*/ 27 w 110"/>
                        <a:gd name="T3" fmla="*/ 14 h 300"/>
                        <a:gd name="T4" fmla="*/ 34 w 110"/>
                        <a:gd name="T5" fmla="*/ 9 h 300"/>
                        <a:gd name="T6" fmla="*/ 42 w 110"/>
                        <a:gd name="T7" fmla="*/ 5 h 300"/>
                        <a:gd name="T8" fmla="*/ 52 w 110"/>
                        <a:gd name="T9" fmla="*/ 1 h 300"/>
                        <a:gd name="T10" fmla="*/ 59 w 110"/>
                        <a:gd name="T11" fmla="*/ 0 h 300"/>
                        <a:gd name="T12" fmla="*/ 70 w 110"/>
                        <a:gd name="T13" fmla="*/ 0 h 300"/>
                        <a:gd name="T14" fmla="*/ 79 w 110"/>
                        <a:gd name="T15" fmla="*/ 3 h 300"/>
                        <a:gd name="T16" fmla="*/ 85 w 110"/>
                        <a:gd name="T17" fmla="*/ 5 h 300"/>
                        <a:gd name="T18" fmla="*/ 94 w 110"/>
                        <a:gd name="T19" fmla="*/ 16 h 300"/>
                        <a:gd name="T20" fmla="*/ 101 w 110"/>
                        <a:gd name="T21" fmla="*/ 23 h 300"/>
                        <a:gd name="T22" fmla="*/ 105 w 110"/>
                        <a:gd name="T23" fmla="*/ 32 h 300"/>
                        <a:gd name="T24" fmla="*/ 108 w 110"/>
                        <a:gd name="T25" fmla="*/ 45 h 300"/>
                        <a:gd name="T26" fmla="*/ 109 w 110"/>
                        <a:gd name="T27" fmla="*/ 61 h 300"/>
                        <a:gd name="T28" fmla="*/ 108 w 110"/>
                        <a:gd name="T29" fmla="*/ 73 h 300"/>
                        <a:gd name="T30" fmla="*/ 105 w 110"/>
                        <a:gd name="T31" fmla="*/ 87 h 300"/>
                        <a:gd name="T32" fmla="*/ 102 w 110"/>
                        <a:gd name="T33" fmla="*/ 100 h 300"/>
                        <a:gd name="T34" fmla="*/ 97 w 110"/>
                        <a:gd name="T35" fmla="*/ 117 h 300"/>
                        <a:gd name="T36" fmla="*/ 89 w 110"/>
                        <a:gd name="T37" fmla="*/ 143 h 300"/>
                        <a:gd name="T38" fmla="*/ 85 w 110"/>
                        <a:gd name="T39" fmla="*/ 166 h 300"/>
                        <a:gd name="T40" fmla="*/ 82 w 110"/>
                        <a:gd name="T41" fmla="*/ 181 h 300"/>
                        <a:gd name="T42" fmla="*/ 77 w 110"/>
                        <a:gd name="T43" fmla="*/ 203 h 300"/>
                        <a:gd name="T44" fmla="*/ 72 w 110"/>
                        <a:gd name="T45" fmla="*/ 223 h 300"/>
                        <a:gd name="T46" fmla="*/ 68 w 110"/>
                        <a:gd name="T47" fmla="*/ 237 h 300"/>
                        <a:gd name="T48" fmla="*/ 61 w 110"/>
                        <a:gd name="T49" fmla="*/ 249 h 300"/>
                        <a:gd name="T50" fmla="*/ 54 w 110"/>
                        <a:gd name="T51" fmla="*/ 260 h 300"/>
                        <a:gd name="T52" fmla="*/ 46 w 110"/>
                        <a:gd name="T53" fmla="*/ 270 h 300"/>
                        <a:gd name="T54" fmla="*/ 37 w 110"/>
                        <a:gd name="T55" fmla="*/ 277 h 300"/>
                        <a:gd name="T56" fmla="*/ 28 w 110"/>
                        <a:gd name="T57" fmla="*/ 282 h 300"/>
                        <a:gd name="T58" fmla="*/ 18 w 110"/>
                        <a:gd name="T59" fmla="*/ 288 h 300"/>
                        <a:gd name="T60" fmla="*/ 10 w 110"/>
                        <a:gd name="T61" fmla="*/ 293 h 300"/>
                        <a:gd name="T62" fmla="*/ 0 w 110"/>
                        <a:gd name="T63" fmla="*/ 299 h 300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</a:gdLst>
                      <a:ahLst/>
                      <a:cxnLst>
                        <a:cxn ang="T64">
                          <a:pos x="T0" y="T1"/>
                        </a:cxn>
                        <a:cxn ang="T65">
                          <a:pos x="T2" y="T3"/>
                        </a:cxn>
                        <a:cxn ang="T66">
                          <a:pos x="T4" y="T5"/>
                        </a:cxn>
                        <a:cxn ang="T67">
                          <a:pos x="T6" y="T7"/>
                        </a:cxn>
                        <a:cxn ang="T68">
                          <a:pos x="T8" y="T9"/>
                        </a:cxn>
                        <a:cxn ang="T69">
                          <a:pos x="T10" y="T11"/>
                        </a:cxn>
                        <a:cxn ang="T70">
                          <a:pos x="T12" y="T13"/>
                        </a:cxn>
                        <a:cxn ang="T71">
                          <a:pos x="T14" y="T15"/>
                        </a:cxn>
                        <a:cxn ang="T72">
                          <a:pos x="T16" y="T17"/>
                        </a:cxn>
                        <a:cxn ang="T73">
                          <a:pos x="T18" y="T19"/>
                        </a:cxn>
                        <a:cxn ang="T74">
                          <a:pos x="T20" y="T21"/>
                        </a:cxn>
                        <a:cxn ang="T75">
                          <a:pos x="T22" y="T23"/>
                        </a:cxn>
                        <a:cxn ang="T76">
                          <a:pos x="T24" y="T25"/>
                        </a:cxn>
                        <a:cxn ang="T77">
                          <a:pos x="T26" y="T27"/>
                        </a:cxn>
                        <a:cxn ang="T78">
                          <a:pos x="T28" y="T29"/>
                        </a:cxn>
                        <a:cxn ang="T79">
                          <a:pos x="T30" y="T31"/>
                        </a:cxn>
                        <a:cxn ang="T80">
                          <a:pos x="T32" y="T33"/>
                        </a:cxn>
                        <a:cxn ang="T81">
                          <a:pos x="T34" y="T35"/>
                        </a:cxn>
                        <a:cxn ang="T82">
                          <a:pos x="T36" y="T37"/>
                        </a:cxn>
                        <a:cxn ang="T83">
                          <a:pos x="T38" y="T39"/>
                        </a:cxn>
                        <a:cxn ang="T84">
                          <a:pos x="T40" y="T41"/>
                        </a:cxn>
                        <a:cxn ang="T85">
                          <a:pos x="T42" y="T43"/>
                        </a:cxn>
                        <a:cxn ang="T86">
                          <a:pos x="T44" y="T45"/>
                        </a:cxn>
                        <a:cxn ang="T87">
                          <a:pos x="T46" y="T47"/>
                        </a:cxn>
                        <a:cxn ang="T88">
                          <a:pos x="T48" y="T49"/>
                        </a:cxn>
                        <a:cxn ang="T89">
                          <a:pos x="T50" y="T51"/>
                        </a:cxn>
                        <a:cxn ang="T90">
                          <a:pos x="T52" y="T53"/>
                        </a:cxn>
                        <a:cxn ang="T91">
                          <a:pos x="T54" y="T55"/>
                        </a:cxn>
                        <a:cxn ang="T92">
                          <a:pos x="T56" y="T57"/>
                        </a:cxn>
                        <a:cxn ang="T93">
                          <a:pos x="T58" y="T59"/>
                        </a:cxn>
                        <a:cxn ang="T94">
                          <a:pos x="T60" y="T61"/>
                        </a:cxn>
                        <a:cxn ang="T95">
                          <a:pos x="T62" y="T63"/>
                        </a:cxn>
                      </a:cxnLst>
                      <a:rect l="0" t="0" r="r" b="b"/>
                      <a:pathLst>
                        <a:path w="110" h="300">
                          <a:moveTo>
                            <a:pt x="22" y="18"/>
                          </a:moveTo>
                          <a:lnTo>
                            <a:pt x="27" y="14"/>
                          </a:lnTo>
                          <a:lnTo>
                            <a:pt x="34" y="9"/>
                          </a:lnTo>
                          <a:lnTo>
                            <a:pt x="42" y="5"/>
                          </a:lnTo>
                          <a:lnTo>
                            <a:pt x="52" y="1"/>
                          </a:lnTo>
                          <a:lnTo>
                            <a:pt x="59" y="0"/>
                          </a:lnTo>
                          <a:lnTo>
                            <a:pt x="70" y="0"/>
                          </a:lnTo>
                          <a:lnTo>
                            <a:pt x="79" y="3"/>
                          </a:lnTo>
                          <a:lnTo>
                            <a:pt x="85" y="5"/>
                          </a:lnTo>
                          <a:lnTo>
                            <a:pt x="94" y="16"/>
                          </a:lnTo>
                          <a:lnTo>
                            <a:pt x="101" y="23"/>
                          </a:lnTo>
                          <a:lnTo>
                            <a:pt x="105" y="32"/>
                          </a:lnTo>
                          <a:lnTo>
                            <a:pt x="108" y="45"/>
                          </a:lnTo>
                          <a:lnTo>
                            <a:pt x="109" y="61"/>
                          </a:lnTo>
                          <a:lnTo>
                            <a:pt x="108" y="73"/>
                          </a:lnTo>
                          <a:lnTo>
                            <a:pt x="105" y="87"/>
                          </a:lnTo>
                          <a:lnTo>
                            <a:pt x="102" y="100"/>
                          </a:lnTo>
                          <a:lnTo>
                            <a:pt x="97" y="117"/>
                          </a:lnTo>
                          <a:lnTo>
                            <a:pt x="89" y="143"/>
                          </a:lnTo>
                          <a:lnTo>
                            <a:pt x="85" y="166"/>
                          </a:lnTo>
                          <a:lnTo>
                            <a:pt x="82" y="181"/>
                          </a:lnTo>
                          <a:lnTo>
                            <a:pt x="77" y="203"/>
                          </a:lnTo>
                          <a:lnTo>
                            <a:pt x="72" y="223"/>
                          </a:lnTo>
                          <a:lnTo>
                            <a:pt x="68" y="237"/>
                          </a:lnTo>
                          <a:lnTo>
                            <a:pt x="61" y="249"/>
                          </a:lnTo>
                          <a:lnTo>
                            <a:pt x="54" y="260"/>
                          </a:lnTo>
                          <a:lnTo>
                            <a:pt x="46" y="270"/>
                          </a:lnTo>
                          <a:lnTo>
                            <a:pt x="37" y="277"/>
                          </a:lnTo>
                          <a:lnTo>
                            <a:pt x="28" y="282"/>
                          </a:lnTo>
                          <a:lnTo>
                            <a:pt x="18" y="288"/>
                          </a:lnTo>
                          <a:lnTo>
                            <a:pt x="10" y="293"/>
                          </a:lnTo>
                          <a:lnTo>
                            <a:pt x="0" y="299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20507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4884" y="1875"/>
                      <a:ext cx="117" cy="372"/>
                    </a:xfrm>
                    <a:custGeom>
                      <a:avLst/>
                      <a:gdLst>
                        <a:gd name="T0" fmla="*/ 0 w 117"/>
                        <a:gd name="T1" fmla="*/ 62 h 372"/>
                        <a:gd name="T2" fmla="*/ 6 w 117"/>
                        <a:gd name="T3" fmla="*/ 48 h 372"/>
                        <a:gd name="T4" fmla="*/ 11 w 117"/>
                        <a:gd name="T5" fmla="*/ 36 h 372"/>
                        <a:gd name="T6" fmla="*/ 19 w 117"/>
                        <a:gd name="T7" fmla="*/ 24 h 372"/>
                        <a:gd name="T8" fmla="*/ 27 w 117"/>
                        <a:gd name="T9" fmla="*/ 13 h 372"/>
                        <a:gd name="T10" fmla="*/ 33 w 117"/>
                        <a:gd name="T11" fmla="*/ 5 h 372"/>
                        <a:gd name="T12" fmla="*/ 42 w 117"/>
                        <a:gd name="T13" fmla="*/ 2 h 372"/>
                        <a:gd name="T14" fmla="*/ 52 w 117"/>
                        <a:gd name="T15" fmla="*/ 0 h 372"/>
                        <a:gd name="T16" fmla="*/ 65 w 117"/>
                        <a:gd name="T17" fmla="*/ 0 h 372"/>
                        <a:gd name="T18" fmla="*/ 76 w 117"/>
                        <a:gd name="T19" fmla="*/ 3 h 372"/>
                        <a:gd name="T20" fmla="*/ 85 w 117"/>
                        <a:gd name="T21" fmla="*/ 8 h 372"/>
                        <a:gd name="T22" fmla="*/ 94 w 117"/>
                        <a:gd name="T23" fmla="*/ 18 h 372"/>
                        <a:gd name="T24" fmla="*/ 103 w 117"/>
                        <a:gd name="T25" fmla="*/ 32 h 372"/>
                        <a:gd name="T26" fmla="*/ 111 w 117"/>
                        <a:gd name="T27" fmla="*/ 52 h 372"/>
                        <a:gd name="T28" fmla="*/ 113 w 117"/>
                        <a:gd name="T29" fmla="*/ 66 h 372"/>
                        <a:gd name="T30" fmla="*/ 116 w 117"/>
                        <a:gd name="T31" fmla="*/ 81 h 372"/>
                        <a:gd name="T32" fmla="*/ 116 w 117"/>
                        <a:gd name="T33" fmla="*/ 94 h 372"/>
                        <a:gd name="T34" fmla="*/ 116 w 117"/>
                        <a:gd name="T35" fmla="*/ 108 h 372"/>
                        <a:gd name="T36" fmla="*/ 116 w 117"/>
                        <a:gd name="T37" fmla="*/ 124 h 372"/>
                        <a:gd name="T38" fmla="*/ 112 w 117"/>
                        <a:gd name="T39" fmla="*/ 141 h 372"/>
                        <a:gd name="T40" fmla="*/ 108 w 117"/>
                        <a:gd name="T41" fmla="*/ 165 h 372"/>
                        <a:gd name="T42" fmla="*/ 102 w 117"/>
                        <a:gd name="T43" fmla="*/ 191 h 372"/>
                        <a:gd name="T44" fmla="*/ 98 w 117"/>
                        <a:gd name="T45" fmla="*/ 206 h 372"/>
                        <a:gd name="T46" fmla="*/ 97 w 117"/>
                        <a:gd name="T47" fmla="*/ 219 h 372"/>
                        <a:gd name="T48" fmla="*/ 96 w 117"/>
                        <a:gd name="T49" fmla="*/ 235 h 372"/>
                        <a:gd name="T50" fmla="*/ 95 w 117"/>
                        <a:gd name="T51" fmla="*/ 253 h 372"/>
                        <a:gd name="T52" fmla="*/ 96 w 117"/>
                        <a:gd name="T53" fmla="*/ 274 h 372"/>
                        <a:gd name="T54" fmla="*/ 94 w 117"/>
                        <a:gd name="T55" fmla="*/ 289 h 372"/>
                        <a:gd name="T56" fmla="*/ 91 w 117"/>
                        <a:gd name="T57" fmla="*/ 310 h 372"/>
                        <a:gd name="T58" fmla="*/ 87 w 117"/>
                        <a:gd name="T59" fmla="*/ 329 h 372"/>
                        <a:gd name="T60" fmla="*/ 84 w 117"/>
                        <a:gd name="T61" fmla="*/ 345 h 372"/>
                        <a:gd name="T62" fmla="*/ 80 w 117"/>
                        <a:gd name="T63" fmla="*/ 358 h 372"/>
                        <a:gd name="T64" fmla="*/ 77 w 117"/>
                        <a:gd name="T65" fmla="*/ 371 h 372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0" t="0" r="r" b="b"/>
                      <a:pathLst>
                        <a:path w="117" h="372">
                          <a:moveTo>
                            <a:pt x="0" y="62"/>
                          </a:moveTo>
                          <a:lnTo>
                            <a:pt x="6" y="48"/>
                          </a:lnTo>
                          <a:lnTo>
                            <a:pt x="11" y="36"/>
                          </a:lnTo>
                          <a:lnTo>
                            <a:pt x="19" y="24"/>
                          </a:lnTo>
                          <a:lnTo>
                            <a:pt x="27" y="13"/>
                          </a:lnTo>
                          <a:lnTo>
                            <a:pt x="33" y="5"/>
                          </a:lnTo>
                          <a:lnTo>
                            <a:pt x="42" y="2"/>
                          </a:lnTo>
                          <a:lnTo>
                            <a:pt x="52" y="0"/>
                          </a:lnTo>
                          <a:lnTo>
                            <a:pt x="65" y="0"/>
                          </a:lnTo>
                          <a:lnTo>
                            <a:pt x="76" y="3"/>
                          </a:lnTo>
                          <a:lnTo>
                            <a:pt x="85" y="8"/>
                          </a:lnTo>
                          <a:lnTo>
                            <a:pt x="94" y="18"/>
                          </a:lnTo>
                          <a:lnTo>
                            <a:pt x="103" y="32"/>
                          </a:lnTo>
                          <a:lnTo>
                            <a:pt x="111" y="52"/>
                          </a:lnTo>
                          <a:lnTo>
                            <a:pt x="113" y="66"/>
                          </a:lnTo>
                          <a:lnTo>
                            <a:pt x="116" y="81"/>
                          </a:lnTo>
                          <a:lnTo>
                            <a:pt x="116" y="94"/>
                          </a:lnTo>
                          <a:lnTo>
                            <a:pt x="116" y="108"/>
                          </a:lnTo>
                          <a:lnTo>
                            <a:pt x="116" y="124"/>
                          </a:lnTo>
                          <a:lnTo>
                            <a:pt x="112" y="141"/>
                          </a:lnTo>
                          <a:lnTo>
                            <a:pt x="108" y="165"/>
                          </a:lnTo>
                          <a:lnTo>
                            <a:pt x="102" y="191"/>
                          </a:lnTo>
                          <a:lnTo>
                            <a:pt x="98" y="206"/>
                          </a:lnTo>
                          <a:lnTo>
                            <a:pt x="97" y="219"/>
                          </a:lnTo>
                          <a:lnTo>
                            <a:pt x="96" y="235"/>
                          </a:lnTo>
                          <a:lnTo>
                            <a:pt x="95" y="253"/>
                          </a:lnTo>
                          <a:lnTo>
                            <a:pt x="96" y="274"/>
                          </a:lnTo>
                          <a:lnTo>
                            <a:pt x="94" y="289"/>
                          </a:lnTo>
                          <a:lnTo>
                            <a:pt x="91" y="310"/>
                          </a:lnTo>
                          <a:lnTo>
                            <a:pt x="87" y="329"/>
                          </a:lnTo>
                          <a:lnTo>
                            <a:pt x="84" y="345"/>
                          </a:lnTo>
                          <a:lnTo>
                            <a:pt x="80" y="358"/>
                          </a:lnTo>
                          <a:lnTo>
                            <a:pt x="77" y="371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cs-CZ"/>
                    </a:p>
                  </p:txBody>
                </p:sp>
                <p:grpSp>
                  <p:nvGrpSpPr>
                    <p:cNvPr id="20508" name="Group 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6" y="1519"/>
                      <a:ext cx="1051" cy="674"/>
                      <a:chOff x="4216" y="1519"/>
                      <a:chExt cx="1051" cy="674"/>
                    </a:xfrm>
                  </p:grpSpPr>
                  <p:grpSp>
                    <p:nvGrpSpPr>
                      <p:cNvPr id="20509" name="Group 5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544" y="1519"/>
                        <a:ext cx="723" cy="674"/>
                        <a:chOff x="4544" y="1519"/>
                        <a:chExt cx="723" cy="674"/>
                      </a:xfrm>
                    </p:grpSpPr>
                    <p:grpSp>
                      <p:nvGrpSpPr>
                        <p:cNvPr id="20511" name="Group 5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544" y="2013"/>
                          <a:ext cx="94" cy="150"/>
                          <a:chOff x="4544" y="2013"/>
                          <a:chExt cx="94" cy="150"/>
                        </a:xfrm>
                      </p:grpSpPr>
                      <p:sp>
                        <p:nvSpPr>
                          <p:cNvPr id="20521" name="Freeform 5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587" y="2013"/>
                            <a:ext cx="51" cy="150"/>
                          </a:xfrm>
                          <a:custGeom>
                            <a:avLst/>
                            <a:gdLst>
                              <a:gd name="T0" fmla="*/ 50 w 51"/>
                              <a:gd name="T1" fmla="*/ 0 h 150"/>
                              <a:gd name="T2" fmla="*/ 41 w 51"/>
                              <a:gd name="T3" fmla="*/ 12 h 150"/>
                              <a:gd name="T4" fmla="*/ 33 w 51"/>
                              <a:gd name="T5" fmla="*/ 25 h 150"/>
                              <a:gd name="T6" fmla="*/ 28 w 51"/>
                              <a:gd name="T7" fmla="*/ 34 h 150"/>
                              <a:gd name="T8" fmla="*/ 21 w 51"/>
                              <a:gd name="T9" fmla="*/ 45 h 150"/>
                              <a:gd name="T10" fmla="*/ 14 w 51"/>
                              <a:gd name="T11" fmla="*/ 59 h 150"/>
                              <a:gd name="T12" fmla="*/ 7 w 51"/>
                              <a:gd name="T13" fmla="*/ 74 h 150"/>
                              <a:gd name="T14" fmla="*/ 4 w 51"/>
                              <a:gd name="T15" fmla="*/ 87 h 150"/>
                              <a:gd name="T16" fmla="*/ 2 w 51"/>
                              <a:gd name="T17" fmla="*/ 102 h 150"/>
                              <a:gd name="T18" fmla="*/ 0 w 51"/>
                              <a:gd name="T19" fmla="*/ 120 h 150"/>
                              <a:gd name="T20" fmla="*/ 0 w 51"/>
                              <a:gd name="T21" fmla="*/ 134 h 150"/>
                              <a:gd name="T22" fmla="*/ 1 w 51"/>
                              <a:gd name="T23" fmla="*/ 149 h 150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51" h="150">
                                <a:moveTo>
                                  <a:pt x="50" y="0"/>
                                </a:moveTo>
                                <a:lnTo>
                                  <a:pt x="41" y="12"/>
                                </a:lnTo>
                                <a:lnTo>
                                  <a:pt x="33" y="25"/>
                                </a:lnTo>
                                <a:lnTo>
                                  <a:pt x="28" y="34"/>
                                </a:lnTo>
                                <a:lnTo>
                                  <a:pt x="21" y="45"/>
                                </a:lnTo>
                                <a:lnTo>
                                  <a:pt x="14" y="59"/>
                                </a:lnTo>
                                <a:lnTo>
                                  <a:pt x="7" y="74"/>
                                </a:lnTo>
                                <a:lnTo>
                                  <a:pt x="4" y="87"/>
                                </a:lnTo>
                                <a:lnTo>
                                  <a:pt x="2" y="102"/>
                                </a:lnTo>
                                <a:lnTo>
                                  <a:pt x="0" y="120"/>
                                </a:lnTo>
                                <a:lnTo>
                                  <a:pt x="0" y="134"/>
                                </a:lnTo>
                                <a:lnTo>
                                  <a:pt x="1" y="149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cs-CZ"/>
                          </a:p>
                        </p:txBody>
                      </p:sp>
                      <p:sp>
                        <p:nvSpPr>
                          <p:cNvPr id="20522" name="Freeform 5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544" y="2132"/>
                            <a:ext cx="42" cy="22"/>
                          </a:xfrm>
                          <a:custGeom>
                            <a:avLst/>
                            <a:gdLst>
                              <a:gd name="T0" fmla="*/ 41 w 42"/>
                              <a:gd name="T1" fmla="*/ 2 h 22"/>
                              <a:gd name="T2" fmla="*/ 34 w 42"/>
                              <a:gd name="T3" fmla="*/ 0 h 22"/>
                              <a:gd name="T4" fmla="*/ 27 w 42"/>
                              <a:gd name="T5" fmla="*/ 0 h 22"/>
                              <a:gd name="T6" fmla="*/ 19 w 42"/>
                              <a:gd name="T7" fmla="*/ 0 h 22"/>
                              <a:gd name="T8" fmla="*/ 14 w 42"/>
                              <a:gd name="T9" fmla="*/ 5 h 22"/>
                              <a:gd name="T10" fmla="*/ 7 w 42"/>
                              <a:gd name="T11" fmla="*/ 11 h 22"/>
                              <a:gd name="T12" fmla="*/ 0 w 42"/>
                              <a:gd name="T13" fmla="*/ 21 h 22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</a:gdLst>
                            <a:ahLst/>
                            <a:cxnLst>
                              <a:cxn ang="T14">
                                <a:pos x="T0" y="T1"/>
                              </a:cxn>
                              <a:cxn ang="T15">
                                <a:pos x="T2" y="T3"/>
                              </a:cxn>
                              <a:cxn ang="T16">
                                <a:pos x="T4" y="T5"/>
                              </a:cxn>
                              <a:cxn ang="T17">
                                <a:pos x="T6" y="T7"/>
                              </a:cxn>
                              <a:cxn ang="T18">
                                <a:pos x="T8" y="T9"/>
                              </a:cxn>
                              <a:cxn ang="T19">
                                <a:pos x="T10" y="T11"/>
                              </a:cxn>
                              <a:cxn ang="T2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42" h="22">
                                <a:moveTo>
                                  <a:pt x="41" y="2"/>
                                </a:moveTo>
                                <a:lnTo>
                                  <a:pt x="34" y="0"/>
                                </a:lnTo>
                                <a:lnTo>
                                  <a:pt x="27" y="0"/>
                                </a:lnTo>
                                <a:lnTo>
                                  <a:pt x="19" y="0"/>
                                </a:lnTo>
                                <a:lnTo>
                                  <a:pt x="14" y="5"/>
                                </a:lnTo>
                                <a:lnTo>
                                  <a:pt x="7" y="11"/>
                                </a:lnTo>
                                <a:lnTo>
                                  <a:pt x="0" y="21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cs-CZ"/>
                          </a:p>
                        </p:txBody>
                      </p:sp>
                      <p:sp>
                        <p:nvSpPr>
                          <p:cNvPr id="20523" name="Freeform 5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587" y="2016"/>
                            <a:ext cx="40" cy="21"/>
                          </a:xfrm>
                          <a:custGeom>
                            <a:avLst/>
                            <a:gdLst>
                              <a:gd name="T0" fmla="*/ 39 w 40"/>
                              <a:gd name="T1" fmla="*/ 20 h 21"/>
                              <a:gd name="T2" fmla="*/ 32 w 40"/>
                              <a:gd name="T3" fmla="*/ 9 h 21"/>
                              <a:gd name="T4" fmla="*/ 25 w 40"/>
                              <a:gd name="T5" fmla="*/ 2 h 21"/>
                              <a:gd name="T6" fmla="*/ 17 w 40"/>
                              <a:gd name="T7" fmla="*/ 2 h 21"/>
                              <a:gd name="T8" fmla="*/ 8 w 40"/>
                              <a:gd name="T9" fmla="*/ 0 h 21"/>
                              <a:gd name="T10" fmla="*/ 0 w 40"/>
                              <a:gd name="T11" fmla="*/ 5 h 21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40" h="21">
                                <a:moveTo>
                                  <a:pt x="39" y="20"/>
                                </a:moveTo>
                                <a:lnTo>
                                  <a:pt x="32" y="9"/>
                                </a:lnTo>
                                <a:lnTo>
                                  <a:pt x="25" y="2"/>
                                </a:lnTo>
                                <a:lnTo>
                                  <a:pt x="17" y="2"/>
                                </a:lnTo>
                                <a:lnTo>
                                  <a:pt x="8" y="0"/>
                                </a:lnTo>
                                <a:lnTo>
                                  <a:pt x="0" y="5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cs-CZ"/>
                          </a:p>
                        </p:txBody>
                      </p:sp>
                    </p:grpSp>
                    <p:sp>
                      <p:nvSpPr>
                        <p:cNvPr id="20512" name="Freeform 5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651" y="2044"/>
                          <a:ext cx="76" cy="76"/>
                        </a:xfrm>
                        <a:custGeom>
                          <a:avLst/>
                          <a:gdLst>
                            <a:gd name="T0" fmla="*/ 2 w 76"/>
                            <a:gd name="T1" fmla="*/ 0 h 76"/>
                            <a:gd name="T2" fmla="*/ 1 w 76"/>
                            <a:gd name="T3" fmla="*/ 7 h 76"/>
                            <a:gd name="T4" fmla="*/ 0 w 76"/>
                            <a:gd name="T5" fmla="*/ 19 h 76"/>
                            <a:gd name="T6" fmla="*/ 0 w 76"/>
                            <a:gd name="T7" fmla="*/ 29 h 76"/>
                            <a:gd name="T8" fmla="*/ 0 w 76"/>
                            <a:gd name="T9" fmla="*/ 37 h 76"/>
                            <a:gd name="T10" fmla="*/ 3 w 76"/>
                            <a:gd name="T11" fmla="*/ 49 h 76"/>
                            <a:gd name="T12" fmla="*/ 10 w 76"/>
                            <a:gd name="T13" fmla="*/ 59 h 76"/>
                            <a:gd name="T14" fmla="*/ 17 w 76"/>
                            <a:gd name="T15" fmla="*/ 65 h 76"/>
                            <a:gd name="T16" fmla="*/ 25 w 76"/>
                            <a:gd name="T17" fmla="*/ 70 h 76"/>
                            <a:gd name="T18" fmla="*/ 34 w 76"/>
                            <a:gd name="T19" fmla="*/ 72 h 76"/>
                            <a:gd name="T20" fmla="*/ 41 w 76"/>
                            <a:gd name="T21" fmla="*/ 75 h 76"/>
                            <a:gd name="T22" fmla="*/ 49 w 76"/>
                            <a:gd name="T23" fmla="*/ 73 h 76"/>
                            <a:gd name="T24" fmla="*/ 56 w 76"/>
                            <a:gd name="T25" fmla="*/ 71 h 76"/>
                            <a:gd name="T26" fmla="*/ 65 w 76"/>
                            <a:gd name="T27" fmla="*/ 68 h 76"/>
                            <a:gd name="T28" fmla="*/ 75 w 76"/>
                            <a:gd name="T29" fmla="*/ 61 h 7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</a:gdLst>
                          <a:ahLst/>
                          <a:cxnLst>
                            <a:cxn ang="T30">
                              <a:pos x="T0" y="T1"/>
                            </a:cxn>
                            <a:cxn ang="T31">
                              <a:pos x="T2" y="T3"/>
                            </a:cxn>
                            <a:cxn ang="T32">
                              <a:pos x="T4" y="T5"/>
                            </a:cxn>
                            <a:cxn ang="T33">
                              <a:pos x="T6" y="T7"/>
                            </a:cxn>
                            <a:cxn ang="T34">
                              <a:pos x="T8" y="T9"/>
                            </a:cxn>
                            <a:cxn ang="T35">
                              <a:pos x="T10" y="T11"/>
                            </a:cxn>
                            <a:cxn ang="T36">
                              <a:pos x="T12" y="T13"/>
                            </a:cxn>
                            <a:cxn ang="T37">
                              <a:pos x="T14" y="T15"/>
                            </a:cxn>
                            <a:cxn ang="T38">
                              <a:pos x="T16" y="T17"/>
                            </a:cxn>
                            <a:cxn ang="T39">
                              <a:pos x="T18" y="T19"/>
                            </a:cxn>
                            <a:cxn ang="T40">
                              <a:pos x="T20" y="T21"/>
                            </a:cxn>
                            <a:cxn ang="T41">
                              <a:pos x="T22" y="T23"/>
                            </a:cxn>
                            <a:cxn ang="T42">
                              <a:pos x="T24" y="T25"/>
                            </a:cxn>
                            <a:cxn ang="T43">
                              <a:pos x="T26" y="T27"/>
                            </a:cxn>
                            <a:cxn ang="T44">
                              <a:pos x="T28" y="T29"/>
                            </a:cxn>
                          </a:cxnLst>
                          <a:rect l="0" t="0" r="r" b="b"/>
                          <a:pathLst>
                            <a:path w="76" h="76">
                              <a:moveTo>
                                <a:pt x="2" y="0"/>
                              </a:moveTo>
                              <a:lnTo>
                                <a:pt x="1" y="7"/>
                              </a:lnTo>
                              <a:lnTo>
                                <a:pt x="0" y="19"/>
                              </a:lnTo>
                              <a:lnTo>
                                <a:pt x="0" y="29"/>
                              </a:lnTo>
                              <a:lnTo>
                                <a:pt x="0" y="37"/>
                              </a:lnTo>
                              <a:lnTo>
                                <a:pt x="3" y="49"/>
                              </a:lnTo>
                              <a:lnTo>
                                <a:pt x="10" y="59"/>
                              </a:lnTo>
                              <a:lnTo>
                                <a:pt x="17" y="65"/>
                              </a:lnTo>
                              <a:lnTo>
                                <a:pt x="25" y="70"/>
                              </a:lnTo>
                              <a:lnTo>
                                <a:pt x="34" y="72"/>
                              </a:lnTo>
                              <a:lnTo>
                                <a:pt x="41" y="75"/>
                              </a:lnTo>
                              <a:lnTo>
                                <a:pt x="49" y="73"/>
                              </a:lnTo>
                              <a:lnTo>
                                <a:pt x="56" y="71"/>
                              </a:lnTo>
                              <a:lnTo>
                                <a:pt x="65" y="68"/>
                              </a:lnTo>
                              <a:lnTo>
                                <a:pt x="75" y="61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3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806" y="1970"/>
                          <a:ext cx="88" cy="95"/>
                        </a:xfrm>
                        <a:custGeom>
                          <a:avLst/>
                          <a:gdLst>
                            <a:gd name="T0" fmla="*/ 7 w 88"/>
                            <a:gd name="T1" fmla="*/ 0 h 95"/>
                            <a:gd name="T2" fmla="*/ 5 w 88"/>
                            <a:gd name="T3" fmla="*/ 9 h 95"/>
                            <a:gd name="T4" fmla="*/ 3 w 88"/>
                            <a:gd name="T5" fmla="*/ 20 h 95"/>
                            <a:gd name="T6" fmla="*/ 2 w 88"/>
                            <a:gd name="T7" fmla="*/ 35 h 95"/>
                            <a:gd name="T8" fmla="*/ 0 w 88"/>
                            <a:gd name="T9" fmla="*/ 50 h 95"/>
                            <a:gd name="T10" fmla="*/ 2 w 88"/>
                            <a:gd name="T11" fmla="*/ 62 h 95"/>
                            <a:gd name="T12" fmla="*/ 6 w 88"/>
                            <a:gd name="T13" fmla="*/ 73 h 95"/>
                            <a:gd name="T14" fmla="*/ 13 w 88"/>
                            <a:gd name="T15" fmla="*/ 81 h 95"/>
                            <a:gd name="T16" fmla="*/ 22 w 88"/>
                            <a:gd name="T17" fmla="*/ 88 h 95"/>
                            <a:gd name="T18" fmla="*/ 30 w 88"/>
                            <a:gd name="T19" fmla="*/ 91 h 95"/>
                            <a:gd name="T20" fmla="*/ 37 w 88"/>
                            <a:gd name="T21" fmla="*/ 92 h 95"/>
                            <a:gd name="T22" fmla="*/ 45 w 88"/>
                            <a:gd name="T23" fmla="*/ 94 h 95"/>
                            <a:gd name="T24" fmla="*/ 56 w 88"/>
                            <a:gd name="T25" fmla="*/ 89 h 95"/>
                            <a:gd name="T26" fmla="*/ 64 w 88"/>
                            <a:gd name="T27" fmla="*/ 79 h 95"/>
                            <a:gd name="T28" fmla="*/ 72 w 88"/>
                            <a:gd name="T29" fmla="*/ 68 h 95"/>
                            <a:gd name="T30" fmla="*/ 76 w 88"/>
                            <a:gd name="T31" fmla="*/ 58 h 95"/>
                            <a:gd name="T32" fmla="*/ 81 w 88"/>
                            <a:gd name="T33" fmla="*/ 46 h 95"/>
                            <a:gd name="T34" fmla="*/ 84 w 88"/>
                            <a:gd name="T35" fmla="*/ 34 h 95"/>
                            <a:gd name="T36" fmla="*/ 87 w 88"/>
                            <a:gd name="T37" fmla="*/ 17 h 95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</a:gdLst>
                          <a:ahLst/>
                          <a:cxnLst>
                            <a:cxn ang="T38">
                              <a:pos x="T0" y="T1"/>
                            </a:cxn>
                            <a:cxn ang="T39">
                              <a:pos x="T2" y="T3"/>
                            </a:cxn>
                            <a:cxn ang="T40">
                              <a:pos x="T4" y="T5"/>
                            </a:cxn>
                            <a:cxn ang="T41">
                              <a:pos x="T6" y="T7"/>
                            </a:cxn>
                            <a:cxn ang="T42">
                              <a:pos x="T8" y="T9"/>
                            </a:cxn>
                            <a:cxn ang="T43">
                              <a:pos x="T10" y="T11"/>
                            </a:cxn>
                            <a:cxn ang="T44">
                              <a:pos x="T12" y="T13"/>
                            </a:cxn>
                            <a:cxn ang="T45">
                              <a:pos x="T14" y="T15"/>
                            </a:cxn>
                            <a:cxn ang="T46">
                              <a:pos x="T16" y="T17"/>
                            </a:cxn>
                            <a:cxn ang="T47">
                              <a:pos x="T18" y="T19"/>
                            </a:cxn>
                            <a:cxn ang="T48">
                              <a:pos x="T20" y="T21"/>
                            </a:cxn>
                            <a:cxn ang="T49">
                              <a:pos x="T22" y="T23"/>
                            </a:cxn>
                            <a:cxn ang="T50">
                              <a:pos x="T24" y="T25"/>
                            </a:cxn>
                            <a:cxn ang="T51">
                              <a:pos x="T26" y="T27"/>
                            </a:cxn>
                            <a:cxn ang="T52">
                              <a:pos x="T28" y="T29"/>
                            </a:cxn>
                            <a:cxn ang="T53">
                              <a:pos x="T30" y="T31"/>
                            </a:cxn>
                            <a:cxn ang="T54">
                              <a:pos x="T32" y="T33"/>
                            </a:cxn>
                            <a:cxn ang="T55">
                              <a:pos x="T34" y="T35"/>
                            </a:cxn>
                            <a:cxn ang="T56">
                              <a:pos x="T36" y="T37"/>
                            </a:cxn>
                          </a:cxnLst>
                          <a:rect l="0" t="0" r="r" b="b"/>
                          <a:pathLst>
                            <a:path w="88" h="95">
                              <a:moveTo>
                                <a:pt x="7" y="0"/>
                              </a:moveTo>
                              <a:lnTo>
                                <a:pt x="5" y="9"/>
                              </a:lnTo>
                              <a:lnTo>
                                <a:pt x="3" y="20"/>
                              </a:lnTo>
                              <a:lnTo>
                                <a:pt x="2" y="35"/>
                              </a:lnTo>
                              <a:lnTo>
                                <a:pt x="0" y="50"/>
                              </a:lnTo>
                              <a:lnTo>
                                <a:pt x="2" y="62"/>
                              </a:lnTo>
                              <a:lnTo>
                                <a:pt x="6" y="73"/>
                              </a:lnTo>
                              <a:lnTo>
                                <a:pt x="13" y="81"/>
                              </a:lnTo>
                              <a:lnTo>
                                <a:pt x="22" y="88"/>
                              </a:lnTo>
                              <a:lnTo>
                                <a:pt x="30" y="91"/>
                              </a:lnTo>
                              <a:lnTo>
                                <a:pt x="37" y="92"/>
                              </a:lnTo>
                              <a:lnTo>
                                <a:pt x="45" y="94"/>
                              </a:lnTo>
                              <a:lnTo>
                                <a:pt x="56" y="89"/>
                              </a:lnTo>
                              <a:lnTo>
                                <a:pt x="64" y="79"/>
                              </a:lnTo>
                              <a:lnTo>
                                <a:pt x="72" y="68"/>
                              </a:lnTo>
                              <a:lnTo>
                                <a:pt x="76" y="58"/>
                              </a:lnTo>
                              <a:lnTo>
                                <a:pt x="81" y="46"/>
                              </a:lnTo>
                              <a:lnTo>
                                <a:pt x="84" y="34"/>
                              </a:lnTo>
                              <a:lnTo>
                                <a:pt x="87" y="17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4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916" y="1928"/>
                          <a:ext cx="66" cy="94"/>
                        </a:xfrm>
                        <a:custGeom>
                          <a:avLst/>
                          <a:gdLst>
                            <a:gd name="T0" fmla="*/ 65 w 66"/>
                            <a:gd name="T1" fmla="*/ 0 h 94"/>
                            <a:gd name="T2" fmla="*/ 60 w 66"/>
                            <a:gd name="T3" fmla="*/ 37 h 94"/>
                            <a:gd name="T4" fmla="*/ 56 w 66"/>
                            <a:gd name="T5" fmla="*/ 60 h 94"/>
                            <a:gd name="T6" fmla="*/ 52 w 66"/>
                            <a:gd name="T7" fmla="*/ 70 h 94"/>
                            <a:gd name="T8" fmla="*/ 47 w 66"/>
                            <a:gd name="T9" fmla="*/ 78 h 94"/>
                            <a:gd name="T10" fmla="*/ 35 w 66"/>
                            <a:gd name="T11" fmla="*/ 89 h 94"/>
                            <a:gd name="T12" fmla="*/ 23 w 66"/>
                            <a:gd name="T13" fmla="*/ 93 h 94"/>
                            <a:gd name="T14" fmla="*/ 15 w 66"/>
                            <a:gd name="T15" fmla="*/ 93 h 94"/>
                            <a:gd name="T16" fmla="*/ 6 w 66"/>
                            <a:gd name="T17" fmla="*/ 87 h 94"/>
                            <a:gd name="T18" fmla="*/ 0 w 66"/>
                            <a:gd name="T19" fmla="*/ 76 h 94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</a:gdLst>
                          <a:ahLst/>
                          <a:cxnLst>
                            <a:cxn ang="T20">
                              <a:pos x="T0" y="T1"/>
                            </a:cxn>
                            <a:cxn ang="T21">
                              <a:pos x="T2" y="T3"/>
                            </a:cxn>
                            <a:cxn ang="T22">
                              <a:pos x="T4" y="T5"/>
                            </a:cxn>
                            <a:cxn ang="T23">
                              <a:pos x="T6" y="T7"/>
                            </a:cxn>
                            <a:cxn ang="T24">
                              <a:pos x="T8" y="T9"/>
                            </a:cxn>
                            <a:cxn ang="T25">
                              <a:pos x="T10" y="T11"/>
                            </a:cxn>
                            <a:cxn ang="T26">
                              <a:pos x="T12" y="T13"/>
                            </a:cxn>
                            <a:cxn ang="T27">
                              <a:pos x="T14" y="T15"/>
                            </a:cxn>
                            <a:cxn ang="T28">
                              <a:pos x="T16" y="T17"/>
                            </a:cxn>
                            <a:cxn ang="T29">
                              <a:pos x="T18" y="T19"/>
                            </a:cxn>
                          </a:cxnLst>
                          <a:rect l="0" t="0" r="r" b="b"/>
                          <a:pathLst>
                            <a:path w="66" h="94">
                              <a:moveTo>
                                <a:pt x="65" y="0"/>
                              </a:moveTo>
                              <a:lnTo>
                                <a:pt x="60" y="37"/>
                              </a:lnTo>
                              <a:lnTo>
                                <a:pt x="56" y="60"/>
                              </a:lnTo>
                              <a:lnTo>
                                <a:pt x="52" y="70"/>
                              </a:lnTo>
                              <a:lnTo>
                                <a:pt x="47" y="78"/>
                              </a:lnTo>
                              <a:lnTo>
                                <a:pt x="35" y="89"/>
                              </a:lnTo>
                              <a:lnTo>
                                <a:pt x="23" y="93"/>
                              </a:lnTo>
                              <a:lnTo>
                                <a:pt x="15" y="93"/>
                              </a:lnTo>
                              <a:lnTo>
                                <a:pt x="6" y="87"/>
                              </a:lnTo>
                              <a:lnTo>
                                <a:pt x="0" y="76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5" name="Freeform 6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999" y="1919"/>
                          <a:ext cx="93" cy="274"/>
                        </a:xfrm>
                        <a:custGeom>
                          <a:avLst/>
                          <a:gdLst>
                            <a:gd name="T0" fmla="*/ 0 w 93"/>
                            <a:gd name="T1" fmla="*/ 20 h 274"/>
                            <a:gd name="T2" fmla="*/ 7 w 93"/>
                            <a:gd name="T3" fmla="*/ 12 h 274"/>
                            <a:gd name="T4" fmla="*/ 13 w 93"/>
                            <a:gd name="T5" fmla="*/ 6 h 274"/>
                            <a:gd name="T6" fmla="*/ 21 w 93"/>
                            <a:gd name="T7" fmla="*/ 2 h 274"/>
                            <a:gd name="T8" fmla="*/ 30 w 93"/>
                            <a:gd name="T9" fmla="*/ 0 h 274"/>
                            <a:gd name="T10" fmla="*/ 42 w 93"/>
                            <a:gd name="T11" fmla="*/ 2 h 274"/>
                            <a:gd name="T12" fmla="*/ 52 w 93"/>
                            <a:gd name="T13" fmla="*/ 3 h 274"/>
                            <a:gd name="T14" fmla="*/ 64 w 93"/>
                            <a:gd name="T15" fmla="*/ 9 h 274"/>
                            <a:gd name="T16" fmla="*/ 73 w 93"/>
                            <a:gd name="T17" fmla="*/ 17 h 274"/>
                            <a:gd name="T18" fmla="*/ 81 w 93"/>
                            <a:gd name="T19" fmla="*/ 29 h 274"/>
                            <a:gd name="T20" fmla="*/ 86 w 93"/>
                            <a:gd name="T21" fmla="*/ 43 h 274"/>
                            <a:gd name="T22" fmla="*/ 88 w 93"/>
                            <a:gd name="T23" fmla="*/ 62 h 274"/>
                            <a:gd name="T24" fmla="*/ 91 w 93"/>
                            <a:gd name="T25" fmla="*/ 85 h 274"/>
                            <a:gd name="T26" fmla="*/ 92 w 93"/>
                            <a:gd name="T27" fmla="*/ 97 h 274"/>
                            <a:gd name="T28" fmla="*/ 91 w 93"/>
                            <a:gd name="T29" fmla="*/ 129 h 274"/>
                            <a:gd name="T30" fmla="*/ 90 w 93"/>
                            <a:gd name="T31" fmla="*/ 151 h 274"/>
                            <a:gd name="T32" fmla="*/ 89 w 93"/>
                            <a:gd name="T33" fmla="*/ 169 h 274"/>
                            <a:gd name="T34" fmla="*/ 91 w 93"/>
                            <a:gd name="T35" fmla="*/ 186 h 274"/>
                            <a:gd name="T36" fmla="*/ 92 w 93"/>
                            <a:gd name="T37" fmla="*/ 207 h 274"/>
                            <a:gd name="T38" fmla="*/ 92 w 93"/>
                            <a:gd name="T39" fmla="*/ 238 h 274"/>
                            <a:gd name="T40" fmla="*/ 91 w 93"/>
                            <a:gd name="T41" fmla="*/ 273 h 274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</a:gdLst>
                          <a:ahLst/>
                          <a:cxnLst>
                            <a:cxn ang="T42">
                              <a:pos x="T0" y="T1"/>
                            </a:cxn>
                            <a:cxn ang="T43">
                              <a:pos x="T2" y="T3"/>
                            </a:cxn>
                            <a:cxn ang="T44">
                              <a:pos x="T4" y="T5"/>
                            </a:cxn>
                            <a:cxn ang="T45">
                              <a:pos x="T6" y="T7"/>
                            </a:cxn>
                            <a:cxn ang="T46">
                              <a:pos x="T8" y="T9"/>
                            </a:cxn>
                            <a:cxn ang="T47">
                              <a:pos x="T10" y="T11"/>
                            </a:cxn>
                            <a:cxn ang="T48">
                              <a:pos x="T12" y="T13"/>
                            </a:cxn>
                            <a:cxn ang="T49">
                              <a:pos x="T14" y="T15"/>
                            </a:cxn>
                            <a:cxn ang="T50">
                              <a:pos x="T16" y="T17"/>
                            </a:cxn>
                            <a:cxn ang="T51">
                              <a:pos x="T18" y="T19"/>
                            </a:cxn>
                            <a:cxn ang="T52">
                              <a:pos x="T20" y="T21"/>
                            </a:cxn>
                            <a:cxn ang="T53">
                              <a:pos x="T22" y="T23"/>
                            </a:cxn>
                            <a:cxn ang="T54">
                              <a:pos x="T24" y="T25"/>
                            </a:cxn>
                            <a:cxn ang="T55">
                              <a:pos x="T26" y="T27"/>
                            </a:cxn>
                            <a:cxn ang="T56">
                              <a:pos x="T28" y="T29"/>
                            </a:cxn>
                            <a:cxn ang="T57">
                              <a:pos x="T30" y="T31"/>
                            </a:cxn>
                            <a:cxn ang="T58">
                              <a:pos x="T32" y="T33"/>
                            </a:cxn>
                            <a:cxn ang="T59">
                              <a:pos x="T34" y="T35"/>
                            </a:cxn>
                            <a:cxn ang="T60">
                              <a:pos x="T36" y="T37"/>
                            </a:cxn>
                            <a:cxn ang="T61">
                              <a:pos x="T38" y="T39"/>
                            </a:cxn>
                            <a:cxn ang="T62">
                              <a:pos x="T40" y="T41"/>
                            </a:cxn>
                          </a:cxnLst>
                          <a:rect l="0" t="0" r="r" b="b"/>
                          <a:pathLst>
                            <a:path w="93" h="274">
                              <a:moveTo>
                                <a:pt x="0" y="20"/>
                              </a:moveTo>
                              <a:lnTo>
                                <a:pt x="7" y="12"/>
                              </a:lnTo>
                              <a:lnTo>
                                <a:pt x="13" y="6"/>
                              </a:lnTo>
                              <a:lnTo>
                                <a:pt x="21" y="2"/>
                              </a:lnTo>
                              <a:lnTo>
                                <a:pt x="30" y="0"/>
                              </a:lnTo>
                              <a:lnTo>
                                <a:pt x="42" y="2"/>
                              </a:lnTo>
                              <a:lnTo>
                                <a:pt x="52" y="3"/>
                              </a:lnTo>
                              <a:lnTo>
                                <a:pt x="64" y="9"/>
                              </a:lnTo>
                              <a:lnTo>
                                <a:pt x="73" y="17"/>
                              </a:lnTo>
                              <a:lnTo>
                                <a:pt x="81" y="29"/>
                              </a:lnTo>
                              <a:lnTo>
                                <a:pt x="86" y="43"/>
                              </a:lnTo>
                              <a:lnTo>
                                <a:pt x="88" y="62"/>
                              </a:lnTo>
                              <a:lnTo>
                                <a:pt x="91" y="85"/>
                              </a:lnTo>
                              <a:lnTo>
                                <a:pt x="92" y="97"/>
                              </a:lnTo>
                              <a:lnTo>
                                <a:pt x="91" y="129"/>
                              </a:lnTo>
                              <a:lnTo>
                                <a:pt x="90" y="151"/>
                              </a:lnTo>
                              <a:lnTo>
                                <a:pt x="89" y="169"/>
                              </a:lnTo>
                              <a:lnTo>
                                <a:pt x="91" y="186"/>
                              </a:lnTo>
                              <a:lnTo>
                                <a:pt x="92" y="207"/>
                              </a:lnTo>
                              <a:lnTo>
                                <a:pt x="92" y="238"/>
                              </a:lnTo>
                              <a:lnTo>
                                <a:pt x="91" y="273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6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002" y="1965"/>
                          <a:ext cx="63" cy="67"/>
                        </a:xfrm>
                        <a:custGeom>
                          <a:avLst/>
                          <a:gdLst>
                            <a:gd name="T0" fmla="*/ 62 w 63"/>
                            <a:gd name="T1" fmla="*/ 0 h 67"/>
                            <a:gd name="T2" fmla="*/ 60 w 63"/>
                            <a:gd name="T3" fmla="*/ 16 h 67"/>
                            <a:gd name="T4" fmla="*/ 56 w 63"/>
                            <a:gd name="T5" fmla="*/ 31 h 67"/>
                            <a:gd name="T6" fmla="*/ 52 w 63"/>
                            <a:gd name="T7" fmla="*/ 43 h 67"/>
                            <a:gd name="T8" fmla="*/ 44 w 63"/>
                            <a:gd name="T9" fmla="*/ 54 h 67"/>
                            <a:gd name="T10" fmla="*/ 37 w 63"/>
                            <a:gd name="T11" fmla="*/ 62 h 67"/>
                            <a:gd name="T12" fmla="*/ 26 w 63"/>
                            <a:gd name="T13" fmla="*/ 65 h 67"/>
                            <a:gd name="T14" fmla="*/ 20 w 63"/>
                            <a:gd name="T15" fmla="*/ 66 h 67"/>
                            <a:gd name="T16" fmla="*/ 12 w 63"/>
                            <a:gd name="T17" fmla="*/ 60 h 67"/>
                            <a:gd name="T18" fmla="*/ 5 w 63"/>
                            <a:gd name="T19" fmla="*/ 51 h 67"/>
                            <a:gd name="T20" fmla="*/ 2 w 63"/>
                            <a:gd name="T21" fmla="*/ 42 h 67"/>
                            <a:gd name="T22" fmla="*/ 0 w 63"/>
                            <a:gd name="T23" fmla="*/ 27 h 67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</a:gdLst>
                          <a:ahLst/>
                          <a:cxnLst>
                            <a:cxn ang="T24">
                              <a:pos x="T0" y="T1"/>
                            </a:cxn>
                            <a:cxn ang="T25">
                              <a:pos x="T2" y="T3"/>
                            </a:cxn>
                            <a:cxn ang="T26">
                              <a:pos x="T4" y="T5"/>
                            </a:cxn>
                            <a:cxn ang="T27">
                              <a:pos x="T6" y="T7"/>
                            </a:cxn>
                            <a:cxn ang="T28">
                              <a:pos x="T8" y="T9"/>
                            </a:cxn>
                            <a:cxn ang="T29">
                              <a:pos x="T10" y="T11"/>
                            </a:cxn>
                            <a:cxn ang="T30">
                              <a:pos x="T12" y="T13"/>
                            </a:cxn>
                            <a:cxn ang="T31">
                              <a:pos x="T14" y="T15"/>
                            </a:cxn>
                            <a:cxn ang="T32">
                              <a:pos x="T16" y="T17"/>
                            </a:cxn>
                            <a:cxn ang="T33">
                              <a:pos x="T18" y="T19"/>
                            </a:cxn>
                            <a:cxn ang="T34">
                              <a:pos x="T20" y="T21"/>
                            </a:cxn>
                            <a:cxn ang="T35">
                              <a:pos x="T22" y="T23"/>
                            </a:cxn>
                          </a:cxnLst>
                          <a:rect l="0" t="0" r="r" b="b"/>
                          <a:pathLst>
                            <a:path w="63" h="67">
                              <a:moveTo>
                                <a:pt x="62" y="0"/>
                              </a:moveTo>
                              <a:lnTo>
                                <a:pt x="60" y="16"/>
                              </a:lnTo>
                              <a:lnTo>
                                <a:pt x="56" y="31"/>
                              </a:lnTo>
                              <a:lnTo>
                                <a:pt x="52" y="43"/>
                              </a:lnTo>
                              <a:lnTo>
                                <a:pt x="44" y="54"/>
                              </a:lnTo>
                              <a:lnTo>
                                <a:pt x="37" y="62"/>
                              </a:lnTo>
                              <a:lnTo>
                                <a:pt x="26" y="65"/>
                              </a:lnTo>
                              <a:lnTo>
                                <a:pt x="20" y="66"/>
                              </a:lnTo>
                              <a:lnTo>
                                <a:pt x="12" y="60"/>
                              </a:lnTo>
                              <a:lnTo>
                                <a:pt x="5" y="51"/>
                              </a:lnTo>
                              <a:lnTo>
                                <a:pt x="2" y="42"/>
                              </a:lnTo>
                              <a:lnTo>
                                <a:pt x="0" y="27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7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586" y="1882"/>
                          <a:ext cx="211" cy="44"/>
                        </a:xfrm>
                        <a:custGeom>
                          <a:avLst/>
                          <a:gdLst>
                            <a:gd name="T0" fmla="*/ 210 w 211"/>
                            <a:gd name="T1" fmla="*/ 4 h 44"/>
                            <a:gd name="T2" fmla="*/ 201 w 211"/>
                            <a:gd name="T3" fmla="*/ 12 h 44"/>
                            <a:gd name="T4" fmla="*/ 193 w 211"/>
                            <a:gd name="T5" fmla="*/ 20 h 44"/>
                            <a:gd name="T6" fmla="*/ 183 w 211"/>
                            <a:gd name="T7" fmla="*/ 27 h 44"/>
                            <a:gd name="T8" fmla="*/ 172 w 211"/>
                            <a:gd name="T9" fmla="*/ 33 h 44"/>
                            <a:gd name="T10" fmla="*/ 158 w 211"/>
                            <a:gd name="T11" fmla="*/ 39 h 44"/>
                            <a:gd name="T12" fmla="*/ 147 w 211"/>
                            <a:gd name="T13" fmla="*/ 41 h 44"/>
                            <a:gd name="T14" fmla="*/ 134 w 211"/>
                            <a:gd name="T15" fmla="*/ 43 h 44"/>
                            <a:gd name="T16" fmla="*/ 121 w 211"/>
                            <a:gd name="T17" fmla="*/ 41 h 44"/>
                            <a:gd name="T18" fmla="*/ 110 w 211"/>
                            <a:gd name="T19" fmla="*/ 38 h 44"/>
                            <a:gd name="T20" fmla="*/ 100 w 211"/>
                            <a:gd name="T21" fmla="*/ 33 h 44"/>
                            <a:gd name="T22" fmla="*/ 89 w 211"/>
                            <a:gd name="T23" fmla="*/ 27 h 44"/>
                            <a:gd name="T24" fmla="*/ 75 w 211"/>
                            <a:gd name="T25" fmla="*/ 17 h 44"/>
                            <a:gd name="T26" fmla="*/ 63 w 211"/>
                            <a:gd name="T27" fmla="*/ 22 h 44"/>
                            <a:gd name="T28" fmla="*/ 56 w 211"/>
                            <a:gd name="T29" fmla="*/ 22 h 44"/>
                            <a:gd name="T30" fmla="*/ 44 w 211"/>
                            <a:gd name="T31" fmla="*/ 15 h 44"/>
                            <a:gd name="T32" fmla="*/ 30 w 211"/>
                            <a:gd name="T33" fmla="*/ 6 h 44"/>
                            <a:gd name="T34" fmla="*/ 16 w 211"/>
                            <a:gd name="T35" fmla="*/ 0 h 44"/>
                            <a:gd name="T36" fmla="*/ 0 w 211"/>
                            <a:gd name="T37" fmla="*/ 6 h 44"/>
                            <a:gd name="T38" fmla="*/ 0 60000 65536"/>
                            <a:gd name="T39" fmla="*/ 0 60000 65536"/>
                            <a:gd name="T40" fmla="*/ 0 60000 65536"/>
                            <a:gd name="T41" fmla="*/ 0 60000 65536"/>
                            <a:gd name="T42" fmla="*/ 0 60000 65536"/>
                            <a:gd name="T43" fmla="*/ 0 60000 65536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</a:gdLst>
                          <a:ahLst/>
                          <a:cxnLst>
                            <a:cxn ang="T38">
                              <a:pos x="T0" y="T1"/>
                            </a:cxn>
                            <a:cxn ang="T39">
                              <a:pos x="T2" y="T3"/>
                            </a:cxn>
                            <a:cxn ang="T40">
                              <a:pos x="T4" y="T5"/>
                            </a:cxn>
                            <a:cxn ang="T41">
                              <a:pos x="T6" y="T7"/>
                            </a:cxn>
                            <a:cxn ang="T42">
                              <a:pos x="T8" y="T9"/>
                            </a:cxn>
                            <a:cxn ang="T43">
                              <a:pos x="T10" y="T11"/>
                            </a:cxn>
                            <a:cxn ang="T44">
                              <a:pos x="T12" y="T13"/>
                            </a:cxn>
                            <a:cxn ang="T45">
                              <a:pos x="T14" y="T15"/>
                            </a:cxn>
                            <a:cxn ang="T46">
                              <a:pos x="T16" y="T17"/>
                            </a:cxn>
                            <a:cxn ang="T47">
                              <a:pos x="T18" y="T19"/>
                            </a:cxn>
                            <a:cxn ang="T48">
                              <a:pos x="T20" y="T21"/>
                            </a:cxn>
                            <a:cxn ang="T49">
                              <a:pos x="T22" y="T23"/>
                            </a:cxn>
                            <a:cxn ang="T50">
                              <a:pos x="T24" y="T25"/>
                            </a:cxn>
                            <a:cxn ang="T51">
                              <a:pos x="T26" y="T27"/>
                            </a:cxn>
                            <a:cxn ang="T52">
                              <a:pos x="T28" y="T29"/>
                            </a:cxn>
                            <a:cxn ang="T53">
                              <a:pos x="T30" y="T31"/>
                            </a:cxn>
                            <a:cxn ang="T54">
                              <a:pos x="T32" y="T33"/>
                            </a:cxn>
                            <a:cxn ang="T55">
                              <a:pos x="T34" y="T35"/>
                            </a:cxn>
                            <a:cxn ang="T56">
                              <a:pos x="T36" y="T37"/>
                            </a:cxn>
                          </a:cxnLst>
                          <a:rect l="0" t="0" r="r" b="b"/>
                          <a:pathLst>
                            <a:path w="211" h="44">
                              <a:moveTo>
                                <a:pt x="210" y="4"/>
                              </a:moveTo>
                              <a:lnTo>
                                <a:pt x="201" y="12"/>
                              </a:lnTo>
                              <a:lnTo>
                                <a:pt x="193" y="20"/>
                              </a:lnTo>
                              <a:lnTo>
                                <a:pt x="183" y="27"/>
                              </a:lnTo>
                              <a:lnTo>
                                <a:pt x="172" y="33"/>
                              </a:lnTo>
                              <a:lnTo>
                                <a:pt x="158" y="39"/>
                              </a:lnTo>
                              <a:lnTo>
                                <a:pt x="147" y="41"/>
                              </a:lnTo>
                              <a:lnTo>
                                <a:pt x="134" y="43"/>
                              </a:lnTo>
                              <a:lnTo>
                                <a:pt x="121" y="41"/>
                              </a:lnTo>
                              <a:lnTo>
                                <a:pt x="110" y="38"/>
                              </a:lnTo>
                              <a:lnTo>
                                <a:pt x="100" y="33"/>
                              </a:lnTo>
                              <a:lnTo>
                                <a:pt x="89" y="27"/>
                              </a:lnTo>
                              <a:lnTo>
                                <a:pt x="75" y="17"/>
                              </a:lnTo>
                              <a:lnTo>
                                <a:pt x="63" y="22"/>
                              </a:lnTo>
                              <a:lnTo>
                                <a:pt x="56" y="22"/>
                              </a:lnTo>
                              <a:lnTo>
                                <a:pt x="44" y="15"/>
                              </a:lnTo>
                              <a:lnTo>
                                <a:pt x="30" y="6"/>
                              </a:lnTo>
                              <a:lnTo>
                                <a:pt x="16" y="0"/>
                              </a:lnTo>
                              <a:lnTo>
                                <a:pt x="0" y="6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8" name="Freeform 6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130" y="1690"/>
                          <a:ext cx="115" cy="137"/>
                        </a:xfrm>
                        <a:custGeom>
                          <a:avLst/>
                          <a:gdLst>
                            <a:gd name="T0" fmla="*/ 0 w 115"/>
                            <a:gd name="T1" fmla="*/ 0 h 137"/>
                            <a:gd name="T2" fmla="*/ 20 w 115"/>
                            <a:gd name="T3" fmla="*/ 4 h 137"/>
                            <a:gd name="T4" fmla="*/ 34 w 115"/>
                            <a:gd name="T5" fmla="*/ 10 h 137"/>
                            <a:gd name="T6" fmla="*/ 58 w 115"/>
                            <a:gd name="T7" fmla="*/ 24 h 137"/>
                            <a:gd name="T8" fmla="*/ 75 w 115"/>
                            <a:gd name="T9" fmla="*/ 41 h 137"/>
                            <a:gd name="T10" fmla="*/ 90 w 115"/>
                            <a:gd name="T11" fmla="*/ 58 h 137"/>
                            <a:gd name="T12" fmla="*/ 101 w 115"/>
                            <a:gd name="T13" fmla="*/ 75 h 137"/>
                            <a:gd name="T14" fmla="*/ 108 w 115"/>
                            <a:gd name="T15" fmla="*/ 96 h 137"/>
                            <a:gd name="T16" fmla="*/ 114 w 115"/>
                            <a:gd name="T17" fmla="*/ 114 h 137"/>
                            <a:gd name="T18" fmla="*/ 114 w 115"/>
                            <a:gd name="T19" fmla="*/ 136 h 137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</a:gdLst>
                          <a:ahLst/>
                          <a:cxnLst>
                            <a:cxn ang="T20">
                              <a:pos x="T0" y="T1"/>
                            </a:cxn>
                            <a:cxn ang="T21">
                              <a:pos x="T2" y="T3"/>
                            </a:cxn>
                            <a:cxn ang="T22">
                              <a:pos x="T4" y="T5"/>
                            </a:cxn>
                            <a:cxn ang="T23">
                              <a:pos x="T6" y="T7"/>
                            </a:cxn>
                            <a:cxn ang="T24">
                              <a:pos x="T8" y="T9"/>
                            </a:cxn>
                            <a:cxn ang="T25">
                              <a:pos x="T10" y="T11"/>
                            </a:cxn>
                            <a:cxn ang="T26">
                              <a:pos x="T12" y="T13"/>
                            </a:cxn>
                            <a:cxn ang="T27">
                              <a:pos x="T14" y="T15"/>
                            </a:cxn>
                            <a:cxn ang="T28">
                              <a:pos x="T16" y="T17"/>
                            </a:cxn>
                            <a:cxn ang="T29">
                              <a:pos x="T18" y="T19"/>
                            </a:cxn>
                          </a:cxnLst>
                          <a:rect l="0" t="0" r="r" b="b"/>
                          <a:pathLst>
                            <a:path w="115" h="137">
                              <a:moveTo>
                                <a:pt x="0" y="0"/>
                              </a:moveTo>
                              <a:lnTo>
                                <a:pt x="20" y="4"/>
                              </a:lnTo>
                              <a:lnTo>
                                <a:pt x="34" y="10"/>
                              </a:lnTo>
                              <a:lnTo>
                                <a:pt x="58" y="24"/>
                              </a:lnTo>
                              <a:lnTo>
                                <a:pt x="75" y="41"/>
                              </a:lnTo>
                              <a:lnTo>
                                <a:pt x="90" y="58"/>
                              </a:lnTo>
                              <a:lnTo>
                                <a:pt x="101" y="75"/>
                              </a:lnTo>
                              <a:lnTo>
                                <a:pt x="108" y="96"/>
                              </a:lnTo>
                              <a:lnTo>
                                <a:pt x="114" y="114"/>
                              </a:lnTo>
                              <a:lnTo>
                                <a:pt x="114" y="136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19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226" y="1704"/>
                          <a:ext cx="41" cy="105"/>
                        </a:xfrm>
                        <a:custGeom>
                          <a:avLst/>
                          <a:gdLst>
                            <a:gd name="T0" fmla="*/ 0 w 41"/>
                            <a:gd name="T1" fmla="*/ 0 h 105"/>
                            <a:gd name="T2" fmla="*/ 9 w 41"/>
                            <a:gd name="T3" fmla="*/ 9 h 105"/>
                            <a:gd name="T4" fmla="*/ 18 w 41"/>
                            <a:gd name="T5" fmla="*/ 18 h 105"/>
                            <a:gd name="T6" fmla="*/ 27 w 41"/>
                            <a:gd name="T7" fmla="*/ 35 h 105"/>
                            <a:gd name="T8" fmla="*/ 32 w 41"/>
                            <a:gd name="T9" fmla="*/ 49 h 105"/>
                            <a:gd name="T10" fmla="*/ 37 w 41"/>
                            <a:gd name="T11" fmla="*/ 66 h 105"/>
                            <a:gd name="T12" fmla="*/ 40 w 41"/>
                            <a:gd name="T13" fmla="*/ 84 h 105"/>
                            <a:gd name="T14" fmla="*/ 40 w 41"/>
                            <a:gd name="T15" fmla="*/ 104 h 105"/>
                            <a:gd name="T16" fmla="*/ 0 60000 65536"/>
                            <a:gd name="T17" fmla="*/ 0 60000 65536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</a:gdLst>
                          <a:ahLst/>
                          <a:cxnLst>
                            <a:cxn ang="T16">
                              <a:pos x="T0" y="T1"/>
                            </a:cxn>
                            <a:cxn ang="T17">
                              <a:pos x="T2" y="T3"/>
                            </a:cxn>
                            <a:cxn ang="T18">
                              <a:pos x="T4" y="T5"/>
                            </a:cxn>
                            <a:cxn ang="T19">
                              <a:pos x="T6" y="T7"/>
                            </a:cxn>
                            <a:cxn ang="T20">
                              <a:pos x="T8" y="T9"/>
                            </a:cxn>
                            <a:cxn ang="T21">
                              <a:pos x="T10" y="T11"/>
                            </a:cxn>
                            <a:cxn ang="T22">
                              <a:pos x="T12" y="T13"/>
                            </a:cxn>
                            <a:cxn ang="T23">
                              <a:pos x="T14" y="T15"/>
                            </a:cxn>
                          </a:cxnLst>
                          <a:rect l="0" t="0" r="r" b="b"/>
                          <a:pathLst>
                            <a:path w="41" h="105">
                              <a:moveTo>
                                <a:pt x="0" y="0"/>
                              </a:moveTo>
                              <a:lnTo>
                                <a:pt x="9" y="9"/>
                              </a:lnTo>
                              <a:lnTo>
                                <a:pt x="18" y="18"/>
                              </a:lnTo>
                              <a:lnTo>
                                <a:pt x="27" y="35"/>
                              </a:lnTo>
                              <a:lnTo>
                                <a:pt x="32" y="49"/>
                              </a:lnTo>
                              <a:lnTo>
                                <a:pt x="37" y="66"/>
                              </a:lnTo>
                              <a:lnTo>
                                <a:pt x="40" y="84"/>
                              </a:lnTo>
                              <a:lnTo>
                                <a:pt x="40" y="104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  <p:sp>
                      <p:nvSpPr>
                        <p:cNvPr id="20520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868" y="1519"/>
                          <a:ext cx="174" cy="74"/>
                        </a:xfrm>
                        <a:custGeom>
                          <a:avLst/>
                          <a:gdLst>
                            <a:gd name="T0" fmla="*/ 0 w 174"/>
                            <a:gd name="T1" fmla="*/ 0 h 74"/>
                            <a:gd name="T2" fmla="*/ 24 w 174"/>
                            <a:gd name="T3" fmla="*/ 3 h 74"/>
                            <a:gd name="T4" fmla="*/ 41 w 174"/>
                            <a:gd name="T5" fmla="*/ 6 h 74"/>
                            <a:gd name="T6" fmla="*/ 55 w 174"/>
                            <a:gd name="T7" fmla="*/ 4 h 74"/>
                            <a:gd name="T8" fmla="*/ 67 w 174"/>
                            <a:gd name="T9" fmla="*/ 3 h 74"/>
                            <a:gd name="T10" fmla="*/ 80 w 174"/>
                            <a:gd name="T11" fmla="*/ 2 h 74"/>
                            <a:gd name="T12" fmla="*/ 93 w 174"/>
                            <a:gd name="T13" fmla="*/ 4 h 74"/>
                            <a:gd name="T14" fmla="*/ 104 w 174"/>
                            <a:gd name="T15" fmla="*/ 6 h 74"/>
                            <a:gd name="T16" fmla="*/ 117 w 174"/>
                            <a:gd name="T17" fmla="*/ 12 h 74"/>
                            <a:gd name="T18" fmla="*/ 129 w 174"/>
                            <a:gd name="T19" fmla="*/ 18 h 74"/>
                            <a:gd name="T20" fmla="*/ 138 w 174"/>
                            <a:gd name="T21" fmla="*/ 27 h 74"/>
                            <a:gd name="T22" fmla="*/ 151 w 174"/>
                            <a:gd name="T23" fmla="*/ 43 h 74"/>
                            <a:gd name="T24" fmla="*/ 173 w 174"/>
                            <a:gd name="T25" fmla="*/ 73 h 74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</a:gdLst>
                          <a:ahLst/>
                          <a:cxnLst>
                            <a:cxn ang="T26">
                              <a:pos x="T0" y="T1"/>
                            </a:cxn>
                            <a:cxn ang="T27">
                              <a:pos x="T2" y="T3"/>
                            </a:cxn>
                            <a:cxn ang="T28">
                              <a:pos x="T4" y="T5"/>
                            </a:cxn>
                            <a:cxn ang="T29">
                              <a:pos x="T6" y="T7"/>
                            </a:cxn>
                            <a:cxn ang="T30">
                              <a:pos x="T8" y="T9"/>
                            </a:cxn>
                            <a:cxn ang="T31">
                              <a:pos x="T10" y="T11"/>
                            </a:cxn>
                            <a:cxn ang="T32">
                              <a:pos x="T12" y="T13"/>
                            </a:cxn>
                            <a:cxn ang="T33">
                              <a:pos x="T14" y="T15"/>
                            </a:cxn>
                            <a:cxn ang="T34">
                              <a:pos x="T16" y="T17"/>
                            </a:cxn>
                            <a:cxn ang="T35">
                              <a:pos x="T18" y="T19"/>
                            </a:cxn>
                            <a:cxn ang="T36">
                              <a:pos x="T20" y="T21"/>
                            </a:cxn>
                            <a:cxn ang="T37">
                              <a:pos x="T22" y="T23"/>
                            </a:cxn>
                            <a:cxn ang="T38">
                              <a:pos x="T24" y="T25"/>
                            </a:cxn>
                          </a:cxnLst>
                          <a:rect l="0" t="0" r="r" b="b"/>
                          <a:pathLst>
                            <a:path w="174" h="74">
                              <a:moveTo>
                                <a:pt x="0" y="0"/>
                              </a:moveTo>
                              <a:lnTo>
                                <a:pt x="24" y="3"/>
                              </a:lnTo>
                              <a:lnTo>
                                <a:pt x="41" y="6"/>
                              </a:lnTo>
                              <a:lnTo>
                                <a:pt x="55" y="4"/>
                              </a:lnTo>
                              <a:lnTo>
                                <a:pt x="67" y="3"/>
                              </a:lnTo>
                              <a:lnTo>
                                <a:pt x="80" y="2"/>
                              </a:lnTo>
                              <a:lnTo>
                                <a:pt x="93" y="4"/>
                              </a:lnTo>
                              <a:lnTo>
                                <a:pt x="104" y="6"/>
                              </a:lnTo>
                              <a:lnTo>
                                <a:pt x="117" y="12"/>
                              </a:lnTo>
                              <a:lnTo>
                                <a:pt x="129" y="18"/>
                              </a:lnTo>
                              <a:lnTo>
                                <a:pt x="138" y="27"/>
                              </a:lnTo>
                              <a:lnTo>
                                <a:pt x="151" y="43"/>
                              </a:lnTo>
                              <a:lnTo>
                                <a:pt x="173" y="73"/>
                              </a:lnTo>
                            </a:path>
                          </a:pathLst>
                        </a:custGeom>
                        <a:noFill/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cs-CZ"/>
                        </a:p>
                      </p:txBody>
                    </p:sp>
                  </p:grpSp>
                  <p:sp>
                    <p:nvSpPr>
                      <p:cNvPr id="20510" name="Freeform 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16" y="1801"/>
                        <a:ext cx="91" cy="58"/>
                      </a:xfrm>
                      <a:custGeom>
                        <a:avLst/>
                        <a:gdLst>
                          <a:gd name="T0" fmla="*/ 86 w 91"/>
                          <a:gd name="T1" fmla="*/ 0 h 58"/>
                          <a:gd name="T2" fmla="*/ 89 w 91"/>
                          <a:gd name="T3" fmla="*/ 6 h 58"/>
                          <a:gd name="T4" fmla="*/ 90 w 91"/>
                          <a:gd name="T5" fmla="*/ 17 h 58"/>
                          <a:gd name="T6" fmla="*/ 90 w 91"/>
                          <a:gd name="T7" fmla="*/ 29 h 58"/>
                          <a:gd name="T8" fmla="*/ 88 w 91"/>
                          <a:gd name="T9" fmla="*/ 34 h 58"/>
                          <a:gd name="T10" fmla="*/ 76 w 91"/>
                          <a:gd name="T11" fmla="*/ 45 h 58"/>
                          <a:gd name="T12" fmla="*/ 67 w 91"/>
                          <a:gd name="T13" fmla="*/ 51 h 58"/>
                          <a:gd name="T14" fmla="*/ 53 w 91"/>
                          <a:gd name="T15" fmla="*/ 55 h 58"/>
                          <a:gd name="T16" fmla="*/ 38 w 91"/>
                          <a:gd name="T17" fmla="*/ 57 h 58"/>
                          <a:gd name="T18" fmla="*/ 28 w 91"/>
                          <a:gd name="T19" fmla="*/ 56 h 58"/>
                          <a:gd name="T20" fmla="*/ 16 w 91"/>
                          <a:gd name="T21" fmla="*/ 56 h 58"/>
                          <a:gd name="T22" fmla="*/ 0 w 91"/>
                          <a:gd name="T23" fmla="*/ 52 h 58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</a:gdLst>
                        <a:ahLst/>
                        <a:cxnLst>
                          <a:cxn ang="T24">
                            <a:pos x="T0" y="T1"/>
                          </a:cxn>
                          <a:cxn ang="T25">
                            <a:pos x="T2" y="T3"/>
                          </a:cxn>
                          <a:cxn ang="T26">
                            <a:pos x="T4" y="T5"/>
                          </a:cxn>
                          <a:cxn ang="T27">
                            <a:pos x="T6" y="T7"/>
                          </a:cxn>
                          <a:cxn ang="T28">
                            <a:pos x="T8" y="T9"/>
                          </a:cxn>
                          <a:cxn ang="T29">
                            <a:pos x="T10" y="T11"/>
                          </a:cxn>
                          <a:cxn ang="T30">
                            <a:pos x="T12" y="T13"/>
                          </a:cxn>
                          <a:cxn ang="T31">
                            <a:pos x="T14" y="T15"/>
                          </a:cxn>
                          <a:cxn ang="T32">
                            <a:pos x="T16" y="T17"/>
                          </a:cxn>
                          <a:cxn ang="T33">
                            <a:pos x="T18" y="T19"/>
                          </a:cxn>
                          <a:cxn ang="T34">
                            <a:pos x="T20" y="T21"/>
                          </a:cxn>
                          <a:cxn ang="T35">
                            <a:pos x="T22" y="T23"/>
                          </a:cxn>
                        </a:cxnLst>
                        <a:rect l="0" t="0" r="r" b="b"/>
                        <a:pathLst>
                          <a:path w="91" h="58">
                            <a:moveTo>
                              <a:pt x="86" y="0"/>
                            </a:moveTo>
                            <a:lnTo>
                              <a:pt x="89" y="6"/>
                            </a:lnTo>
                            <a:lnTo>
                              <a:pt x="90" y="17"/>
                            </a:lnTo>
                            <a:lnTo>
                              <a:pt x="90" y="29"/>
                            </a:lnTo>
                            <a:lnTo>
                              <a:pt x="88" y="34"/>
                            </a:lnTo>
                            <a:lnTo>
                              <a:pt x="76" y="45"/>
                            </a:lnTo>
                            <a:lnTo>
                              <a:pt x="67" y="51"/>
                            </a:lnTo>
                            <a:lnTo>
                              <a:pt x="53" y="55"/>
                            </a:lnTo>
                            <a:lnTo>
                              <a:pt x="38" y="57"/>
                            </a:lnTo>
                            <a:lnTo>
                              <a:pt x="28" y="56"/>
                            </a:lnTo>
                            <a:lnTo>
                              <a:pt x="16" y="56"/>
                            </a:lnTo>
                            <a:lnTo>
                              <a:pt x="0" y="5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sm" len="sm"/>
                        <a:tailEnd type="none" w="sm" len="sm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cs-CZ"/>
                      </a:p>
                    </p:txBody>
                  </p:sp>
                </p:grpSp>
              </p:grpSp>
              <p:sp>
                <p:nvSpPr>
                  <p:cNvPr id="20504" name="Freeform 68"/>
                  <p:cNvSpPr>
                    <a:spLocks/>
                  </p:cNvSpPr>
                  <p:nvPr/>
                </p:nvSpPr>
                <p:spPr bwMode="auto">
                  <a:xfrm>
                    <a:off x="4976" y="1800"/>
                    <a:ext cx="83" cy="92"/>
                  </a:xfrm>
                  <a:custGeom>
                    <a:avLst/>
                    <a:gdLst>
                      <a:gd name="T0" fmla="*/ 82 w 83"/>
                      <a:gd name="T1" fmla="*/ 0 h 92"/>
                      <a:gd name="T2" fmla="*/ 75 w 83"/>
                      <a:gd name="T3" fmla="*/ 22 h 92"/>
                      <a:gd name="T4" fmla="*/ 67 w 83"/>
                      <a:gd name="T5" fmla="*/ 37 h 92"/>
                      <a:gd name="T6" fmla="*/ 62 w 83"/>
                      <a:gd name="T7" fmla="*/ 45 h 92"/>
                      <a:gd name="T8" fmla="*/ 55 w 83"/>
                      <a:gd name="T9" fmla="*/ 57 h 92"/>
                      <a:gd name="T10" fmla="*/ 44 w 83"/>
                      <a:gd name="T11" fmla="*/ 69 h 92"/>
                      <a:gd name="T12" fmla="*/ 36 w 83"/>
                      <a:gd name="T13" fmla="*/ 77 h 92"/>
                      <a:gd name="T14" fmla="*/ 29 w 83"/>
                      <a:gd name="T15" fmla="*/ 81 h 92"/>
                      <a:gd name="T16" fmla="*/ 22 w 83"/>
                      <a:gd name="T17" fmla="*/ 84 h 92"/>
                      <a:gd name="T18" fmla="*/ 11 w 83"/>
                      <a:gd name="T19" fmla="*/ 89 h 92"/>
                      <a:gd name="T20" fmla="*/ 0 w 83"/>
                      <a:gd name="T21" fmla="*/ 91 h 9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83" h="92">
                        <a:moveTo>
                          <a:pt x="82" y="0"/>
                        </a:moveTo>
                        <a:lnTo>
                          <a:pt x="75" y="22"/>
                        </a:lnTo>
                        <a:lnTo>
                          <a:pt x="67" y="37"/>
                        </a:lnTo>
                        <a:lnTo>
                          <a:pt x="62" y="45"/>
                        </a:lnTo>
                        <a:lnTo>
                          <a:pt x="55" y="57"/>
                        </a:lnTo>
                        <a:lnTo>
                          <a:pt x="44" y="69"/>
                        </a:lnTo>
                        <a:lnTo>
                          <a:pt x="36" y="77"/>
                        </a:lnTo>
                        <a:lnTo>
                          <a:pt x="29" y="81"/>
                        </a:lnTo>
                        <a:lnTo>
                          <a:pt x="22" y="84"/>
                        </a:lnTo>
                        <a:lnTo>
                          <a:pt x="11" y="89"/>
                        </a:lnTo>
                        <a:lnTo>
                          <a:pt x="0" y="9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cs-CZ"/>
                  </a:p>
                </p:txBody>
              </p:sp>
            </p:grpSp>
          </p:grpSp>
        </p:grpSp>
        <p:grpSp>
          <p:nvGrpSpPr>
            <p:cNvPr id="20496" name="Group 69"/>
            <p:cNvGrpSpPr>
              <a:grpSpLocks/>
            </p:cNvGrpSpPr>
            <p:nvPr/>
          </p:nvGrpSpPr>
          <p:grpSpPr bwMode="auto">
            <a:xfrm>
              <a:off x="5046" y="1092"/>
              <a:ext cx="696" cy="819"/>
              <a:chOff x="5046" y="1092"/>
              <a:chExt cx="696" cy="819"/>
            </a:xfrm>
          </p:grpSpPr>
          <p:sp>
            <p:nvSpPr>
              <p:cNvPr id="20497" name="Freeform 70"/>
              <p:cNvSpPr>
                <a:spLocks/>
              </p:cNvSpPr>
              <p:nvPr/>
            </p:nvSpPr>
            <p:spPr bwMode="auto">
              <a:xfrm>
                <a:off x="5046" y="1297"/>
                <a:ext cx="395" cy="587"/>
              </a:xfrm>
              <a:custGeom>
                <a:avLst/>
                <a:gdLst>
                  <a:gd name="T0" fmla="*/ 105 w 395"/>
                  <a:gd name="T1" fmla="*/ 0 h 587"/>
                  <a:gd name="T2" fmla="*/ 96 w 395"/>
                  <a:gd name="T3" fmla="*/ 20 h 587"/>
                  <a:gd name="T4" fmla="*/ 0 w 395"/>
                  <a:gd name="T5" fmla="*/ 112 h 587"/>
                  <a:gd name="T6" fmla="*/ 41 w 395"/>
                  <a:gd name="T7" fmla="*/ 151 h 587"/>
                  <a:gd name="T8" fmla="*/ 72 w 395"/>
                  <a:gd name="T9" fmla="*/ 186 h 587"/>
                  <a:gd name="T10" fmla="*/ 118 w 395"/>
                  <a:gd name="T11" fmla="*/ 242 h 587"/>
                  <a:gd name="T12" fmla="*/ 157 w 395"/>
                  <a:gd name="T13" fmla="*/ 297 h 587"/>
                  <a:gd name="T14" fmla="*/ 179 w 395"/>
                  <a:gd name="T15" fmla="*/ 328 h 587"/>
                  <a:gd name="T16" fmla="*/ 216 w 395"/>
                  <a:gd name="T17" fmla="*/ 392 h 587"/>
                  <a:gd name="T18" fmla="*/ 241 w 395"/>
                  <a:gd name="T19" fmla="*/ 438 h 587"/>
                  <a:gd name="T20" fmla="*/ 257 w 395"/>
                  <a:gd name="T21" fmla="*/ 469 h 587"/>
                  <a:gd name="T22" fmla="*/ 270 w 395"/>
                  <a:gd name="T23" fmla="*/ 501 h 587"/>
                  <a:gd name="T24" fmla="*/ 285 w 395"/>
                  <a:gd name="T25" fmla="*/ 546 h 587"/>
                  <a:gd name="T26" fmla="*/ 291 w 395"/>
                  <a:gd name="T27" fmla="*/ 569 h 587"/>
                  <a:gd name="T28" fmla="*/ 294 w 395"/>
                  <a:gd name="T29" fmla="*/ 586 h 587"/>
                  <a:gd name="T30" fmla="*/ 394 w 395"/>
                  <a:gd name="T31" fmla="*/ 536 h 587"/>
                  <a:gd name="T32" fmla="*/ 327 w 395"/>
                  <a:gd name="T33" fmla="*/ 350 h 587"/>
                  <a:gd name="T34" fmla="*/ 244 w 395"/>
                  <a:gd name="T35" fmla="*/ 184 h 587"/>
                  <a:gd name="T36" fmla="*/ 167 w 395"/>
                  <a:gd name="T37" fmla="*/ 72 h 587"/>
                  <a:gd name="T38" fmla="*/ 105 w 395"/>
                  <a:gd name="T39" fmla="*/ 0 h 58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587">
                    <a:moveTo>
                      <a:pt x="105" y="0"/>
                    </a:moveTo>
                    <a:lnTo>
                      <a:pt x="96" y="20"/>
                    </a:lnTo>
                    <a:lnTo>
                      <a:pt x="0" y="112"/>
                    </a:lnTo>
                    <a:lnTo>
                      <a:pt x="41" y="151"/>
                    </a:lnTo>
                    <a:lnTo>
                      <a:pt x="72" y="186"/>
                    </a:lnTo>
                    <a:lnTo>
                      <a:pt x="118" y="242"/>
                    </a:lnTo>
                    <a:lnTo>
                      <a:pt x="157" y="297"/>
                    </a:lnTo>
                    <a:lnTo>
                      <a:pt x="179" y="328"/>
                    </a:lnTo>
                    <a:lnTo>
                      <a:pt x="216" y="392"/>
                    </a:lnTo>
                    <a:lnTo>
                      <a:pt x="241" y="438"/>
                    </a:lnTo>
                    <a:lnTo>
                      <a:pt x="257" y="469"/>
                    </a:lnTo>
                    <a:lnTo>
                      <a:pt x="270" y="501"/>
                    </a:lnTo>
                    <a:lnTo>
                      <a:pt x="285" y="546"/>
                    </a:lnTo>
                    <a:lnTo>
                      <a:pt x="291" y="569"/>
                    </a:lnTo>
                    <a:lnTo>
                      <a:pt x="294" y="586"/>
                    </a:lnTo>
                    <a:lnTo>
                      <a:pt x="394" y="536"/>
                    </a:lnTo>
                    <a:lnTo>
                      <a:pt x="327" y="350"/>
                    </a:lnTo>
                    <a:lnTo>
                      <a:pt x="244" y="184"/>
                    </a:lnTo>
                    <a:lnTo>
                      <a:pt x="167" y="72"/>
                    </a:lnTo>
                    <a:lnTo>
                      <a:pt x="105" y="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498" name="Freeform 71"/>
              <p:cNvSpPr>
                <a:spLocks/>
              </p:cNvSpPr>
              <p:nvPr/>
            </p:nvSpPr>
            <p:spPr bwMode="auto">
              <a:xfrm>
                <a:off x="5136" y="1092"/>
                <a:ext cx="606" cy="819"/>
              </a:xfrm>
              <a:custGeom>
                <a:avLst/>
                <a:gdLst>
                  <a:gd name="T0" fmla="*/ 157 w 606"/>
                  <a:gd name="T1" fmla="*/ 0 h 819"/>
                  <a:gd name="T2" fmla="*/ 605 w 606"/>
                  <a:gd name="T3" fmla="*/ 569 h 819"/>
                  <a:gd name="T4" fmla="*/ 289 w 606"/>
                  <a:gd name="T5" fmla="*/ 818 h 819"/>
                  <a:gd name="T6" fmla="*/ 281 w 606"/>
                  <a:gd name="T7" fmla="*/ 774 h 819"/>
                  <a:gd name="T8" fmla="*/ 256 w 606"/>
                  <a:gd name="T9" fmla="*/ 688 h 819"/>
                  <a:gd name="T10" fmla="*/ 242 w 606"/>
                  <a:gd name="T11" fmla="*/ 643 h 819"/>
                  <a:gd name="T12" fmla="*/ 237 w 606"/>
                  <a:gd name="T13" fmla="*/ 623 h 819"/>
                  <a:gd name="T14" fmla="*/ 220 w 606"/>
                  <a:gd name="T15" fmla="*/ 584 h 819"/>
                  <a:gd name="T16" fmla="*/ 208 w 606"/>
                  <a:gd name="T17" fmla="*/ 556 h 819"/>
                  <a:gd name="T18" fmla="*/ 193 w 606"/>
                  <a:gd name="T19" fmla="*/ 523 h 819"/>
                  <a:gd name="T20" fmla="*/ 176 w 606"/>
                  <a:gd name="T21" fmla="*/ 486 h 819"/>
                  <a:gd name="T22" fmla="*/ 151 w 606"/>
                  <a:gd name="T23" fmla="*/ 435 h 819"/>
                  <a:gd name="T24" fmla="*/ 124 w 606"/>
                  <a:gd name="T25" fmla="*/ 388 h 819"/>
                  <a:gd name="T26" fmla="*/ 90 w 606"/>
                  <a:gd name="T27" fmla="*/ 335 h 819"/>
                  <a:gd name="T28" fmla="*/ 63 w 606"/>
                  <a:gd name="T29" fmla="*/ 297 h 819"/>
                  <a:gd name="T30" fmla="*/ 28 w 606"/>
                  <a:gd name="T31" fmla="*/ 252 h 819"/>
                  <a:gd name="T32" fmla="*/ 0 w 606"/>
                  <a:gd name="T33" fmla="*/ 217 h 819"/>
                  <a:gd name="T34" fmla="*/ 157 w 606"/>
                  <a:gd name="T35" fmla="*/ 0 h 81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06" h="819">
                    <a:moveTo>
                      <a:pt x="157" y="0"/>
                    </a:moveTo>
                    <a:lnTo>
                      <a:pt x="605" y="569"/>
                    </a:lnTo>
                    <a:lnTo>
                      <a:pt x="289" y="818"/>
                    </a:lnTo>
                    <a:lnTo>
                      <a:pt x="281" y="774"/>
                    </a:lnTo>
                    <a:lnTo>
                      <a:pt x="256" y="688"/>
                    </a:lnTo>
                    <a:lnTo>
                      <a:pt x="242" y="643"/>
                    </a:lnTo>
                    <a:lnTo>
                      <a:pt x="237" y="623"/>
                    </a:lnTo>
                    <a:lnTo>
                      <a:pt x="220" y="584"/>
                    </a:lnTo>
                    <a:lnTo>
                      <a:pt x="208" y="556"/>
                    </a:lnTo>
                    <a:lnTo>
                      <a:pt x="193" y="523"/>
                    </a:lnTo>
                    <a:lnTo>
                      <a:pt x="176" y="486"/>
                    </a:lnTo>
                    <a:lnTo>
                      <a:pt x="151" y="435"/>
                    </a:lnTo>
                    <a:lnTo>
                      <a:pt x="124" y="388"/>
                    </a:lnTo>
                    <a:lnTo>
                      <a:pt x="90" y="335"/>
                    </a:lnTo>
                    <a:lnTo>
                      <a:pt x="63" y="297"/>
                    </a:lnTo>
                    <a:lnTo>
                      <a:pt x="28" y="252"/>
                    </a:lnTo>
                    <a:lnTo>
                      <a:pt x="0" y="217"/>
                    </a:lnTo>
                    <a:lnTo>
                      <a:pt x="157" y="0"/>
                    </a:lnTo>
                  </a:path>
                </a:pathLst>
              </a:cu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20494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7/11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00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0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1700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7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1000"/>
                                        <p:tgtEl>
                                          <p:spTgt spid="170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9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69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0" grpId="0" build="allAtOnce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0" y="170338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71525" y="1852613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9525" y="1843088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0" y="5232400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</a:rPr>
              <a:t>výchylka ručičky elektroskopu zanikne i tehdy, když desku spojíme s povrchem země vodičem (např. drátem)</a:t>
            </a:r>
          </a:p>
        </p:txBody>
      </p:sp>
      <p:grpSp>
        <p:nvGrpSpPr>
          <p:cNvPr id="21510" name="Group 7"/>
          <p:cNvGrpSpPr>
            <a:grpSpLocks/>
          </p:cNvGrpSpPr>
          <p:nvPr/>
        </p:nvGrpSpPr>
        <p:grpSpPr bwMode="auto">
          <a:xfrm>
            <a:off x="3714750" y="2574925"/>
            <a:ext cx="1879600" cy="2047875"/>
            <a:chOff x="2410" y="2211"/>
            <a:chExt cx="1184" cy="1290"/>
          </a:xfrm>
        </p:grpSpPr>
        <p:sp>
          <p:nvSpPr>
            <p:cNvPr id="21521" name="Rectangle 8"/>
            <p:cNvSpPr>
              <a:spLocks noChangeAspect="1" noChangeArrowheads="1"/>
            </p:cNvSpPr>
            <p:nvPr/>
          </p:nvSpPr>
          <p:spPr bwMode="auto">
            <a:xfrm>
              <a:off x="2476" y="2496"/>
              <a:ext cx="1043" cy="925"/>
            </a:xfrm>
            <a:prstGeom prst="rect">
              <a:avLst/>
            </a:prstGeom>
            <a:solidFill>
              <a:srgbClr val="F8F8F8"/>
            </a:solidFill>
            <a:ln w="63500" cmpd="dbl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22" name="Rectangle 9"/>
            <p:cNvSpPr>
              <a:spLocks noChangeAspect="1" noChangeArrowheads="1"/>
            </p:cNvSpPr>
            <p:nvPr/>
          </p:nvSpPr>
          <p:spPr bwMode="auto">
            <a:xfrm>
              <a:off x="2410" y="3426"/>
              <a:ext cx="1184" cy="75"/>
            </a:xfrm>
            <a:prstGeom prst="rect">
              <a:avLst/>
            </a:prstGeom>
            <a:solidFill>
              <a:srgbClr val="AFAFAF"/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23" name="Rectangle 10"/>
            <p:cNvSpPr>
              <a:spLocks noChangeAspect="1" noChangeArrowheads="1"/>
            </p:cNvSpPr>
            <p:nvPr/>
          </p:nvSpPr>
          <p:spPr bwMode="auto">
            <a:xfrm>
              <a:off x="2595" y="2662"/>
              <a:ext cx="656" cy="657"/>
            </a:xfrm>
            <a:prstGeom prst="rect">
              <a:avLst/>
            </a:prstGeom>
            <a:solidFill>
              <a:srgbClr val="FFFFFF">
                <a:alpha val="58038"/>
              </a:srgbClr>
            </a:solid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24" name="Arc 11"/>
            <p:cNvSpPr>
              <a:spLocks noChangeAspect="1"/>
            </p:cNvSpPr>
            <p:nvPr/>
          </p:nvSpPr>
          <p:spPr bwMode="auto">
            <a:xfrm>
              <a:off x="2720" y="2658"/>
              <a:ext cx="536" cy="543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</a:path>
                <a:path w="21600" h="21599" stroke="0" extrusionOk="0">
                  <a:moveTo>
                    <a:pt x="21367" y="21598"/>
                  </a:moveTo>
                  <a:cubicBezTo>
                    <a:pt x="9581" y="21471"/>
                    <a:pt x="72" y="11919"/>
                    <a:pt x="0" y="132"/>
                  </a:cubicBezTo>
                  <a:lnTo>
                    <a:pt x="21600" y="0"/>
                  </a:lnTo>
                  <a:lnTo>
                    <a:pt x="21367" y="21598"/>
                  </a:lnTo>
                  <a:close/>
                </a:path>
              </a:pathLst>
            </a:custGeom>
            <a:solidFill>
              <a:srgbClr val="F8F8F8"/>
            </a:solidFill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1525" name="Rectangle 12"/>
            <p:cNvSpPr>
              <a:spLocks noChangeAspect="1" noChangeArrowheads="1"/>
            </p:cNvSpPr>
            <p:nvPr/>
          </p:nvSpPr>
          <p:spPr bwMode="auto">
            <a:xfrm>
              <a:off x="2727" y="2647"/>
              <a:ext cx="519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21526" name="Line 13"/>
            <p:cNvSpPr>
              <a:spLocks noChangeAspect="1" noChangeShapeType="1"/>
            </p:cNvSpPr>
            <p:nvPr/>
          </p:nvSpPr>
          <p:spPr bwMode="auto">
            <a:xfrm rot="357590" flipH="1">
              <a:off x="3177" y="3192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27" name="Line 14"/>
            <p:cNvSpPr>
              <a:spLocks noChangeAspect="1" noChangeShapeType="1"/>
            </p:cNvSpPr>
            <p:nvPr/>
          </p:nvSpPr>
          <p:spPr bwMode="auto">
            <a:xfrm rot="1157842" flipH="1">
              <a:off x="3032" y="3151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28" name="Line 15"/>
            <p:cNvSpPr>
              <a:spLocks noChangeAspect="1" noChangeShapeType="1"/>
            </p:cNvSpPr>
            <p:nvPr/>
          </p:nvSpPr>
          <p:spPr bwMode="auto">
            <a:xfrm rot="2093540" flipH="1">
              <a:off x="2908" y="3076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29" name="Line 16"/>
            <p:cNvSpPr>
              <a:spLocks noChangeAspect="1" noChangeShapeType="1"/>
            </p:cNvSpPr>
            <p:nvPr/>
          </p:nvSpPr>
          <p:spPr bwMode="auto">
            <a:xfrm rot="2942748" flipH="1">
              <a:off x="2810" y="2979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0" name="Line 17"/>
            <p:cNvSpPr>
              <a:spLocks noChangeAspect="1" noChangeShapeType="1"/>
            </p:cNvSpPr>
            <p:nvPr/>
          </p:nvSpPr>
          <p:spPr bwMode="auto">
            <a:xfrm rot="3896602" flipH="1">
              <a:off x="2737" y="2853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1" name="Line 18"/>
            <p:cNvSpPr>
              <a:spLocks noChangeAspect="1" noChangeShapeType="1"/>
            </p:cNvSpPr>
            <p:nvPr/>
          </p:nvSpPr>
          <p:spPr bwMode="auto">
            <a:xfrm rot="4574553" flipH="1">
              <a:off x="2693" y="2710"/>
              <a:ext cx="2" cy="72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2" name="Line 19"/>
            <p:cNvSpPr>
              <a:spLocks noChangeAspect="1" noChangeShapeType="1"/>
            </p:cNvSpPr>
            <p:nvPr/>
          </p:nvSpPr>
          <p:spPr bwMode="auto">
            <a:xfrm rot="1958862">
              <a:off x="2977" y="3121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3" name="Line 20"/>
            <p:cNvSpPr>
              <a:spLocks noChangeAspect="1" noChangeShapeType="1"/>
            </p:cNvSpPr>
            <p:nvPr/>
          </p:nvSpPr>
          <p:spPr bwMode="auto">
            <a:xfrm rot="876695">
              <a:off x="3117" y="3179"/>
              <a:ext cx="1" cy="40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4" name="Line 21"/>
            <p:cNvSpPr>
              <a:spLocks noChangeAspect="1" noChangeShapeType="1"/>
            </p:cNvSpPr>
            <p:nvPr/>
          </p:nvSpPr>
          <p:spPr bwMode="auto">
            <a:xfrm rot="2481044">
              <a:off x="2868" y="3037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5" name="Line 22"/>
            <p:cNvSpPr>
              <a:spLocks noChangeAspect="1" noChangeShapeType="1"/>
            </p:cNvSpPr>
            <p:nvPr/>
          </p:nvSpPr>
          <p:spPr bwMode="auto">
            <a:xfrm rot="3528592">
              <a:off x="2783" y="2926"/>
              <a:ext cx="1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6" name="Line 23"/>
            <p:cNvSpPr>
              <a:spLocks noChangeAspect="1" noChangeShapeType="1"/>
            </p:cNvSpPr>
            <p:nvPr/>
          </p:nvSpPr>
          <p:spPr bwMode="auto">
            <a:xfrm rot="4407587">
              <a:off x="2727" y="2795"/>
              <a:ext cx="2" cy="39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37" name="Rectangle 24"/>
            <p:cNvSpPr>
              <a:spLocks noChangeAspect="1" noChangeArrowheads="1"/>
            </p:cNvSpPr>
            <p:nvPr/>
          </p:nvSpPr>
          <p:spPr bwMode="auto">
            <a:xfrm rot="-5400000">
              <a:off x="2999" y="2914"/>
              <a:ext cx="520" cy="41"/>
            </a:xfrm>
            <a:prstGeom prst="rect">
              <a:avLst/>
            </a:prstGeom>
            <a:solidFill>
              <a:srgbClr val="F8F8F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3333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cs-CZ" altLang="cs-CZ" sz="2400">
                <a:solidFill>
                  <a:schemeClr val="tx2"/>
                </a:solidFill>
              </a:endParaRPr>
            </a:p>
          </p:txBody>
        </p:sp>
        <p:sp>
          <p:nvSpPr>
            <p:cNvPr id="21538" name="Rectangle 25" descr="Tmavý šikmo nahor"/>
            <p:cNvSpPr>
              <a:spLocks noChangeAspect="1" noChangeArrowheads="1"/>
            </p:cNvSpPr>
            <p:nvPr/>
          </p:nvSpPr>
          <p:spPr bwMode="auto">
            <a:xfrm>
              <a:off x="3160" y="2430"/>
              <a:ext cx="208" cy="109"/>
            </a:xfrm>
            <a:prstGeom prst="rect">
              <a:avLst/>
            </a:prstGeom>
            <a:pattFill prst="dkUpDiag">
              <a:fgClr>
                <a:srgbClr val="5F5F5F"/>
              </a:fgClr>
              <a:bgClr>
                <a:schemeClr val="tx2"/>
              </a:bgClr>
            </a:pattFill>
            <a:ln w="19050" algn="ctr">
              <a:solidFill>
                <a:srgbClr val="3333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39" name="Line 26"/>
            <p:cNvSpPr>
              <a:spLocks noChangeAspect="1" noChangeShapeType="1"/>
            </p:cNvSpPr>
            <p:nvPr/>
          </p:nvSpPr>
          <p:spPr bwMode="auto">
            <a:xfrm>
              <a:off x="3266" y="2253"/>
              <a:ext cx="0" cy="909"/>
            </a:xfrm>
            <a:prstGeom prst="line">
              <a:avLst/>
            </a:prstGeom>
            <a:noFill/>
            <a:ln w="76200">
              <a:solidFill>
                <a:srgbClr val="3333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1540" name="AutoShape 27"/>
            <p:cNvSpPr>
              <a:spLocks noChangeAspect="1" noChangeArrowheads="1"/>
            </p:cNvSpPr>
            <p:nvPr/>
          </p:nvSpPr>
          <p:spPr bwMode="auto">
            <a:xfrm>
              <a:off x="2963" y="2211"/>
              <a:ext cx="604" cy="4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9050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176156" name="Line 28"/>
          <p:cNvSpPr>
            <a:spLocks noChangeAspect="1" noChangeShapeType="1"/>
          </p:cNvSpPr>
          <p:nvPr/>
        </p:nvSpPr>
        <p:spPr bwMode="auto">
          <a:xfrm>
            <a:off x="4991100" y="3444875"/>
            <a:ext cx="1588" cy="636588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sp>
        <p:nvSpPr>
          <p:cNvPr id="21512" name="Oval 29"/>
          <p:cNvSpPr>
            <a:spLocks noChangeAspect="1" noChangeArrowheads="1"/>
          </p:cNvSpPr>
          <p:nvPr/>
        </p:nvSpPr>
        <p:spPr bwMode="auto">
          <a:xfrm>
            <a:off x="4953000" y="3368675"/>
            <a:ext cx="74613" cy="74613"/>
          </a:xfrm>
          <a:prstGeom prst="ellipse">
            <a:avLst/>
          </a:prstGeom>
          <a:solidFill>
            <a:srgbClr val="C0C0C0"/>
          </a:solidFill>
          <a:ln w="25400" algn="ctr">
            <a:solidFill>
              <a:srgbClr val="3333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1513" name="Rectangle 30" descr="Tmavý šikmo nahor"/>
          <p:cNvSpPr>
            <a:spLocks noChangeArrowheads="1"/>
          </p:cNvSpPr>
          <p:nvPr/>
        </p:nvSpPr>
        <p:spPr bwMode="auto">
          <a:xfrm>
            <a:off x="4763" y="4635500"/>
            <a:ext cx="9144000" cy="12065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76159" name="Line 31"/>
          <p:cNvSpPr>
            <a:spLocks noChangeAspect="1" noChangeShapeType="1"/>
          </p:cNvSpPr>
          <p:nvPr/>
        </p:nvSpPr>
        <p:spPr bwMode="auto">
          <a:xfrm rot="3054369">
            <a:off x="4722019" y="3318669"/>
            <a:ext cx="1587" cy="612775"/>
          </a:xfrm>
          <a:prstGeom prst="line">
            <a:avLst/>
          </a:prstGeom>
          <a:noFill/>
          <a:ln w="50800">
            <a:solidFill>
              <a:srgbClr val="1C1C1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cs-CZ"/>
          </a:p>
        </p:txBody>
      </p:sp>
      <p:grpSp>
        <p:nvGrpSpPr>
          <p:cNvPr id="176160" name="Group 32"/>
          <p:cNvGrpSpPr>
            <a:grpSpLocks/>
          </p:cNvGrpSpPr>
          <p:nvPr/>
        </p:nvGrpSpPr>
        <p:grpSpPr bwMode="auto">
          <a:xfrm>
            <a:off x="4687888" y="3557588"/>
            <a:ext cx="793750" cy="641350"/>
            <a:chOff x="3030" y="2755"/>
            <a:chExt cx="500" cy="404"/>
          </a:xfrm>
        </p:grpSpPr>
        <p:sp>
          <p:nvSpPr>
            <p:cNvPr id="21519" name="Text Box 33"/>
            <p:cNvSpPr txBox="1">
              <a:spLocks noChangeAspect="1" noChangeArrowheads="1"/>
            </p:cNvSpPr>
            <p:nvPr/>
          </p:nvSpPr>
          <p:spPr bwMode="auto">
            <a:xfrm>
              <a:off x="3267" y="2755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  <p:sp>
          <p:nvSpPr>
            <p:cNvPr id="21520" name="Text Box 34"/>
            <p:cNvSpPr txBox="1">
              <a:spLocks noChangeAspect="1" noChangeArrowheads="1"/>
            </p:cNvSpPr>
            <p:nvPr/>
          </p:nvSpPr>
          <p:spPr bwMode="auto">
            <a:xfrm>
              <a:off x="3030" y="2756"/>
              <a:ext cx="26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</a:t>
              </a:r>
            </a:p>
            <a:p>
              <a:pPr>
                <a:lnSpc>
                  <a:spcPct val="40000"/>
                </a:lnSpc>
                <a:spcBef>
                  <a:spcPct val="0"/>
                </a:spcBef>
                <a:buFontTx/>
                <a:buNone/>
              </a:pPr>
              <a:r>
                <a:rPr lang="en-US" altLang="cs-CZ" sz="3000">
                  <a:solidFill>
                    <a:srgbClr val="333399"/>
                  </a:solidFill>
                  <a:latin typeface="Times New Roman CE" panose="02020603050405020304" pitchFamily="18" charset="0"/>
                </a:rPr>
                <a:t>- </a:t>
              </a:r>
              <a:endParaRPr lang="sk-SK" altLang="cs-CZ" sz="3000">
                <a:solidFill>
                  <a:srgbClr val="333399"/>
                </a:solidFill>
                <a:latin typeface="Times New Roman CE" panose="02020603050405020304" pitchFamily="18" charset="0"/>
              </a:endParaRPr>
            </a:p>
          </p:txBody>
        </p:sp>
      </p:grpSp>
      <p:sp>
        <p:nvSpPr>
          <p:cNvPr id="176195" name="Freeform 67"/>
          <p:cNvSpPr>
            <a:spLocks/>
          </p:cNvSpPr>
          <p:nvPr/>
        </p:nvSpPr>
        <p:spPr bwMode="auto">
          <a:xfrm>
            <a:off x="831850" y="2249488"/>
            <a:ext cx="3997325" cy="2359025"/>
          </a:xfrm>
          <a:custGeom>
            <a:avLst/>
            <a:gdLst>
              <a:gd name="T0" fmla="*/ 2147483647 w 2518"/>
              <a:gd name="T1" fmla="*/ 2147483647 h 1486"/>
              <a:gd name="T2" fmla="*/ 2147483647 w 2518"/>
              <a:gd name="T3" fmla="*/ 2147483647 h 1486"/>
              <a:gd name="T4" fmla="*/ 2147483647 w 2518"/>
              <a:gd name="T5" fmla="*/ 2147483647 h 1486"/>
              <a:gd name="T6" fmla="*/ 2147483647 w 2518"/>
              <a:gd name="T7" fmla="*/ 2147483647 h 1486"/>
              <a:gd name="T8" fmla="*/ 2147483647 w 2518"/>
              <a:gd name="T9" fmla="*/ 2147483647 h 1486"/>
              <a:gd name="T10" fmla="*/ 2147483647 w 2518"/>
              <a:gd name="T11" fmla="*/ 2147483647 h 1486"/>
              <a:gd name="T12" fmla="*/ 2147483647 w 2518"/>
              <a:gd name="T13" fmla="*/ 2147483647 h 1486"/>
              <a:gd name="T14" fmla="*/ 2147483647 w 2518"/>
              <a:gd name="T15" fmla="*/ 2147483647 h 1486"/>
              <a:gd name="T16" fmla="*/ 0 w 2518"/>
              <a:gd name="T17" fmla="*/ 2147483647 h 148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18" h="1486">
                <a:moveTo>
                  <a:pt x="2518" y="186"/>
                </a:moveTo>
                <a:cubicBezTo>
                  <a:pt x="2518" y="138"/>
                  <a:pt x="2518" y="91"/>
                  <a:pt x="2415" y="68"/>
                </a:cubicBezTo>
                <a:cubicBezTo>
                  <a:pt x="2312" y="45"/>
                  <a:pt x="2085" y="47"/>
                  <a:pt x="1898" y="46"/>
                </a:cubicBezTo>
                <a:cubicBezTo>
                  <a:pt x="1711" y="45"/>
                  <a:pt x="1498" y="0"/>
                  <a:pt x="1293" y="61"/>
                </a:cubicBezTo>
                <a:cubicBezTo>
                  <a:pt x="1088" y="122"/>
                  <a:pt x="777" y="290"/>
                  <a:pt x="665" y="415"/>
                </a:cubicBezTo>
                <a:cubicBezTo>
                  <a:pt x="553" y="540"/>
                  <a:pt x="696" y="707"/>
                  <a:pt x="621" y="814"/>
                </a:cubicBezTo>
                <a:cubicBezTo>
                  <a:pt x="546" y="921"/>
                  <a:pt x="288" y="989"/>
                  <a:pt x="214" y="1058"/>
                </a:cubicBezTo>
                <a:cubicBezTo>
                  <a:pt x="140" y="1127"/>
                  <a:pt x="214" y="1157"/>
                  <a:pt x="178" y="1228"/>
                </a:cubicBezTo>
                <a:cubicBezTo>
                  <a:pt x="142" y="1299"/>
                  <a:pt x="71" y="1392"/>
                  <a:pt x="0" y="148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 useBgFill="1">
        <p:nvSpPr>
          <p:cNvPr id="21517" name="Text Box 5"/>
          <p:cNvSpPr txBox="1">
            <a:spLocks noChangeArrowheads="1"/>
          </p:cNvSpPr>
          <p:nvPr/>
        </p:nvSpPr>
        <p:spPr bwMode="auto">
          <a:xfrm>
            <a:off x="0" y="1403350"/>
            <a:ext cx="9148763" cy="5842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cs-CZ" altLang="cs-CZ" b="1">
                <a:solidFill>
                  <a:srgbClr val="FF0000"/>
                </a:solidFill>
                <a:latin typeface="Calibri" panose="020F0502020204030204" pitchFamily="34" charset="0"/>
              </a:rPr>
              <a:t>Uzemnění elektroskopu vodičem</a:t>
            </a:r>
          </a:p>
        </p:txBody>
      </p:sp>
      <p:sp>
        <p:nvSpPr>
          <p:cNvPr id="21518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8/11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7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176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1000"/>
                                        <p:tgtEl>
                                          <p:spTgt spid="176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6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4" grpId="0" build="allAtOnce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0" y="793750"/>
            <a:ext cx="9144000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b="1" u="sng" dirty="0"/>
              <a:t>Uzemnění v praxi</a:t>
            </a:r>
          </a:p>
          <a:p>
            <a:pPr>
              <a:defRPr/>
            </a:pPr>
            <a:endParaRPr lang="cs-CZ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dirty="0">
                <a:latin typeface="Calibri" panose="020F0502020204030204" pitchFamily="34" charset="0"/>
              </a:rPr>
              <a:t>kovové konstrukce (schody)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dirty="0">
                <a:latin typeface="Calibri" panose="020F0502020204030204" pitchFamily="34" charset="0"/>
              </a:rPr>
              <a:t>bleskosvody elektrické ohradníky pro dobytek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dirty="0">
                <a:latin typeface="Calibri" panose="020F0502020204030204" pitchFamily="34" charset="0"/>
              </a:rPr>
              <a:t>kovové (měděné) vodovodní trubky, vany a vodovodní baterie v domácnosti</a:t>
            </a:r>
          </a:p>
        </p:txBody>
      </p:sp>
      <p:pic>
        <p:nvPicPr>
          <p:cNvPr id="22531" name="Obrázek 8" descr="http://www.elektroodbyt.cz/src/support/image.php?id=79175&amp;thumbnail=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450" y="1228725"/>
            <a:ext cx="95250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Obrázek 9" descr="http://www.bbelektro.cz/fotocache/bigorig/eaton_bfzd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0488" y="1112838"/>
            <a:ext cx="2541587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Obrázek 10" descr="http://pira.cz/foto/fotobz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840163"/>
            <a:ext cx="20859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Obrázek 11" descr="http://www.kr-vysocina.cz/VismoOnline_ActionScripts/Image.ashx?id_org=450008&amp;id_obrazky=35014&amp;datum=16.7.2012+15%3A59%3A5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3840163"/>
            <a:ext cx="22129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Obrázek 12" descr="http://www.mizici.com/article/357_uzemneni_vodovodu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240088"/>
            <a:ext cx="32670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92163"/>
          </a:xfrm>
          <a:solidFill>
            <a:srgbClr val="0070C0"/>
          </a:solidFill>
        </p:spPr>
        <p:txBody>
          <a:bodyPr/>
          <a:lstStyle/>
          <a:p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1.2 </a:t>
            </a:r>
            <a:r>
              <a:rPr lang="cs-CZ" altLang="cs-CZ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Elektroskop a elektrometr 9/11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2480</TotalTime>
  <Words>388</Words>
  <Application>Microsoft Office PowerPoint</Application>
  <PresentationFormat>Předvádění na obrazovce (4:3)</PresentationFormat>
  <Paragraphs>101</Paragraphs>
  <Slides>11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22" baseType="lpstr">
      <vt:lpstr>Times New Roman</vt:lpstr>
      <vt:lpstr>Arial</vt:lpstr>
      <vt:lpstr>Corbel</vt:lpstr>
      <vt:lpstr>Tunga</vt:lpstr>
      <vt:lpstr>Tahoma</vt:lpstr>
      <vt:lpstr>Calibri</vt:lpstr>
      <vt:lpstr>Wingdings</vt:lpstr>
      <vt:lpstr>Arial Black</vt:lpstr>
      <vt:lpstr>Times New Roman CE</vt:lpstr>
      <vt:lpstr>Default Design</vt:lpstr>
      <vt:lpstr>Mylar</vt:lpstr>
      <vt:lpstr>Prezentace aplikace PowerPoint</vt:lpstr>
      <vt:lpstr>1.2 Elektroskop a elektrometr 2/11</vt:lpstr>
      <vt:lpstr>1.2 Elektroskop a elektrometr 3/11</vt:lpstr>
      <vt:lpstr>1.2 Elektroskop a elektrometr 4/11</vt:lpstr>
      <vt:lpstr>1.2 Elektroskop a elektrometr 5/11</vt:lpstr>
      <vt:lpstr>1.2 Elektroskop a elektrometr 6/11</vt:lpstr>
      <vt:lpstr>1.2 Elektroskop a elektrometr 7/11</vt:lpstr>
      <vt:lpstr>1.2 Elektroskop a elektrometr 8/11</vt:lpstr>
      <vt:lpstr>1.2 Elektroskop a elektrometr 9/11</vt:lpstr>
      <vt:lpstr>1.22 Elektroskop a elektrometr 10/11</vt:lpstr>
      <vt:lpstr>1.2 Elektroskop a elektrometr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Elektroskop a elektrometr</dc:title>
  <dc:subject>fyzika</dc:subject>
  <dc:creator>Čeněk Kodejška</dc:creator>
  <cp:lastModifiedBy>Kodejška Čeněk</cp:lastModifiedBy>
  <cp:revision>595</cp:revision>
  <cp:lastPrinted>1999-08-11T16:37:14Z</cp:lastPrinted>
  <dcterms:created xsi:type="dcterms:W3CDTF">1998-07-07T19:23:32Z</dcterms:created>
  <dcterms:modified xsi:type="dcterms:W3CDTF">2024-09-12T06:20:02Z</dcterms:modified>
</cp:coreProperties>
</file>