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handoutMasterIdLst>
    <p:handoutMasterId r:id="rId30"/>
  </p:handoutMasterIdLst>
  <p:sldIdLst>
    <p:sldId id="273" r:id="rId2"/>
    <p:sldId id="272" r:id="rId3"/>
    <p:sldId id="275" r:id="rId4"/>
    <p:sldId id="274" r:id="rId5"/>
    <p:sldId id="276" r:id="rId6"/>
    <p:sldId id="25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  <p:sldId id="294" r:id="rId25"/>
    <p:sldId id="295" r:id="rId26"/>
    <p:sldId id="296" r:id="rId27"/>
    <p:sldId id="297" r:id="rId28"/>
  </p:sldIdLst>
  <p:sldSz cx="10693400" cy="7562850"/>
  <p:notesSz cx="10693400" cy="7562850"/>
  <p:defaultTextStyle>
    <a:defPPr>
      <a:defRPr kern="0"/>
    </a:def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729" autoAdjust="0"/>
  </p:normalViewPr>
  <p:slideViewPr>
    <p:cSldViewPr>
      <p:cViewPr>
        <p:scale>
          <a:sx n="83" d="100"/>
          <a:sy n="83" d="100"/>
        </p:scale>
        <p:origin x="-1022" y="14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D77EAA-B8D5-4D1A-8D26-C380D45AA8A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1F0279-2A63-40D3-9C78-39A0D582D94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3337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000565-0F1E-48BD-AFF9-FA7392F48C83}" type="datetimeFigureOut">
              <a:rPr lang="cs-CZ" smtClean="0"/>
              <a:t>15.06.2026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68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1069975" y="3592513"/>
            <a:ext cx="8553450" cy="34036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718343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6057900" y="718343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E7D4CF-E4A6-47F1-8EB4-4BA1E060756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6802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="1" dirty="0" smtClean="0"/>
              <a:t>Horní řada</a:t>
            </a:r>
          </a:p>
          <a:p>
            <a:r>
              <a:rPr lang="cs-CZ" dirty="0" smtClean="0"/>
              <a:t>Great Pyramid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Giza</a:t>
            </a:r>
            <a:r>
              <a:rPr lang="cs-CZ" dirty="0" smtClean="0"/>
              <a:t> a další pyramidy v Gíze, El </a:t>
            </a:r>
            <a:r>
              <a:rPr lang="cs-CZ" dirty="0" err="1" smtClean="0"/>
              <a:t>Castillo</a:t>
            </a:r>
            <a:r>
              <a:rPr lang="cs-CZ" dirty="0" smtClean="0"/>
              <a:t> (mayská pyramida boha </a:t>
            </a:r>
            <a:r>
              <a:rPr lang="cs-CZ" dirty="0" err="1" smtClean="0"/>
              <a:t>Kukulkána</a:t>
            </a:r>
            <a:r>
              <a:rPr lang="cs-CZ" dirty="0" smtClean="0"/>
              <a:t>,</a:t>
            </a:r>
            <a:r>
              <a:rPr lang="cs-CZ" baseline="0" dirty="0" smtClean="0"/>
              <a:t> Mexiko, Yucatan</a:t>
            </a:r>
            <a:r>
              <a:rPr lang="cs-CZ" dirty="0" smtClean="0"/>
              <a:t>), Temple I (mayská pyramida v Tikalu) </a:t>
            </a:r>
          </a:p>
          <a:p>
            <a:r>
              <a:rPr lang="cs-CZ" b="1" dirty="0" smtClean="0"/>
              <a:t>Druhá řada</a:t>
            </a:r>
          </a:p>
          <a:p>
            <a:r>
              <a:rPr lang="cs-CZ" dirty="0" smtClean="0"/>
              <a:t>Pyramida</a:t>
            </a:r>
            <a:r>
              <a:rPr lang="cs-CZ" baseline="0" dirty="0" smtClean="0"/>
              <a:t> Slunce (</a:t>
            </a:r>
            <a:r>
              <a:rPr lang="cs-CZ" dirty="0" smtClean="0"/>
              <a:t>Mexiko, </a:t>
            </a:r>
            <a:r>
              <a:rPr lang="cs-CZ" dirty="0" err="1" smtClean="0"/>
              <a:t>Teotihuacan</a:t>
            </a:r>
            <a:r>
              <a:rPr lang="cs-CZ" dirty="0" smtClean="0"/>
              <a:t>),</a:t>
            </a:r>
            <a:r>
              <a:rPr lang="cs-CZ" baseline="0" dirty="0" smtClean="0"/>
              <a:t> </a:t>
            </a:r>
            <a:r>
              <a:rPr lang="cs-CZ" dirty="0" smtClean="0"/>
              <a:t> </a:t>
            </a:r>
            <a:r>
              <a:rPr lang="cs-CZ" dirty="0" err="1" smtClean="0"/>
              <a:t>Stonehenge</a:t>
            </a:r>
            <a:r>
              <a:rPr lang="cs-CZ" dirty="0" smtClean="0"/>
              <a:t> ,</a:t>
            </a:r>
            <a:r>
              <a:rPr lang="cs-CZ" baseline="0" dirty="0" smtClean="0"/>
              <a:t> </a:t>
            </a:r>
            <a:r>
              <a:rPr lang="cs-CZ" dirty="0" smtClean="0"/>
              <a:t>Aztécká nebo </a:t>
            </a:r>
            <a:r>
              <a:rPr lang="cs-CZ" dirty="0" err="1" smtClean="0"/>
              <a:t>mezoamerická</a:t>
            </a:r>
            <a:r>
              <a:rPr lang="cs-CZ" dirty="0" smtClean="0"/>
              <a:t> stupňovitá pyramida (spíše stylizovaná než konkrétní známá stavba) </a:t>
            </a:r>
          </a:p>
          <a:p>
            <a:r>
              <a:rPr lang="cs-CZ" b="1" dirty="0" smtClean="0"/>
              <a:t>Třetí řada</a:t>
            </a:r>
          </a:p>
          <a:p>
            <a:r>
              <a:rPr lang="cs-CZ" dirty="0" smtClean="0"/>
              <a:t>Mayská ruina (pravděpodobně stylizovaná, nelze jednoznačně určit lokalitu), </a:t>
            </a:r>
            <a:r>
              <a:rPr lang="cs-CZ" dirty="0" err="1" smtClean="0"/>
              <a:t>Nan</a:t>
            </a:r>
            <a:r>
              <a:rPr lang="cs-CZ" dirty="0" smtClean="0"/>
              <a:t> </a:t>
            </a:r>
            <a:r>
              <a:rPr lang="cs-CZ" dirty="0" err="1" smtClean="0"/>
              <a:t>Madol</a:t>
            </a:r>
            <a:r>
              <a:rPr lang="cs-CZ" dirty="0" smtClean="0"/>
              <a:t> (</a:t>
            </a:r>
            <a:r>
              <a:rPr lang="cs-CZ" dirty="0" err="1" smtClean="0"/>
              <a:t>Micronésie</a:t>
            </a:r>
            <a:r>
              <a:rPr lang="cs-CZ" dirty="0" smtClean="0"/>
              <a:t>), </a:t>
            </a:r>
            <a:r>
              <a:rPr lang="cs-CZ" dirty="0" err="1" smtClean="0"/>
              <a:t>Borobudur</a:t>
            </a:r>
            <a:r>
              <a:rPr lang="cs-CZ" dirty="0" smtClean="0"/>
              <a:t> (Indonésie, budhistický chrám)</a:t>
            </a:r>
          </a:p>
          <a:p>
            <a:r>
              <a:rPr lang="cs-CZ" b="1" dirty="0" smtClean="0"/>
              <a:t>Dolní řada</a:t>
            </a:r>
          </a:p>
          <a:p>
            <a:r>
              <a:rPr lang="cs-CZ" dirty="0" smtClean="0"/>
              <a:t>Al-</a:t>
            </a:r>
            <a:r>
              <a:rPr lang="cs-CZ" dirty="0" err="1" smtClean="0"/>
              <a:t>Khazneh</a:t>
            </a:r>
            <a:r>
              <a:rPr lang="cs-CZ" dirty="0" smtClean="0"/>
              <a:t> (Jordánsko, skalní město Petra),</a:t>
            </a:r>
            <a:r>
              <a:rPr lang="cs-CZ" baseline="0" dirty="0" smtClean="0"/>
              <a:t> </a:t>
            </a:r>
            <a:r>
              <a:rPr lang="cs-CZ" dirty="0" err="1" smtClean="0"/>
              <a:t>Sacsayhuamán</a:t>
            </a:r>
            <a:r>
              <a:rPr lang="cs-CZ" dirty="0" smtClean="0"/>
              <a:t> (Peru, </a:t>
            </a:r>
            <a:r>
              <a:rPr lang="cs-CZ" dirty="0" err="1" smtClean="0"/>
              <a:t>Cusco</a:t>
            </a:r>
            <a:r>
              <a:rPr lang="cs-CZ" dirty="0" smtClean="0"/>
              <a:t>, Orlí hnízdo – Inkové, bloky 5x5x4 m 200 tun), Machu </a:t>
            </a:r>
            <a:r>
              <a:rPr lang="cs-CZ" dirty="0" err="1" smtClean="0"/>
              <a:t>Picchu</a:t>
            </a:r>
            <a:r>
              <a:rPr lang="cs-CZ" dirty="0" smtClean="0"/>
              <a:t> (Peru, Inkové)</a:t>
            </a:r>
          </a:p>
          <a:p>
            <a:r>
              <a:rPr lang="cs-CZ" dirty="0" smtClean="0"/>
              <a:t>Velká čínská zeď (dynastie Ming, 15-17.stol., 2000 – 21.000 km, šířka 5-8 m, výška 6-10 m, duté zdi</a:t>
            </a:r>
            <a:r>
              <a:rPr lang="cs-CZ" baseline="0" dirty="0" smtClean="0"/>
              <a:t> s chodbami a sklady, 25.000 strážních věží, viditelná z Měsíce</a:t>
            </a:r>
            <a:r>
              <a:rPr lang="cs-CZ" dirty="0" smtClean="0"/>
              <a:t>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325214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E7D4CF-E4A6-47F1-8EB4-4BA1E0607561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36035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02005" y="2344483"/>
            <a:ext cx="9089390" cy="15881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8320" y="769370"/>
            <a:ext cx="508444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699248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imhotep\Downloads\nejvetsi-stavby-sveta-staroby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09624"/>
            <a:ext cx="10693400" cy="675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5488432" y="7145893"/>
            <a:ext cx="5168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>
                <a:solidFill>
                  <a:schemeClr val="bg1"/>
                </a:solidFill>
              </a:rPr>
              <a:t>© </a:t>
            </a:r>
            <a:r>
              <a:rPr lang="cs-CZ" dirty="0" smtClean="0">
                <a:solidFill>
                  <a:schemeClr val="bg1"/>
                </a:solidFill>
              </a:rPr>
              <a:t>2026+ </a:t>
            </a:r>
            <a:r>
              <a:rPr lang="cs-CZ" dirty="0">
                <a:solidFill>
                  <a:schemeClr val="bg1"/>
                </a:solidFill>
              </a:rPr>
              <a:t>RNDr. Čeněk </a:t>
            </a:r>
            <a:r>
              <a:rPr lang="cs-CZ" dirty="0" err="1">
                <a:solidFill>
                  <a:schemeClr val="bg1"/>
                </a:solidFill>
              </a:rPr>
              <a:t>Kodejška</a:t>
            </a:r>
            <a:r>
              <a:rPr lang="cs-CZ" dirty="0">
                <a:solidFill>
                  <a:schemeClr val="bg1"/>
                </a:solidFill>
              </a:rPr>
              <a:t>, Ph.D.</a:t>
            </a: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0" y="47625"/>
            <a:ext cx="10657332" cy="677108"/>
          </a:xfrm>
        </p:spPr>
        <p:txBody>
          <a:bodyPr/>
          <a:lstStyle/>
          <a:p>
            <a:pPr algn="ctr"/>
            <a:r>
              <a:rPr lang="cs-CZ" sz="4400" dirty="0" smtClean="0"/>
              <a:t>Mechanická práce a energie</a:t>
            </a:r>
            <a:endParaRPr lang="cs-CZ" sz="4400" dirty="0"/>
          </a:p>
        </p:txBody>
      </p:sp>
    </p:spTree>
    <p:extLst>
      <p:ext uri="{BB962C8B-B14F-4D97-AF65-F5344CB8AC3E}">
        <p14:creationId xmlns:p14="http://schemas.microsoft.com/office/powerpoint/2010/main" val="11394878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Potenciální energie – definice.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444" y="581024"/>
            <a:ext cx="10371856" cy="6984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135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Potenciální energie v praxi.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580" y="613339"/>
            <a:ext cx="10180120" cy="6826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6985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Přeměny potenciální energie.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71" y="558744"/>
            <a:ext cx="10562129" cy="6979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088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Kinetická energie.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522597"/>
            <a:ext cx="10381184" cy="69926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0832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Kinetická energie kolem nás.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7" y="518376"/>
            <a:ext cx="10534193" cy="704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329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Kinetická energie částic a vesmírných jevů.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399" cy="7039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700" y="85725"/>
            <a:ext cx="8382000" cy="739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88" y="100013"/>
            <a:ext cx="9420225" cy="736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2400" y="71438"/>
            <a:ext cx="7848600" cy="741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290513"/>
            <a:ext cx="8401050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338" y="300038"/>
            <a:ext cx="8086725" cy="696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7863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Zákon zachování </a:t>
            </a:r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pružný ráz.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38247"/>
            <a:ext cx="10525388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075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Mechanická energie a ZZE.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17" y="538247"/>
            <a:ext cx="10715517" cy="6443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113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ZZE ve Vesmíru.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68187"/>
            <a:ext cx="10693400" cy="580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1561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Vzájemné přeměny </a:t>
            </a:r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Ep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cs-CZ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38246"/>
            <a:ext cx="10693400" cy="7024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948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imhotep\Downloads\nejvetsi-stavby-moderni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0693399" cy="6296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014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Vzájemné přeměny energií.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C:\Users\imhotep\Downloads\premeny-energii-klasick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91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4. Překvapivé přeměny energií.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C:\Users\imhotep\Downloads\premeny-energii-exotick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0224"/>
            <a:ext cx="10693400" cy="7032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0044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Výkon a účinnost.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5904" y="538247"/>
            <a:ext cx="9077595" cy="70082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3626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Tabulka účinností.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192" y="538246"/>
            <a:ext cx="9582279" cy="7024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1450" y="571500"/>
            <a:ext cx="8172450" cy="6946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40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Nejvýkonnější objekty ve Vesmíru.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0" cy="65369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4935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Nejvýkonnější objekty ve Vesmíru.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6"/>
            <a:ext cx="10693400" cy="5631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35902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Jeden joule a kosmický původ energie.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68039"/>
            <a:ext cx="10693400" cy="5732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160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6. Jeden joule a kosmický původ energie.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8247"/>
            <a:ext cx="10693401" cy="7014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763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imhotep\Downloads\nejvetsi-stavby-vesmi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693400" cy="7562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5804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imhotep\Downloads\prace-energie-historie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758"/>
            <a:ext cx="10693400" cy="712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040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mhotep\Downloads\nejvetsi-stroj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0025"/>
            <a:ext cx="10693400" cy="7128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284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Mechanická práce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7" y="885825"/>
            <a:ext cx="10630726" cy="579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Mechanická práce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586" y="675202"/>
            <a:ext cx="8462228" cy="6763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5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Mechanická práce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C:\Users\imhotep\Downloads\graficke-znazorneni-prac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900" y="530224"/>
            <a:ext cx="10548938" cy="7032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898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-28575"/>
            <a:ext cx="10693400" cy="5668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cs-C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Mechanická práce</a:t>
            </a:r>
            <a:endParaRPr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452"/>
          <a:stretch/>
        </p:blipFill>
        <p:spPr bwMode="auto">
          <a:xfrm>
            <a:off x="63235" y="2409825"/>
            <a:ext cx="10623584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733425"/>
            <a:ext cx="1711978" cy="148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993900" y="927823"/>
            <a:ext cx="381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cs-CZ" dirty="0" smtClean="0"/>
              <a:t>V které situaci vykoná člověk při zvedání bedny do výšky 2 m největší a nejmenší práci?</a:t>
            </a:r>
          </a:p>
          <a:p>
            <a:pPr algn="just"/>
            <a:r>
              <a:rPr lang="cs-CZ" dirty="0" smtClean="0"/>
              <a:t>Tření a odporové síly zanedbejte.</a:t>
            </a:r>
            <a:endParaRPr lang="cs-CZ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49" y="581024"/>
            <a:ext cx="10438251" cy="698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6438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1179</TotalTime>
  <Words>354</Words>
  <Application>Microsoft Office PowerPoint</Application>
  <PresentationFormat>Vlastní</PresentationFormat>
  <Paragraphs>58</Paragraphs>
  <Slides>27</Slides>
  <Notes>23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28" baseType="lpstr">
      <vt:lpstr>Office Theme</vt:lpstr>
      <vt:lpstr>Mechanická práce a energie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Základní pojmy</dc:title>
  <dc:creator>Online2PDF.com;Kodejška</dc:creator>
  <cp:lastModifiedBy>imhotep</cp:lastModifiedBy>
  <cp:revision>81</cp:revision>
  <dcterms:created xsi:type="dcterms:W3CDTF">2026-05-16T13:26:38Z</dcterms:created>
  <dcterms:modified xsi:type="dcterms:W3CDTF">2026-06-15T10:58:09Z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2026-05-16T00:00:00Z</vt:filetime>
  </property>
  <property fmtid="{D5CDD505-2E9C-101B-9397-08002B2CF9AE}" pid="3" name="LastSaved">
    <vt:filetime>2026-05-16T00:00:00Z</vt:filetime>
  </property>
</Properties>
</file>