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72" r:id="rId2"/>
    <p:sldId id="256" r:id="rId3"/>
    <p:sldId id="257" r:id="rId4"/>
    <p:sldId id="258" r:id="rId5"/>
    <p:sldId id="259" r:id="rId6"/>
    <p:sldId id="260" r:id="rId7"/>
    <p:sldId id="273" r:id="rId8"/>
    <p:sldId id="274" r:id="rId9"/>
    <p:sldId id="275" r:id="rId10"/>
    <p:sldId id="279" r:id="rId11"/>
    <p:sldId id="276" r:id="rId12"/>
    <p:sldId id="277" r:id="rId13"/>
    <p:sldId id="278" r:id="rId14"/>
    <p:sldId id="261" r:id="rId15"/>
    <p:sldId id="281" r:id="rId16"/>
    <p:sldId id="280" r:id="rId17"/>
    <p:sldId id="282" r:id="rId18"/>
    <p:sldId id="283" r:id="rId19"/>
    <p:sldId id="284" r:id="rId20"/>
    <p:sldId id="262" r:id="rId21"/>
    <p:sldId id="285" r:id="rId22"/>
    <p:sldId id="263" r:id="rId23"/>
    <p:sldId id="264" r:id="rId24"/>
    <p:sldId id="286" r:id="rId25"/>
    <p:sldId id="265" r:id="rId26"/>
    <p:sldId id="288" r:id="rId27"/>
    <p:sldId id="287" r:id="rId28"/>
    <p:sldId id="266" r:id="rId29"/>
    <p:sldId id="289" r:id="rId30"/>
    <p:sldId id="268" r:id="rId31"/>
    <p:sldId id="290" r:id="rId32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1022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77EAA-B8D5-4D1A-8D26-C380D45AA8A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F0279-2A63-40D3-9C78-39A0D582D9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337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00565-0F1E-48BD-AFF9-FA7392F48C8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7D4CF-E4A6-47F1-8EB4-4BA1E0607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80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320" y="769370"/>
            <a:ext cx="5084445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23.jpe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2.pn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1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0.png"/><Relationship Id="rId7" Type="http://schemas.openxmlformats.org/officeDocument/2006/relationships/image" Target="../media/image5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1.png"/><Relationship Id="rId9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.xsd.cz/resize/e6439cedd41e3967aca5692c54145832_resize=720,405_.jpg?hash=244a74513e7340b040e8f453a3bf89b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76387"/>
            <a:ext cx="10693401" cy="60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8320" y="769370"/>
            <a:ext cx="5084445" cy="677108"/>
          </a:xfrm>
        </p:spPr>
        <p:txBody>
          <a:bodyPr/>
          <a:lstStyle/>
          <a:p>
            <a:r>
              <a:rPr lang="cs-CZ" sz="4400" dirty="0" smtClean="0"/>
              <a:t>Kinematika</a:t>
            </a:r>
            <a:endParaRPr lang="cs-CZ" sz="4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5488432" y="7145893"/>
            <a:ext cx="516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>
                <a:solidFill>
                  <a:srgbClr val="FFFF00"/>
                </a:solidFill>
              </a:rPr>
              <a:t>© </a:t>
            </a:r>
            <a:r>
              <a:rPr lang="cs-CZ" dirty="0" smtClean="0">
                <a:solidFill>
                  <a:srgbClr val="FFFF00"/>
                </a:solidFill>
              </a:rPr>
              <a:t>2026+ </a:t>
            </a:r>
            <a:r>
              <a:rPr lang="cs-CZ" dirty="0">
                <a:solidFill>
                  <a:srgbClr val="FFFF00"/>
                </a:solidFill>
              </a:rPr>
              <a:t>RNDr. Čeněk </a:t>
            </a:r>
            <a:r>
              <a:rPr lang="cs-CZ" dirty="0" err="1">
                <a:solidFill>
                  <a:srgbClr val="FFFF00"/>
                </a:solidFill>
              </a:rPr>
              <a:t>Kodejška</a:t>
            </a:r>
            <a:r>
              <a:rPr lang="cs-CZ" dirty="0">
                <a:solidFill>
                  <a:srgbClr val="FFFF00"/>
                </a:solidFill>
              </a:rPr>
              <a:t>, Ph.D.</a:t>
            </a:r>
          </a:p>
        </p:txBody>
      </p:sp>
    </p:spTree>
    <p:extLst>
      <p:ext uri="{BB962C8B-B14F-4D97-AF65-F5344CB8AC3E}">
        <p14:creationId xmlns:p14="http://schemas.microsoft.com/office/powerpoint/2010/main" val="409014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581025"/>
            <a:ext cx="10693400" cy="1253402"/>
          </a:xfrm>
          <a:prstGeom prst="rect">
            <a:avLst/>
          </a:prstGeom>
        </p:spPr>
        <p:txBody>
          <a:bodyPr vert="horz" wrap="square" lIns="72000" tIns="72000" rIns="72000" bIns="7200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sz="24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d</a:t>
            </a:r>
            <a:r>
              <a:rPr lang="cs-CZ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ráha – </a:t>
            </a:r>
            <a:r>
              <a:rPr lang="cs-CZ" sz="2400" b="1" i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s   </a:t>
            </a:r>
            <a:r>
              <a:rPr lang="en-GB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2400" b="1" i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cs-CZ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= m</a:t>
            </a: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s</a:t>
            </a:r>
            <a:r>
              <a:rPr lang="cs-CZ" sz="2400" b="1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kalární</a:t>
            </a:r>
            <a:r>
              <a:rPr lang="cs-CZ" sz="2400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 fyzikální veličina</a:t>
            </a: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u</a:t>
            </a:r>
            <a:r>
              <a:rPr lang="cs-CZ" sz="2400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dává </a:t>
            </a:r>
            <a:r>
              <a:rPr lang="cs-CZ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délku trajektorie</a:t>
            </a:r>
            <a:r>
              <a:rPr lang="cs-CZ" sz="2400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, kterou těleso při pohybu urazí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0" y="1834427"/>
            <a:ext cx="4705350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834427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993900" y="2028825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Zjistěte, jaký průměr má London </a:t>
            </a:r>
            <a:r>
              <a:rPr lang="cs-CZ" dirty="0" err="1" smtClean="0"/>
              <a:t>eye</a:t>
            </a:r>
            <a:r>
              <a:rPr lang="cs-CZ" dirty="0" smtClean="0"/>
              <a:t> a vypočítejte délku trajektorie při jednom otočení.</a:t>
            </a:r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6032500" y="3552825"/>
            <a:ext cx="2971800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6870700" y="3095625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120 m</a:t>
            </a:r>
            <a:endParaRPr lang="cs-CZ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ovéPole 11"/>
              <p:cNvSpPr txBox="1"/>
              <p:nvPr/>
            </p:nvSpPr>
            <p:spPr>
              <a:xfrm>
                <a:off x="241300" y="3495735"/>
                <a:ext cx="533400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Trajektorií je kružnice o průměru </a:t>
                </a:r>
                <a:r>
                  <a:rPr lang="cs-CZ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cs-C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120 m.</a:t>
                </a:r>
              </a:p>
              <a:p>
                <a:endParaRPr lang="cs-CZ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cs-C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Dráha je délka kružnice, tj. její obvod: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𝒐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𝝅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𝒓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𝝅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𝒅</m:t>
                      </m:r>
                    </m:oMath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𝒐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𝟑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𝟏𝟒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𝟏𝟐𝟎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𝒎</m:t>
                      </m:r>
                    </m:oMath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𝒐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≅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𝟑𝟕𝟕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𝒎</m:t>
                      </m:r>
                    </m:oMath>
                  </m:oMathPara>
                </a14:m>
                <a:endParaRPr lang="cs-CZ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ovéPol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00" y="3495735"/>
                <a:ext cx="5334000" cy="1754326"/>
              </a:xfrm>
              <a:prstGeom prst="rect">
                <a:avLst/>
              </a:prstGeom>
              <a:blipFill rotWithShape="1">
                <a:blip r:embed="rId4"/>
                <a:stretch>
                  <a:fillRect l="-1029" t="-173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bject 3"/>
          <p:cNvSpPr txBox="1"/>
          <p:nvPr/>
        </p:nvSpPr>
        <p:spPr>
          <a:xfrm>
            <a:off x="165100" y="5610225"/>
            <a:ext cx="7353300" cy="13696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Rozdělení</a:t>
            </a:r>
            <a:r>
              <a:rPr sz="2400" b="1" spc="-2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pohybů</a:t>
            </a:r>
            <a:r>
              <a:rPr sz="2400" b="1" spc="-2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podle</a:t>
            </a:r>
            <a:r>
              <a:rPr sz="2400" b="1" spc="-2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trajektorie</a:t>
            </a:r>
            <a:endParaRPr sz="24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Calibri"/>
              <a:cs typeface="Calibri"/>
            </a:endParaRPr>
          </a:p>
          <a:p>
            <a:pPr marL="583565" indent="-34290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69900" algn="l"/>
              </a:tabLst>
            </a:pPr>
            <a:r>
              <a:rPr sz="2400" b="1" dirty="0">
                <a:latin typeface="Calibri"/>
                <a:cs typeface="Calibri"/>
              </a:rPr>
              <a:t>přímočaré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–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trajektorie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přímka</a:t>
            </a:r>
            <a:endParaRPr sz="24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583565" indent="-342900">
              <a:lnSpc>
                <a:spcPct val="100000"/>
              </a:lnSpc>
              <a:spcBef>
                <a:spcPts val="215"/>
              </a:spcBef>
              <a:buFont typeface="Wingdings" panose="05000000000000000000" pitchFamily="2" charset="2"/>
              <a:buChar char="§"/>
              <a:tabLst>
                <a:tab pos="469900" algn="l"/>
              </a:tabLst>
            </a:pPr>
            <a:r>
              <a:rPr sz="2400" b="1" dirty="0">
                <a:latin typeface="Calibri"/>
                <a:cs typeface="Calibri"/>
              </a:rPr>
              <a:t>křivočaré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–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trajektorie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jakákoliv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ostatní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křivka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6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508" y="581025"/>
            <a:ext cx="34563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2800" b="1" dirty="0" smtClean="0">
                <a:solidFill>
                  <a:srgbClr val="FF0000"/>
                </a:solidFill>
                <a:latin typeface="Calibri"/>
                <a:cs typeface="Calibri"/>
              </a:rPr>
              <a:t>Neobvyklé trajektorie</a:t>
            </a:r>
            <a:endParaRPr lang="pl-PL"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1115294"/>
            <a:ext cx="8610600" cy="633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975100" y="2181225"/>
            <a:ext cx="1766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rgbClr val="FF0000"/>
                </a:solidFill>
              </a:rPr>
              <a:t>hyperbola</a:t>
            </a:r>
            <a:endParaRPr lang="cs-CZ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3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508" y="581025"/>
            <a:ext cx="34563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2800" b="1" dirty="0" smtClean="0">
                <a:solidFill>
                  <a:srgbClr val="FF0000"/>
                </a:solidFill>
                <a:latin typeface="Calibri"/>
                <a:cs typeface="Calibri"/>
              </a:rPr>
              <a:t>Neobvyklé trajektorie</a:t>
            </a:r>
            <a:endParaRPr lang="pl-PL"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569" y="1219961"/>
            <a:ext cx="8464261" cy="620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4508969" y="6448425"/>
            <a:ext cx="167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šroubovice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11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808237" y="697723"/>
            <a:ext cx="3799438" cy="966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2800" b="1" dirty="0" smtClean="0">
                <a:solidFill>
                  <a:srgbClr val="FF0000"/>
                </a:solidFill>
                <a:latin typeface="Calibri"/>
                <a:cs typeface="Calibri"/>
              </a:rPr>
              <a:t>Neobvyklé trajektorie –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2800" b="1" dirty="0" smtClean="0">
                <a:solidFill>
                  <a:srgbClr val="FF0000"/>
                </a:solidFill>
                <a:latin typeface="Calibri"/>
                <a:cs typeface="Calibri"/>
              </a:rPr>
              <a:t>brachistochrona</a:t>
            </a:r>
            <a:endParaRPr lang="pl-PL"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762125"/>
            <a:ext cx="1052195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7" y="429233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631435" y="581025"/>
            <a:ext cx="287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Po jaké trajektorii se kulička v gravitačním poli dostane nejrychleji z bodu A do bodu B?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1" y="581026"/>
            <a:ext cx="1752600" cy="117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073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28319" y="504825"/>
            <a:ext cx="1016508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32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Rychlost</a:t>
            </a:r>
            <a:r>
              <a:rPr sz="32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hmotného</a:t>
            </a:r>
            <a:r>
              <a:rPr sz="32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bodu</a:t>
            </a:r>
            <a:endParaRPr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7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7" y="1114425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765300" y="1266825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Proč se rychlost značí písmenkem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dirty="0" smtClean="0"/>
              <a:t>?</a:t>
            </a:r>
          </a:p>
          <a:p>
            <a:pPr algn="just"/>
            <a:r>
              <a:rPr lang="cs-CZ" dirty="0" smtClean="0"/>
              <a:t>Jaké výrazy pro rychlost existují v AJ?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099" y="1114425"/>
            <a:ext cx="8781076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7" y="590550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590550"/>
            <a:ext cx="401002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25" y="590550"/>
            <a:ext cx="517207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744" y="3324225"/>
            <a:ext cx="7833912" cy="411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92457" y="2790825"/>
            <a:ext cx="3764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b="1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Terminologie v odborných učebnicích</a:t>
            </a:r>
            <a:endParaRPr lang="cs-CZ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261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14"/>
              <p:cNvSpPr txBox="1"/>
              <p:nvPr/>
            </p:nvSpPr>
            <p:spPr>
              <a:xfrm>
                <a:off x="241300" y="2714625"/>
                <a:ext cx="4343400" cy="760959"/>
              </a:xfrm>
              <a:prstGeom prst="rect">
                <a:avLst/>
              </a:prstGeom>
            </p:spPr>
            <p:txBody>
              <a:bodyPr vert="horz" wrap="square" lIns="72000" tIns="72000" rIns="72000" bIns="7200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el-GR" sz="2000" dirty="0" smtClean="0">
                    <a:latin typeface="Times New Roman"/>
                    <a:cs typeface="Times New Roman"/>
                  </a:rPr>
                  <a:t>Δ</a:t>
                </a:r>
                <a:r>
                  <a:rPr lang="cs-CZ" sz="2000" b="1" i="1" dirty="0">
                    <a:latin typeface="Times New Roman"/>
                    <a:cs typeface="Times New Roman"/>
                  </a:rPr>
                  <a:t>s</a:t>
                </a:r>
                <a:r>
                  <a:rPr lang="cs-CZ" sz="2000" spc="-45" dirty="0" smtClean="0">
                    <a:latin typeface="Times New Roman"/>
                    <a:cs typeface="Times New Roman"/>
                  </a:rPr>
                  <a:t> </a:t>
                </a:r>
                <a:r>
                  <a:rPr lang="cs-CZ" sz="2000" dirty="0">
                    <a:latin typeface="Calibri"/>
                    <a:cs typeface="Calibri"/>
                  </a:rPr>
                  <a:t>–</a:t>
                </a:r>
                <a:r>
                  <a:rPr lang="cs-CZ" sz="2000" spc="-20" dirty="0">
                    <a:latin typeface="Calibri"/>
                    <a:cs typeface="Calibri"/>
                  </a:rPr>
                  <a:t> </a:t>
                </a:r>
                <a:r>
                  <a:rPr lang="cs-CZ" sz="2000" dirty="0" smtClean="0">
                    <a:latin typeface="Calibri"/>
                    <a:cs typeface="Calibri"/>
                  </a:rPr>
                  <a:t>velice</a:t>
                </a:r>
                <a:r>
                  <a:rPr lang="cs-CZ" sz="2000" spc="-20" dirty="0" smtClean="0">
                    <a:latin typeface="Calibri"/>
                    <a:cs typeface="Calibri"/>
                  </a:rPr>
                  <a:t> </a:t>
                </a:r>
                <a:r>
                  <a:rPr lang="cs-CZ" sz="2000" dirty="0" smtClean="0">
                    <a:latin typeface="Calibri"/>
                    <a:cs typeface="Calibri"/>
                  </a:rPr>
                  <a:t>malá</a:t>
                </a:r>
                <a:r>
                  <a:rPr lang="cs-CZ" sz="2000" spc="-15" dirty="0" smtClean="0">
                    <a:latin typeface="Calibri"/>
                    <a:cs typeface="Calibri"/>
                  </a:rPr>
                  <a:t> </a:t>
                </a:r>
                <a:r>
                  <a:rPr lang="cs-CZ" sz="2000" dirty="0" smtClean="0">
                    <a:latin typeface="Calibri"/>
                    <a:cs typeface="Calibri"/>
                  </a:rPr>
                  <a:t>změna</a:t>
                </a:r>
                <a:r>
                  <a:rPr lang="cs-CZ" sz="2000" spc="-20" dirty="0" smtClean="0">
                    <a:latin typeface="Calibri"/>
                    <a:cs typeface="Calibri"/>
                  </a:rPr>
                  <a:t> </a:t>
                </a:r>
                <a:r>
                  <a:rPr lang="cs-CZ" sz="2000" dirty="0" smtClean="0">
                    <a:latin typeface="Calibri"/>
                    <a:cs typeface="Calibri"/>
                  </a:rPr>
                  <a:t>dráhy</a:t>
                </a:r>
                <a:endParaRPr lang="cs-CZ" sz="2000" dirty="0">
                  <a:latin typeface="Calibri"/>
                  <a:cs typeface="Calibri"/>
                </a:endParaRPr>
              </a:p>
              <a:p>
                <a:pPr marL="12700">
                  <a:lnSpc>
                    <a:spcPct val="100000"/>
                  </a:lnSpc>
                </a:pPr>
                <a:r>
                  <a:rPr lang="el-GR" sz="2000" dirty="0" smtClean="0">
                    <a:latin typeface="Times New Roman"/>
                    <a:cs typeface="Times New Roman"/>
                  </a:rPr>
                  <a:t>Δ</a:t>
                </a:r>
                <a:r>
                  <a:rPr lang="cs-CZ" sz="2000" b="1" i="1" dirty="0" smtClean="0">
                    <a:latin typeface="Times New Roman"/>
                    <a:cs typeface="Times New Roman"/>
                  </a:rPr>
                  <a:t>t</a:t>
                </a:r>
                <a:r>
                  <a:rPr lang="cs-CZ" sz="2000" i="1" spc="-15" dirty="0" smtClean="0">
                    <a:latin typeface="Calibri"/>
                    <a:cs typeface="Calibri"/>
                  </a:rPr>
                  <a:t> </a:t>
                </a:r>
                <a:r>
                  <a:rPr lang="cs-CZ" sz="2000" dirty="0">
                    <a:latin typeface="Calibri"/>
                    <a:cs typeface="Calibri"/>
                  </a:rPr>
                  <a:t>–</a:t>
                </a:r>
                <a:r>
                  <a:rPr lang="cs-CZ" sz="2000" spc="-20" dirty="0">
                    <a:latin typeface="Calibri"/>
                    <a:cs typeface="Calibri"/>
                  </a:rPr>
                  <a:t> </a:t>
                </a:r>
                <a:r>
                  <a:rPr lang="cs-CZ" sz="2000" dirty="0">
                    <a:latin typeface="Calibri"/>
                    <a:cs typeface="Calibri"/>
                  </a:rPr>
                  <a:t>velice</a:t>
                </a:r>
                <a:r>
                  <a:rPr lang="cs-CZ" sz="2000" spc="-15" dirty="0">
                    <a:latin typeface="Calibri"/>
                    <a:cs typeface="Calibri"/>
                  </a:rPr>
                  <a:t> </a:t>
                </a:r>
                <a:r>
                  <a:rPr lang="cs-CZ" sz="2000" dirty="0" smtClean="0">
                    <a:latin typeface="Calibri"/>
                    <a:cs typeface="Calibri"/>
                  </a:rPr>
                  <a:t>malá</a:t>
                </a:r>
                <a:r>
                  <a:rPr lang="cs-CZ" sz="2000" spc="-15" dirty="0" smtClean="0">
                    <a:latin typeface="Calibri"/>
                    <a:cs typeface="Calibri"/>
                  </a:rPr>
                  <a:t> </a:t>
                </a:r>
                <a:r>
                  <a:rPr lang="cs-CZ" sz="2000" dirty="0" smtClean="0">
                    <a:latin typeface="Calibri"/>
                    <a:cs typeface="Calibri"/>
                  </a:rPr>
                  <a:t>změna</a:t>
                </a:r>
                <a:r>
                  <a:rPr lang="cs-CZ" sz="2000" spc="-20" dirty="0" smtClean="0">
                    <a:latin typeface="Calibri"/>
                    <a:cs typeface="Calibri"/>
                  </a:rPr>
                  <a:t> </a:t>
                </a:r>
                <a:r>
                  <a:rPr lang="cs-CZ" sz="2000" dirty="0" smtClean="0">
                    <a:latin typeface="Calibri"/>
                    <a:cs typeface="Calibri"/>
                  </a:rPr>
                  <a:t>času</a:t>
                </a:r>
                <a:r>
                  <a:rPr lang="cs-CZ" sz="2000" spc="-10" dirty="0" smtClean="0">
                    <a:latin typeface="Calibri"/>
                    <a:cs typeface="Calibri"/>
                  </a:rPr>
                  <a:t> (</a:t>
                </a:r>
                <a14:m>
                  <m:oMath xmlns:m="http://schemas.openxmlformats.org/officeDocument/2006/math">
                    <m:r>
                      <a:rPr lang="cs-CZ" sz="2000" i="1" spc="-10" smtClean="0">
                        <a:latin typeface="Cambria Math"/>
                        <a:ea typeface="Cambria Math"/>
                        <a:cs typeface="Calibri"/>
                      </a:rPr>
                      <m:t>∆</m:t>
                    </m:r>
                    <m:r>
                      <a:rPr lang="cs-CZ" sz="2000" b="0" i="1" spc="-10" smtClean="0">
                        <a:latin typeface="Cambria Math"/>
                        <a:ea typeface="Cambria Math"/>
                        <a:cs typeface="Calibri"/>
                      </a:rPr>
                      <m:t>𝑡</m:t>
                    </m:r>
                    <m:r>
                      <a:rPr lang="cs-CZ" sz="2000" b="0" i="1" spc="-10" smtClean="0">
                        <a:latin typeface="Cambria Math"/>
                        <a:ea typeface="Cambria Math"/>
                        <a:cs typeface="Calibri"/>
                      </a:rPr>
                      <m:t>→0</m:t>
                    </m:r>
                  </m:oMath>
                </a14:m>
                <a:r>
                  <a:rPr lang="cs-CZ" sz="2000" spc="-10" dirty="0" smtClean="0">
                    <a:latin typeface="Calibri"/>
                    <a:cs typeface="Calibri"/>
                  </a:rPr>
                  <a:t>)</a:t>
                </a:r>
                <a:endParaRPr sz="2000" dirty="0">
                  <a:latin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14" name="object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00" y="2714625"/>
                <a:ext cx="4343400" cy="760959"/>
              </a:xfrm>
              <a:prstGeom prst="rect">
                <a:avLst/>
              </a:prstGeom>
              <a:blipFill rotWithShape="1">
                <a:blip r:embed="rId2"/>
                <a:stretch>
                  <a:fillRect l="-1685" t="-800" b="-104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8"/>
          <p:cNvSpPr txBox="1"/>
          <p:nvPr/>
        </p:nvSpPr>
        <p:spPr>
          <a:xfrm>
            <a:off x="241300" y="581025"/>
            <a:ext cx="10452100" cy="1253402"/>
          </a:xfrm>
          <a:prstGeom prst="rect">
            <a:avLst/>
          </a:prstGeom>
        </p:spPr>
        <p:txBody>
          <a:bodyPr vert="horz" wrap="square" lIns="72000" tIns="72000" rIns="72000" bIns="7200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sz="24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o</a:t>
            </a:r>
            <a:r>
              <a:rPr lang="cs-CZ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kamžitá rychlost – </a:t>
            </a:r>
            <a:r>
              <a:rPr lang="cs-CZ" sz="2400" b="1" i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v   </a:t>
            </a:r>
            <a:r>
              <a:rPr lang="en-GB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2400" b="1" i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GB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cs-CZ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= m/s = m s</a:t>
            </a:r>
            <a:r>
              <a:rPr lang="cs-CZ" sz="2400" b="1" baseline="3000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vektorová</a:t>
            </a:r>
            <a:r>
              <a:rPr lang="cs-CZ" sz="2400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 fyzikální veličina</a:t>
            </a: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400" b="1" dirty="0" smtClean="0">
                <a:solidFill>
                  <a:schemeClr val="tx1"/>
                </a:solidFill>
                <a:latin typeface="Calibri"/>
                <a:cs typeface="Calibri"/>
              </a:rPr>
              <a:t>rychlost</a:t>
            </a:r>
            <a:r>
              <a:rPr lang="cs-CZ" sz="2400" spc="-55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cs-CZ" sz="2400" b="1" dirty="0" smtClean="0">
                <a:solidFill>
                  <a:schemeClr val="tx1"/>
                </a:solidFill>
                <a:latin typeface="Calibri"/>
                <a:cs typeface="Calibri"/>
              </a:rPr>
              <a:t>v</a:t>
            </a:r>
            <a:r>
              <a:rPr lang="cs-CZ" sz="2400" spc="-25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cs-CZ" sz="2400" b="1" dirty="0" smtClean="0">
                <a:solidFill>
                  <a:schemeClr val="tx1"/>
                </a:solidFill>
                <a:latin typeface="Calibri"/>
                <a:cs typeface="Calibri"/>
              </a:rPr>
              <a:t>daném</a:t>
            </a:r>
            <a:r>
              <a:rPr lang="cs-CZ" sz="2400" b="1" spc="-15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chemeClr val="tx1"/>
                </a:solidFill>
                <a:latin typeface="Calibri"/>
                <a:cs typeface="Calibri"/>
              </a:rPr>
              <a:t>bodě</a:t>
            </a:r>
            <a:r>
              <a:rPr lang="cs-CZ" sz="2400" b="1" spc="-2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chemeClr val="tx1"/>
                </a:solidFill>
                <a:latin typeface="Calibri"/>
                <a:cs typeface="Calibri"/>
              </a:rPr>
              <a:t>má</a:t>
            </a:r>
            <a:r>
              <a:rPr lang="cs-CZ" sz="2400" b="1" spc="-15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chemeClr val="tx1"/>
                </a:solidFill>
                <a:latin typeface="Calibri"/>
                <a:cs typeface="Calibri"/>
              </a:rPr>
              <a:t>vždy</a:t>
            </a:r>
            <a:r>
              <a:rPr lang="cs-CZ" sz="2400" b="1" spc="-15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směr</a:t>
            </a:r>
            <a:r>
              <a:rPr lang="cs-CZ" sz="2400" b="1" spc="-1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tečny</a:t>
            </a:r>
            <a:r>
              <a:rPr lang="cs-CZ" sz="2400" b="1" spc="-1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lang="cs-CZ" sz="2400" spc="-4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dané</a:t>
            </a:r>
            <a:r>
              <a:rPr lang="cs-CZ" sz="2400" b="1" spc="-1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křivce</a:t>
            </a:r>
            <a:endParaRPr lang="cs-CZ" sz="24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ovéPole 29"/>
              <p:cNvSpPr txBox="1"/>
              <p:nvPr/>
            </p:nvSpPr>
            <p:spPr>
              <a:xfrm>
                <a:off x="1884172" y="1952625"/>
                <a:ext cx="1024448" cy="67050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𝒗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</m:num>
                        <m:den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cs-CZ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ovéPol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4172" y="1952625"/>
                <a:ext cx="1024448" cy="6705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0" y="1834427"/>
            <a:ext cx="5981700" cy="443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48" y="6143625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ovéPole 30"/>
          <p:cNvSpPr txBox="1"/>
          <p:nvPr/>
        </p:nvSpPr>
        <p:spPr>
          <a:xfrm>
            <a:off x="1840991" y="6348406"/>
            <a:ext cx="266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Bude při pohybu míče jeho rychlost stále stejná?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ovéPole 32"/>
              <p:cNvSpPr txBox="1"/>
              <p:nvPr/>
            </p:nvSpPr>
            <p:spPr>
              <a:xfrm>
                <a:off x="4597400" y="6348406"/>
                <a:ext cx="5981700" cy="945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>
                    <a:solidFill>
                      <a:srgbClr val="FF0000"/>
                    </a:solidFill>
                  </a:rPr>
                  <a:t>Nebude, nejmenší bude v nejvyšším bodě trajektorie, kdy je složka rychlosti ve směru osy y vlivem působení gravitačního pole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cs-CZ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cs-CZ" b="0" i="1" smtClean="0">
                        <a:solidFill>
                          <a:srgbClr val="FF0000"/>
                        </a:solidFill>
                        <a:latin typeface="Cambria Math"/>
                      </a:rPr>
                      <m:t>=0  </m:t>
                    </m:r>
                    <m:r>
                      <a:rPr lang="cs-CZ" b="0" i="1" smtClean="0">
                        <a:solidFill>
                          <a:srgbClr val="FF0000"/>
                        </a:solidFill>
                        <a:latin typeface="Cambria Math"/>
                      </a:rPr>
                      <m:t>𝑚</m:t>
                    </m:r>
                    <m:r>
                      <a:rPr lang="cs-CZ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cs-CZ" b="0" i="1" smtClean="0">
                        <a:solidFill>
                          <a:srgbClr val="FF0000"/>
                        </a:solidFill>
                        <a:latin typeface="Cambria Math"/>
                      </a:rPr>
                      <m:t>𝑠</m:t>
                    </m:r>
                  </m:oMath>
                </a14:m>
                <a:r>
                  <a:rPr lang="cs-CZ" dirty="0" smtClean="0">
                    <a:solidFill>
                      <a:srgbClr val="FF0000"/>
                    </a:solidFill>
                  </a:rPr>
                  <a:t>.</a:t>
                </a:r>
                <a:endParaRPr lang="cs-CZ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ovéPol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400" y="6348406"/>
                <a:ext cx="5981700" cy="945259"/>
              </a:xfrm>
              <a:prstGeom prst="rect">
                <a:avLst/>
              </a:prstGeom>
              <a:blipFill rotWithShape="1">
                <a:blip r:embed="rId6"/>
                <a:stretch>
                  <a:fillRect l="-815" t="-3226" b="-709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object 2"/>
          <p:cNvSpPr txBox="1"/>
          <p:nvPr/>
        </p:nvSpPr>
        <p:spPr>
          <a:xfrm>
            <a:off x="241300" y="3479875"/>
            <a:ext cx="4266691" cy="18851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sz="2000" b="1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Podle</a:t>
            </a:r>
            <a:r>
              <a:rPr sz="2000" b="1" spc="-35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změny</a:t>
            </a:r>
            <a:r>
              <a:rPr sz="2000" b="1" spc="-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velikosti</a:t>
            </a:r>
            <a:r>
              <a:rPr sz="2000" b="1" spc="-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okamžité</a:t>
            </a:r>
            <a:r>
              <a:rPr sz="2000" b="1" spc="-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cs-CZ" sz="2000" b="1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rychlosti</a:t>
            </a:r>
            <a:r>
              <a:rPr sz="2000" b="1" spc="-30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cs-CZ" sz="2000" b="1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dělíme</a:t>
            </a:r>
            <a:r>
              <a:rPr sz="2000" b="1" spc="-30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cs-CZ" sz="2000" b="1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pohyby</a:t>
            </a:r>
            <a:r>
              <a:rPr sz="2000" b="1" spc="-30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cs-CZ" sz="2000" b="1" spc="-25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na</a:t>
            </a:r>
            <a:r>
              <a:rPr sz="2000" b="1" spc="-25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endParaRPr sz="2000" dirty="0">
              <a:latin typeface="Calibri"/>
              <a:cs typeface="Calibri"/>
            </a:endParaRPr>
          </a:p>
          <a:p>
            <a:pPr marL="610870" indent="-34290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97840" algn="l"/>
              </a:tabLst>
            </a:pPr>
            <a:r>
              <a:rPr sz="2000" b="1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rovnoměrné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velikost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okamžité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rychlosti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nemění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konstantní</a:t>
            </a:r>
            <a:endParaRPr sz="2000" dirty="0">
              <a:latin typeface="Calibri"/>
              <a:cs typeface="Calibri"/>
            </a:endParaRPr>
          </a:p>
          <a:p>
            <a:pPr marL="610870" indent="-342900">
              <a:lnSpc>
                <a:spcPct val="100000"/>
              </a:lnSpc>
              <a:spcBef>
                <a:spcPts val="229"/>
              </a:spcBef>
              <a:buFont typeface="Wingdings" panose="05000000000000000000" pitchFamily="2" charset="2"/>
              <a:buChar char="§"/>
              <a:tabLst>
                <a:tab pos="497840" algn="l"/>
              </a:tabLst>
            </a:pPr>
            <a:r>
              <a:rPr sz="2000" b="1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nerovnoměrné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velikost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rychlosti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lang="cs-CZ" sz="2000" spc="-20" dirty="0" smtClean="0">
                <a:latin typeface="Calibri"/>
                <a:cs typeface="Calibri"/>
              </a:rPr>
              <a:t>mění</a:t>
            </a:r>
            <a:endParaRPr lang="cs-CZ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729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168148" y="2714625"/>
            <a:ext cx="4416552" cy="760959"/>
          </a:xfrm>
          <a:prstGeom prst="rect">
            <a:avLst/>
          </a:prstGeom>
        </p:spPr>
        <p:txBody>
          <a:bodyPr vert="horz" wrap="square" lIns="72000" tIns="72000" rIns="72000" bIns="72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s-CZ" sz="2000" b="1" i="1" dirty="0" smtClean="0">
                <a:latin typeface="Times New Roman"/>
                <a:cs typeface="Times New Roman"/>
              </a:rPr>
              <a:t>s</a:t>
            </a:r>
            <a:r>
              <a:rPr lang="cs-CZ" sz="2000" spc="-45" dirty="0" smtClean="0">
                <a:latin typeface="Times New Roman"/>
                <a:cs typeface="Times New Roman"/>
              </a:rPr>
              <a:t> </a:t>
            </a:r>
            <a:r>
              <a:rPr lang="cs-CZ" sz="2000" dirty="0">
                <a:latin typeface="Calibri"/>
                <a:cs typeface="Calibri"/>
              </a:rPr>
              <a:t>–</a:t>
            </a:r>
            <a:r>
              <a:rPr lang="cs-CZ" sz="2000" spc="-20" dirty="0">
                <a:latin typeface="Calibri"/>
                <a:cs typeface="Calibri"/>
              </a:rPr>
              <a:t> </a:t>
            </a:r>
            <a:r>
              <a:rPr lang="cs-CZ" sz="2000" dirty="0" smtClean="0">
                <a:latin typeface="Calibri"/>
                <a:cs typeface="Calibri"/>
              </a:rPr>
              <a:t>celková dráha, kterou těleso urazí</a:t>
            </a:r>
            <a:endParaRPr lang="cs-CZ"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cs-CZ" sz="2000" b="1" i="1" dirty="0" smtClean="0">
                <a:latin typeface="Times New Roman"/>
                <a:cs typeface="Times New Roman"/>
              </a:rPr>
              <a:t>t</a:t>
            </a:r>
            <a:r>
              <a:rPr lang="cs-CZ" sz="2000" i="1" spc="-15" dirty="0" smtClean="0">
                <a:latin typeface="Calibri"/>
                <a:cs typeface="Calibri"/>
              </a:rPr>
              <a:t> </a:t>
            </a:r>
            <a:r>
              <a:rPr lang="cs-CZ" sz="2000" dirty="0">
                <a:latin typeface="Calibri"/>
                <a:cs typeface="Calibri"/>
              </a:rPr>
              <a:t>–</a:t>
            </a:r>
            <a:r>
              <a:rPr lang="cs-CZ" sz="2000" spc="-20" dirty="0">
                <a:latin typeface="Calibri"/>
                <a:cs typeface="Calibri"/>
              </a:rPr>
              <a:t> </a:t>
            </a:r>
            <a:r>
              <a:rPr lang="cs-CZ" sz="2000" dirty="0" smtClean="0">
                <a:latin typeface="Calibri"/>
                <a:cs typeface="Calibri"/>
              </a:rPr>
              <a:t>celkový čas pohybu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7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object 8"/>
              <p:cNvSpPr txBox="1"/>
              <p:nvPr/>
            </p:nvSpPr>
            <p:spPr>
              <a:xfrm>
                <a:off x="168148" y="581025"/>
                <a:ext cx="10525252" cy="1286488"/>
              </a:xfrm>
              <a:prstGeom prst="rect">
                <a:avLst/>
              </a:prstGeom>
            </p:spPr>
            <p:txBody>
              <a:bodyPr vert="horz" wrap="square" lIns="72000" tIns="72000" rIns="72000" bIns="72000" rtlCol="0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průměrná rychlost 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</m:ctrlPr>
                      </m:sSubPr>
                      <m:e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  <m:t>𝒗</m:t>
                        </m:r>
                      </m:e>
                      <m:sub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cs-CZ" sz="2400" b="1" i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GB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</m:ctrlPr>
                      </m:sSubPr>
                      <m:e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  <m:t>𝒗</m:t>
                        </m:r>
                      </m:e>
                      <m:sub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GB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m/s = m s</a:t>
                </a:r>
                <a:r>
                  <a:rPr lang="cs-CZ" sz="2400" b="1" baseline="30000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</a:p>
              <a:p>
                <a:pPr marL="355600" indent="-342900">
                  <a:lnSpc>
                    <a:spcPct val="100000"/>
                  </a:lnSpc>
                  <a:buFont typeface="Wingdings" panose="05000000000000000000" pitchFamily="2" charset="2"/>
                  <a:buChar char="§"/>
                </a:pP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skalární</a:t>
                </a:r>
                <a:r>
                  <a:rPr lang="cs-CZ" sz="2400" dirty="0" smtClean="0">
                    <a:solidFill>
                      <a:schemeClr val="tx1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 fyzikální veličina</a:t>
                </a:r>
              </a:p>
              <a:p>
                <a:pPr marL="355600" indent="-342900">
                  <a:lnSpc>
                    <a:spcPct val="100000"/>
                  </a:lnSpc>
                  <a:buFont typeface="Wingdings" panose="05000000000000000000" pitchFamily="2" charset="2"/>
                  <a:buChar char="§"/>
                </a:pPr>
                <a:r>
                  <a:rPr lang="cs-CZ" sz="2400" b="1" dirty="0">
                    <a:solidFill>
                      <a:schemeClr val="tx1"/>
                    </a:solidFill>
                    <a:latin typeface="Calibri"/>
                    <a:cs typeface="Calibri"/>
                  </a:rPr>
                  <a:t>p</a:t>
                </a:r>
                <a:r>
                  <a:rPr lang="cs-CZ" sz="2400" b="1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očítá se jako celková uražená dráha za celkový čas</a:t>
                </a:r>
                <a:endParaRPr lang="cs-CZ" sz="2400" dirty="0">
                  <a:solidFill>
                    <a:schemeClr val="tx1"/>
                  </a:solidFill>
                  <a:latin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2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48" y="581025"/>
                <a:ext cx="10525252" cy="1286488"/>
              </a:xfrm>
              <a:prstGeom prst="rect">
                <a:avLst/>
              </a:prstGeom>
              <a:blipFill rotWithShape="1">
                <a:blip r:embed="rId2"/>
                <a:stretch>
                  <a:fillRect l="-985" t="-1422" b="-805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ovéPole 29"/>
              <p:cNvSpPr txBox="1"/>
              <p:nvPr/>
            </p:nvSpPr>
            <p:spPr>
              <a:xfrm>
                <a:off x="1884172" y="1952625"/>
                <a:ext cx="998222" cy="62382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000" b="1" i="1" smtClean="0">
                              <a:solidFill>
                                <a:srgbClr val="FF0000"/>
                              </a:solidFill>
                              <a:uFill>
                                <a:solidFill>
                                  <a:srgbClr val="FF0000"/>
                                </a:solidFill>
                              </a:uFill>
                              <a:latin typeface="Cambria Math"/>
                              <a:cs typeface="Calibri"/>
                            </a:rPr>
                          </m:ctrlPr>
                        </m:sSubPr>
                        <m:e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uFill>
                                <a:solidFill>
                                  <a:srgbClr val="FF0000"/>
                                </a:solidFill>
                              </a:uFill>
                              <a:latin typeface="Cambria Math"/>
                              <a:cs typeface="Calibri"/>
                            </a:rPr>
                            <m:t>𝒗</m:t>
                          </m:r>
                        </m:e>
                        <m:sub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uFill>
                                <a:solidFill>
                                  <a:srgbClr val="FF0000"/>
                                </a:solidFill>
                              </a:uFill>
                              <a:latin typeface="Cambria Math"/>
                              <a:cs typeface="Calibri"/>
                            </a:rPr>
                            <m:t>𝒑</m:t>
                          </m:r>
                        </m:sub>
                      </m:sSub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</m:num>
                        <m:den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cs-CZ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ovéPol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4172" y="1952625"/>
                <a:ext cx="998222" cy="6238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48" y="3552825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ovéPole 30"/>
          <p:cNvSpPr txBox="1"/>
          <p:nvPr/>
        </p:nvSpPr>
        <p:spPr>
          <a:xfrm>
            <a:off x="1765300" y="3552825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Jaká je průměrná rychlost turisty, jehož pohyb v terénu je znázorněn na grafu?</a:t>
            </a:r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991" y="3552825"/>
            <a:ext cx="6129338" cy="31755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ovéPole 1"/>
              <p:cNvSpPr txBox="1"/>
              <p:nvPr/>
            </p:nvSpPr>
            <p:spPr>
              <a:xfrm>
                <a:off x="605713" y="4997772"/>
                <a:ext cx="3555140" cy="17416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Špatný postup:</a:t>
                </a:r>
              </a:p>
              <a:p>
                <a:pPr marL="342900" indent="-342900">
                  <a:buAutoNum type="arabicPeriod"/>
                </a:pPr>
                <a:r>
                  <a:rPr lang="cs-CZ" dirty="0" smtClean="0"/>
                  <a:t>pohyb: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type m:val="skw"/>
                        <m:ctrlPr>
                          <a:rPr lang="cs-CZ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cs-CZ" b="0" i="1" smtClean="0">
                        <a:latin typeface="Cambria Math"/>
                      </a:rPr>
                      <m:t>=5 </m:t>
                    </m:r>
                    <m:r>
                      <m:rPr>
                        <m:sty m:val="p"/>
                      </m:rPr>
                      <a:rPr lang="cs-CZ" b="0" i="0" smtClean="0">
                        <a:latin typeface="Cambria Math"/>
                      </a:rPr>
                      <m:t>km</m:t>
                    </m:r>
                    <m:r>
                      <a:rPr lang="cs-CZ" b="0" i="0" smtClean="0"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cs-CZ" b="0" i="0" smtClean="0">
                        <a:latin typeface="Cambria Math"/>
                      </a:rPr>
                      <m:t>h</m:t>
                    </m:r>
                  </m:oMath>
                </a14:m>
                <a:endParaRPr lang="cs-CZ" dirty="0" smtClean="0"/>
              </a:p>
              <a:p>
                <a:pPr marL="342900" indent="-342900">
                  <a:buAutoNum type="arabicPeriod"/>
                </a:pPr>
                <a:r>
                  <a:rPr lang="cs-CZ" dirty="0"/>
                  <a:t>p</a:t>
                </a:r>
                <a:r>
                  <a:rPr lang="cs-CZ" dirty="0" smtClean="0"/>
                  <a:t>ohyb: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type m:val="skw"/>
                        <m:ctrlPr>
                          <a:rPr lang="cs-CZ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1,25</m:t>
                        </m:r>
                      </m:den>
                    </m:f>
                    <m:r>
                      <a:rPr lang="cs-CZ" b="0" i="1" smtClean="0">
                        <a:latin typeface="Cambria Math"/>
                      </a:rPr>
                      <m:t>=4 </m:t>
                    </m:r>
                    <m:r>
                      <m:rPr>
                        <m:sty m:val="p"/>
                      </m:rPr>
                      <a:rPr lang="cs-CZ" b="0" i="0" smtClean="0">
                        <a:latin typeface="Cambria Math"/>
                      </a:rPr>
                      <m:t>km</m:t>
                    </m:r>
                    <m:r>
                      <a:rPr lang="cs-CZ" b="0" i="0" smtClean="0">
                        <a:latin typeface="Cambria Math"/>
                      </a:rPr>
                      <m:t>/</m:t>
                    </m:r>
                    <m:r>
                      <m:rPr>
                        <m:sty m:val="p"/>
                      </m:rPr>
                      <a:rPr lang="cs-CZ" b="0" i="0" smtClean="0">
                        <a:latin typeface="Cambria Math"/>
                      </a:rPr>
                      <m:t>h</m:t>
                    </m:r>
                  </m:oMath>
                </a14:m>
                <a:endParaRPr lang="cs-CZ" dirty="0" smtClean="0"/>
              </a:p>
              <a:p>
                <a:pPr marL="342900" indent="-342900">
                  <a:buAutoNum type="arabicPeriod"/>
                </a:pPr>
                <a:endParaRPr lang="cs-CZ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cs-CZ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cs-CZ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5+4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=4,5</m:t>
                      </m:r>
                      <m:r>
                        <a:rPr lang="cs-CZ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cs-CZ" b="0" i="0" smtClean="0">
                          <a:latin typeface="Cambria Math"/>
                        </a:rPr>
                        <m:t>km</m:t>
                      </m:r>
                      <m:r>
                        <a:rPr lang="cs-CZ" b="0" i="0" smtClean="0">
                          <a:latin typeface="Cambria Math"/>
                        </a:rPr>
                        <m:t>/</m:t>
                      </m:r>
                      <m:r>
                        <m:rPr>
                          <m:sty m:val="p"/>
                        </m:rPr>
                        <a:rPr lang="cs-CZ" b="0" i="0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2" name="TextovéPo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13" y="4997772"/>
                <a:ext cx="3555140" cy="1741695"/>
              </a:xfrm>
              <a:prstGeom prst="rect">
                <a:avLst/>
              </a:prstGeom>
              <a:blipFill rotWithShape="1">
                <a:blip r:embed="rId6"/>
                <a:stretch>
                  <a:fillRect l="-1370" t="-87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02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92" y="581025"/>
            <a:ext cx="10250908" cy="684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642100" y="6019026"/>
            <a:ext cx="83820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4,25 h</a:t>
            </a:r>
            <a:endParaRPr lang="cs-CZ" sz="12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6565900" y="6524625"/>
            <a:ext cx="609600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4,25 h</a:t>
            </a:r>
            <a:endParaRPr lang="cs-CZ" sz="1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7251700" y="6309181"/>
            <a:ext cx="129540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0000FF"/>
                </a:solidFill>
              </a:rPr>
              <a:t>3,53 km/h</a:t>
            </a:r>
            <a:endParaRPr lang="cs-CZ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0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8318" y="532958"/>
            <a:ext cx="1016508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r>
              <a:rPr sz="32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Rovnoměrný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přímočarý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pohyb</a:t>
            </a:r>
            <a:endParaRPr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8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00" y="1704975"/>
            <a:ext cx="8705850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48" y="1114425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917700" y="1038225"/>
            <a:ext cx="6506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Co všechno se na fotografii pohybuje rovnoměrně přímočaře?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1917700" y="1343025"/>
            <a:ext cx="5737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Eskalátor, zavazadlový pás, kufr, turista, cyklista, vlak 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60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8314" y="685358"/>
            <a:ext cx="1016508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0000"/>
                </a:solidFill>
              </a:rPr>
              <a:t>1</a:t>
            </a:r>
            <a:r>
              <a:rPr sz="3200" b="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</a:rPr>
              <a:t>Základní</a:t>
            </a:r>
            <a:r>
              <a:rPr sz="3200" b="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FF0000"/>
                </a:solidFill>
              </a:rPr>
              <a:t>pojmy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8320" y="2181225"/>
            <a:ext cx="100761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Řecká</a:t>
            </a:r>
            <a:r>
              <a:rPr sz="2400" b="1" spc="-2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abeceda</a:t>
            </a:r>
            <a:r>
              <a:rPr sz="2400" b="1" spc="-1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(vybraná</a:t>
            </a:r>
            <a:r>
              <a:rPr sz="2400" b="1" spc="-2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písmena</a:t>
            </a:r>
            <a:r>
              <a:rPr sz="2400" b="1" spc="-1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používaná</a:t>
            </a:r>
            <a:r>
              <a:rPr sz="2400" b="1" spc="-2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</a:t>
            </a:r>
            <a:r>
              <a:rPr sz="2400" b="1" spc="-1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fyzice)</a:t>
            </a:r>
            <a:endParaRPr sz="2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8316" y="2644901"/>
            <a:ext cx="403225" cy="1094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5"/>
              </a:spcBef>
            </a:pPr>
            <a:r>
              <a:rPr sz="1200" spc="-20" dirty="0">
                <a:latin typeface="Calibri"/>
                <a:cs typeface="Calibri"/>
              </a:rPr>
              <a:t>Název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i="1" spc="-20" dirty="0">
                <a:latin typeface="Times New Roman"/>
                <a:cs typeface="Times New Roman"/>
              </a:rPr>
              <a:t>alfa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i="1" spc="-20" dirty="0">
                <a:latin typeface="Times New Roman"/>
                <a:cs typeface="Times New Roman"/>
              </a:rPr>
              <a:t>beta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i="1" spc="-20" dirty="0">
                <a:latin typeface="Times New Roman"/>
                <a:cs typeface="Times New Roman"/>
              </a:rPr>
              <a:t>gama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delta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27733" y="2644901"/>
            <a:ext cx="6755130" cy="109410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  <a:tabLst>
                <a:tab pos="461645" algn="l"/>
                <a:tab pos="4508500" algn="l"/>
              </a:tabLst>
            </a:pPr>
            <a:r>
              <a:rPr sz="1200" spc="-20" dirty="0">
                <a:solidFill>
                  <a:srgbClr val="FF0000"/>
                </a:solidFill>
                <a:latin typeface="Calibri"/>
                <a:cs typeface="Calibri"/>
              </a:rPr>
              <a:t>malé</a:t>
            </a:r>
            <a:r>
              <a:rPr sz="12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1200" spc="-10" dirty="0">
                <a:latin typeface="Calibri"/>
                <a:cs typeface="Calibri"/>
              </a:rPr>
              <a:t>význam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b="1" dirty="0">
                <a:solidFill>
                  <a:srgbClr val="00B0F0"/>
                </a:solidFill>
                <a:latin typeface="Calibri"/>
                <a:cs typeface="Calibri"/>
              </a:rPr>
              <a:t>velké</a:t>
            </a:r>
            <a:r>
              <a:rPr sz="1200" spc="130" dirty="0">
                <a:solidFill>
                  <a:srgbClr val="00B0F0"/>
                </a:solidFill>
                <a:latin typeface="Times New Roman"/>
                <a:cs typeface="Times New Roman"/>
              </a:rPr>
              <a:t>  </a:t>
            </a:r>
            <a:r>
              <a:rPr sz="1200" spc="-10" dirty="0">
                <a:latin typeface="Calibri"/>
                <a:cs typeface="Calibri"/>
              </a:rPr>
              <a:t>význam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  <a:tabLst>
                <a:tab pos="461645" algn="l"/>
              </a:tabLst>
            </a:pPr>
            <a:r>
              <a:rPr sz="12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α</a:t>
            </a:r>
            <a:r>
              <a:rPr sz="1200" i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1200" dirty="0">
                <a:latin typeface="Calibri"/>
                <a:cs typeface="Calibri"/>
              </a:rPr>
              <a:t>úhel,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teplotní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součinitel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délkové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roztažnosti,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teplotní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součinitel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odporu,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konstanta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jemné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struktury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  <a:tabLst>
                <a:tab pos="461645" algn="l"/>
              </a:tabLst>
            </a:pPr>
            <a:r>
              <a:rPr sz="12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β</a:t>
            </a:r>
            <a:r>
              <a:rPr sz="1200" i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1200" dirty="0">
                <a:latin typeface="Calibri"/>
                <a:cs typeface="Calibri"/>
              </a:rPr>
              <a:t>úhel,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typ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radioaktivního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rozpadu,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teplotní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součinitel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objemové</a:t>
            </a:r>
            <a:r>
              <a:rPr sz="1200" spc="-10" dirty="0">
                <a:latin typeface="Calibri"/>
                <a:cs typeface="Calibri"/>
              </a:rPr>
              <a:t> roztažnosti</a:t>
            </a:r>
            <a:endParaRPr sz="1200" dirty="0">
              <a:latin typeface="Calibri"/>
              <a:cs typeface="Calibri"/>
            </a:endParaRPr>
          </a:p>
          <a:p>
            <a:pPr marL="12700" marR="6663055">
              <a:lnSpc>
                <a:spcPct val="116700"/>
              </a:lnSpc>
              <a:spcBef>
                <a:spcPts val="10"/>
              </a:spcBef>
            </a:pPr>
            <a:r>
              <a:rPr sz="12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γ δ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7312" y="3286506"/>
            <a:ext cx="1521460" cy="4521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200" dirty="0">
                <a:latin typeface="Calibri"/>
                <a:cs typeface="Calibri"/>
              </a:rPr>
              <a:t>úhel,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typ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rozpadu,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Calibri"/>
                <a:cs typeface="Calibri"/>
              </a:rPr>
              <a:t>foton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součinitel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tlumení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24169" y="3286506"/>
            <a:ext cx="1225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00B0F0"/>
                </a:solidFill>
                <a:latin typeface="Times New Roman"/>
                <a:cs typeface="Times New Roman"/>
              </a:rPr>
              <a:t>Γ Δ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73746" y="3286506"/>
            <a:ext cx="3030220" cy="6654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200" dirty="0">
                <a:latin typeface="Calibri"/>
                <a:cs typeface="Calibri"/>
              </a:rPr>
              <a:t>gamma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funkce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16700"/>
              </a:lnSpc>
            </a:pPr>
            <a:r>
              <a:rPr sz="1200" dirty="0">
                <a:latin typeface="Calibri"/>
                <a:cs typeface="Calibri"/>
              </a:rPr>
              <a:t>změna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veličiny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(rozdíl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dvou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hodnot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téže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veličiny) </a:t>
            </a:r>
            <a:r>
              <a:rPr sz="1200" dirty="0">
                <a:latin typeface="Calibri"/>
                <a:cs typeface="Calibri"/>
              </a:rPr>
              <a:t>baryon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delta,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Laplaceův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operátor,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neurčitost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8317" y="3928369"/>
            <a:ext cx="483234" cy="8807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5"/>
              </a:spcBef>
            </a:pPr>
            <a:r>
              <a:rPr sz="1200" i="1" spc="-10" dirty="0">
                <a:latin typeface="Times New Roman"/>
                <a:cs typeface="Times New Roman"/>
              </a:rPr>
              <a:t>epsilon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i="1" spc="-25" dirty="0">
                <a:latin typeface="Times New Roman"/>
                <a:cs typeface="Times New Roman"/>
              </a:rPr>
              <a:t>éta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kappa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lambda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7733" y="3928363"/>
            <a:ext cx="101600" cy="6673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7100"/>
              </a:lnSpc>
              <a:spcBef>
                <a:spcPts val="90"/>
              </a:spcBef>
            </a:pPr>
            <a:r>
              <a:rPr sz="12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ε η κ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77311" y="3928363"/>
            <a:ext cx="2663825" cy="667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relativní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prodloužení,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permitivita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prostředí </a:t>
            </a:r>
            <a:r>
              <a:rPr sz="1200" dirty="0">
                <a:latin typeface="Calibri"/>
                <a:cs typeface="Calibri"/>
              </a:rPr>
              <a:t>účinnost,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viskozita,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mezon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Calibri"/>
                <a:cs typeface="Calibri"/>
              </a:rPr>
              <a:t>éta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200" dirty="0">
                <a:latin typeface="Calibri"/>
                <a:cs typeface="Calibri"/>
              </a:rPr>
              <a:t>Poissonova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konstanta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77311" y="4569968"/>
            <a:ext cx="3953510" cy="280733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  <a:tabLst>
                <a:tab pos="461645" algn="l"/>
              </a:tabLst>
            </a:pPr>
            <a:r>
              <a:rPr sz="12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λ</a:t>
            </a:r>
            <a:r>
              <a:rPr sz="1200" i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1200" dirty="0">
                <a:latin typeface="Calibri"/>
                <a:cs typeface="Calibri"/>
              </a:rPr>
              <a:t>vlnová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délka,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tepelná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vodivost,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přeměnová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konstanta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(relativní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úbytek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jader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s)</a:t>
            </a:r>
            <a:endParaRPr sz="1200">
              <a:latin typeface="Calibri"/>
              <a:cs typeface="Calibri"/>
            </a:endParaRPr>
          </a:p>
          <a:p>
            <a:pPr marL="12700" marR="1082040">
              <a:lnSpc>
                <a:spcPct val="1169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předpona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mikro,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permeabilita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prostředí,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Calibri"/>
                <a:cs typeface="Calibri"/>
              </a:rPr>
              <a:t>mion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kinematická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viskozita,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neutrino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rameno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valivého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odporu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200" dirty="0">
                <a:latin typeface="Calibri"/>
                <a:cs typeface="Calibri"/>
              </a:rPr>
              <a:t>hustota,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měrný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odpor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normálové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napětí,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povrchové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napětí,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plošná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hustota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náboje,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200" spc="-10" dirty="0">
                <a:latin typeface="Calibri"/>
                <a:cs typeface="Calibri"/>
              </a:rPr>
              <a:t>Stefan-Boltzmannova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konstatnta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smykové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napětí,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střední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doba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života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částice,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tauon</a:t>
            </a:r>
            <a:endParaRPr sz="1200">
              <a:latin typeface="Calibri"/>
              <a:cs typeface="Calibri"/>
            </a:endParaRPr>
          </a:p>
          <a:p>
            <a:pPr marL="12700" marR="849630">
              <a:lnSpc>
                <a:spcPts val="1689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úhel,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relativní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vlhkost,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fázový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posun,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el.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potenciál,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optická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mohutnost,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zlatý</a:t>
            </a:r>
            <a:r>
              <a:rPr sz="1200" spc="-25" dirty="0">
                <a:latin typeface="Calibri"/>
                <a:cs typeface="Calibri"/>
              </a:rPr>
              <a:t> řez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vlnová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funkce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v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kvantové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fyzice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200" dirty="0">
                <a:latin typeface="Calibri"/>
                <a:cs typeface="Calibri"/>
              </a:rPr>
              <a:t>úhlová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rychlost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úhlová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frekvence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24169" y="4813808"/>
            <a:ext cx="135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B0F0"/>
                </a:solidFill>
                <a:latin typeface="Times New Roman"/>
                <a:cs typeface="Times New Roman"/>
              </a:rPr>
              <a:t>Λ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73746" y="4813808"/>
            <a:ext cx="26066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kosmologická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konstanta,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hyperon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lambda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8316" y="4997827"/>
            <a:ext cx="389890" cy="1094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1770" algn="just">
              <a:lnSpc>
                <a:spcPct val="117000"/>
              </a:lnSpc>
              <a:spcBef>
                <a:spcPts val="95"/>
              </a:spcBef>
            </a:pPr>
            <a:r>
              <a:rPr sz="1200" i="1" spc="-25" dirty="0">
                <a:latin typeface="Times New Roman"/>
                <a:cs typeface="Times New Roman"/>
              </a:rPr>
              <a:t>mý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i="1" spc="-25" dirty="0">
                <a:latin typeface="Times New Roman"/>
                <a:cs typeface="Times New Roman"/>
              </a:rPr>
              <a:t>ný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i="1" spc="-25" dirty="0">
                <a:latin typeface="Times New Roman"/>
                <a:cs typeface="Times New Roman"/>
              </a:rPr>
              <a:t>ksí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i="1" spc="-25" dirty="0">
                <a:latin typeface="Times New Roman"/>
                <a:cs typeface="Times New Roman"/>
              </a:rPr>
              <a:t>ró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i="1" spc="-10" dirty="0">
                <a:latin typeface="Times New Roman"/>
                <a:cs typeface="Times New Roman"/>
              </a:rPr>
              <a:t>sigma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27733" y="4997831"/>
            <a:ext cx="102235" cy="1094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900"/>
              </a:lnSpc>
              <a:spcBef>
                <a:spcPts val="100"/>
              </a:spcBef>
            </a:pPr>
            <a:r>
              <a:rPr sz="12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μ ν ξ ρ σ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924169" y="5455792"/>
            <a:ext cx="1289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B0F0"/>
                </a:solidFill>
                <a:latin typeface="Times New Roman"/>
                <a:cs typeface="Times New Roman"/>
              </a:rPr>
              <a:t>Ξ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73746" y="5455792"/>
            <a:ext cx="8121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hyperony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Calibri"/>
                <a:cs typeface="Calibri"/>
              </a:rPr>
              <a:t>ksí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24169" y="6098921"/>
            <a:ext cx="125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B0F0"/>
                </a:solidFill>
                <a:latin typeface="Times New Roman"/>
                <a:cs typeface="Times New Roman"/>
              </a:rPr>
              <a:t>Σ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73748" y="6098921"/>
            <a:ext cx="2758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sumační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(součtový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symbol),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hyperony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sigma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8319" y="6281800"/>
            <a:ext cx="2203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sz="1200" i="1" spc="-25" dirty="0">
                <a:latin typeface="Times New Roman"/>
                <a:cs typeface="Times New Roman"/>
              </a:rPr>
              <a:t>tau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i="1" spc="-25" dirty="0">
                <a:latin typeface="Times New Roman"/>
                <a:cs typeface="Times New Roman"/>
              </a:rPr>
              <a:t>fí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27733" y="6281800"/>
            <a:ext cx="1098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sz="12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τ φ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924169" y="6710301"/>
            <a:ext cx="151765" cy="6673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7100"/>
              </a:lnSpc>
              <a:spcBef>
                <a:spcPts val="90"/>
              </a:spcBef>
            </a:pPr>
            <a:r>
              <a:rPr sz="1200" b="1" spc="-50" dirty="0">
                <a:solidFill>
                  <a:srgbClr val="00B0F0"/>
                </a:solidFill>
                <a:latin typeface="Times New Roman"/>
                <a:cs typeface="Times New Roman"/>
              </a:rPr>
              <a:t>Φ Ψ Ω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73746" y="6710301"/>
            <a:ext cx="2724150" cy="66738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200" dirty="0">
                <a:latin typeface="Calibri"/>
                <a:cs typeface="Calibri"/>
              </a:rPr>
              <a:t>absolutní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vlhkost,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magnetický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indukční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tok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200" dirty="0">
                <a:latin typeface="Calibri"/>
                <a:cs typeface="Calibri"/>
              </a:rPr>
              <a:t>faktor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psí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paranormální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Calibri"/>
                <a:cs typeface="Calibri"/>
              </a:rPr>
              <a:t>jevy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200" dirty="0">
                <a:latin typeface="Calibri"/>
                <a:cs typeface="Calibri"/>
              </a:rPr>
              <a:t>Ohm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(jednotka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el.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odporu),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hyperon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omega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28315" y="6922138"/>
            <a:ext cx="431165" cy="455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100"/>
              </a:spcBef>
            </a:pPr>
            <a:r>
              <a:rPr sz="1200" i="1" spc="-25" dirty="0">
                <a:latin typeface="Times New Roman"/>
                <a:cs typeface="Times New Roman"/>
              </a:rPr>
              <a:t>psí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i="1" spc="-20" dirty="0">
                <a:latin typeface="Times New Roman"/>
                <a:cs typeface="Times New Roman"/>
              </a:rPr>
              <a:t>omega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27733" y="6922138"/>
            <a:ext cx="133350" cy="455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100"/>
              </a:spcBef>
            </a:pPr>
            <a:r>
              <a:rPr sz="12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ψ ω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8" name="object 12"/>
          <p:cNvSpPr txBox="1"/>
          <p:nvPr/>
        </p:nvSpPr>
        <p:spPr>
          <a:xfrm>
            <a:off x="528320" y="1266825"/>
            <a:ext cx="100761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2400" b="1" spc="-10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Mechanika</a:t>
            </a:r>
            <a:endParaRPr lang="cs-CZ" sz="2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9" name="Obdélník 28"/>
          <p:cNvSpPr/>
          <p:nvPr/>
        </p:nvSpPr>
        <p:spPr>
          <a:xfrm>
            <a:off x="2131948" y="1271438"/>
            <a:ext cx="8320152" cy="67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900" indent="-229235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69900" algn="l"/>
              </a:tabLst>
            </a:pPr>
            <a:r>
              <a:rPr lang="cs-CZ" dirty="0" smtClean="0">
                <a:latin typeface="Calibri"/>
                <a:cs typeface="Calibri"/>
              </a:rPr>
              <a:t>Kinematika</a:t>
            </a:r>
            <a:r>
              <a:rPr lang="cs-CZ" spc="-65" dirty="0" smtClean="0">
                <a:latin typeface="Times New Roman"/>
                <a:cs typeface="Times New Roman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–</a:t>
            </a:r>
            <a:r>
              <a:rPr lang="cs-CZ" spc="-15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JAK</a:t>
            </a:r>
            <a:r>
              <a:rPr lang="cs-CZ" spc="-15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se</a:t>
            </a:r>
            <a:r>
              <a:rPr lang="cs-CZ" spc="-15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tělesa</a:t>
            </a:r>
            <a:r>
              <a:rPr lang="cs-CZ" spc="-40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pohybují</a:t>
            </a:r>
            <a:r>
              <a:rPr lang="cs-CZ" spc="-15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(nestuduje</a:t>
            </a:r>
            <a:r>
              <a:rPr lang="cs-CZ" spc="-20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příčinu</a:t>
            </a:r>
            <a:r>
              <a:rPr lang="cs-CZ" spc="-20" dirty="0" smtClean="0">
                <a:latin typeface="Calibri"/>
                <a:cs typeface="Calibri"/>
              </a:rPr>
              <a:t> </a:t>
            </a:r>
            <a:r>
              <a:rPr lang="cs-CZ" spc="-10" dirty="0" smtClean="0">
                <a:latin typeface="Calibri"/>
                <a:cs typeface="Calibri"/>
              </a:rPr>
              <a:t>pohybu)</a:t>
            </a:r>
            <a:endParaRPr lang="cs-CZ" dirty="0" smtClean="0">
              <a:latin typeface="Calibri"/>
              <a:cs typeface="Calibri"/>
            </a:endParaRPr>
          </a:p>
          <a:p>
            <a:pPr marL="469900" indent="-229235">
              <a:lnSpc>
                <a:spcPct val="100000"/>
              </a:lnSpc>
              <a:spcBef>
                <a:spcPts val="229"/>
              </a:spcBef>
              <a:buFont typeface="Wingdings" panose="05000000000000000000" pitchFamily="2" charset="2"/>
              <a:buChar char="§"/>
              <a:tabLst>
                <a:tab pos="469900" algn="l"/>
              </a:tabLst>
            </a:pPr>
            <a:r>
              <a:rPr lang="cs-CZ" dirty="0" smtClean="0">
                <a:latin typeface="Calibri"/>
                <a:cs typeface="Calibri"/>
              </a:rPr>
              <a:t>Dynamika</a:t>
            </a:r>
            <a:r>
              <a:rPr lang="cs-CZ" spc="-65" dirty="0" smtClean="0">
                <a:latin typeface="Times New Roman"/>
                <a:cs typeface="Times New Roman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–</a:t>
            </a:r>
            <a:r>
              <a:rPr lang="cs-CZ" spc="-25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PROČ</a:t>
            </a:r>
            <a:r>
              <a:rPr lang="cs-CZ" spc="-30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se</a:t>
            </a:r>
            <a:r>
              <a:rPr lang="cs-CZ" spc="-25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tělesa</a:t>
            </a:r>
            <a:r>
              <a:rPr lang="cs-CZ" spc="-30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pohybují</a:t>
            </a:r>
            <a:r>
              <a:rPr lang="cs-CZ" spc="-20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(studuje</a:t>
            </a:r>
            <a:r>
              <a:rPr lang="cs-CZ" spc="-15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příčinu</a:t>
            </a:r>
            <a:r>
              <a:rPr lang="cs-CZ" spc="-25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pohybu,</a:t>
            </a:r>
            <a:r>
              <a:rPr lang="cs-CZ" spc="-15" dirty="0" smtClean="0">
                <a:latin typeface="Calibri"/>
                <a:cs typeface="Calibri"/>
              </a:rPr>
              <a:t> </a:t>
            </a:r>
            <a:r>
              <a:rPr lang="cs-CZ" dirty="0" smtClean="0">
                <a:latin typeface="Calibri"/>
                <a:cs typeface="Calibri"/>
              </a:rPr>
              <a:t>např.</a:t>
            </a:r>
            <a:r>
              <a:rPr lang="cs-CZ" spc="-20" dirty="0" smtClean="0">
                <a:latin typeface="Calibri"/>
                <a:cs typeface="Calibri"/>
              </a:rPr>
              <a:t> </a:t>
            </a:r>
            <a:r>
              <a:rPr lang="cs-CZ" spc="-10" dirty="0" smtClean="0">
                <a:latin typeface="Calibri"/>
                <a:cs typeface="Calibri"/>
              </a:rPr>
              <a:t>sílu)</a:t>
            </a:r>
            <a:endParaRPr lang="cs-CZ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8318" y="532958"/>
            <a:ext cx="1016508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r>
              <a:rPr sz="32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Rovnoměrný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přímočarý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pohyb</a:t>
            </a:r>
            <a:endParaRPr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8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0" y="1190625"/>
            <a:ext cx="1069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trajektorie: </a:t>
            </a:r>
            <a:r>
              <a:rPr lang="cs-CZ" b="1" dirty="0" smtClean="0"/>
              <a:t>přímka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/>
              <a:t>r</a:t>
            </a:r>
            <a:r>
              <a:rPr lang="cs-CZ" b="1" dirty="0" smtClean="0"/>
              <a:t>ovnoměrný </a:t>
            </a:r>
            <a:r>
              <a:rPr lang="cs-CZ" b="1" dirty="0" smtClean="0">
                <a:sym typeface="Symbol"/>
              </a:rPr>
              <a:t> </a:t>
            </a:r>
            <a:r>
              <a:rPr lang="cs-CZ" b="1" dirty="0" smtClean="0">
                <a:solidFill>
                  <a:srgbClr val="FF0000"/>
                </a:solidFill>
                <a:sym typeface="Symbol"/>
              </a:rPr>
              <a:t>rychlost se nemění, je konstantní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rgbClr val="FF0000"/>
                </a:solidFill>
                <a:sym typeface="Symbol"/>
              </a:rPr>
              <a:t>d</a:t>
            </a:r>
            <a:r>
              <a:rPr lang="cs-CZ" b="1" dirty="0" smtClean="0">
                <a:solidFill>
                  <a:srgbClr val="FF0000"/>
                </a:solidFill>
                <a:sym typeface="Symbol"/>
              </a:rPr>
              <a:t>ráha roste přímo úměrně – za stejný čas urazí těleso vždy stejnou dráhu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2113955"/>
            <a:ext cx="5994400" cy="386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48" y="2296133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ovéPole 18"/>
          <p:cNvSpPr txBox="1"/>
          <p:nvPr/>
        </p:nvSpPr>
        <p:spPr>
          <a:xfrm>
            <a:off x="1841500" y="2296133"/>
            <a:ext cx="2667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Jakou rychlostí jede cyklista na obrázku?</a:t>
            </a:r>
          </a:p>
          <a:p>
            <a:pPr algn="l"/>
            <a:r>
              <a:rPr lang="cs-CZ" dirty="0" smtClean="0"/>
              <a:t>Sestrojte graf závislosti rychlosti na čase a dráhy na čase.</a:t>
            </a:r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48" y="2167129"/>
            <a:ext cx="10410952" cy="466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2292675" y="6959346"/>
                <a:ext cx="1764650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𝒗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𝒌𝒐𝒏𝒔𝒕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2675" y="6959346"/>
                <a:ext cx="1764650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/>
              <p:cNvSpPr txBox="1"/>
              <p:nvPr/>
            </p:nvSpPr>
            <p:spPr>
              <a:xfrm>
                <a:off x="7012962" y="6959345"/>
                <a:ext cx="1137876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𝒗𝒕</m:t>
                      </m:r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ovéPo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2962" y="6959345"/>
                <a:ext cx="113787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délník 5"/>
          <p:cNvSpPr/>
          <p:nvPr/>
        </p:nvSpPr>
        <p:spPr>
          <a:xfrm>
            <a:off x="726100" y="3552825"/>
            <a:ext cx="4392000" cy="1800000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Obsah plochy pod grafem funkce rychlosti</a:t>
            </a:r>
          </a:p>
          <a:p>
            <a:pPr algn="ctr"/>
            <a:r>
              <a:rPr lang="cs-CZ" dirty="0">
                <a:solidFill>
                  <a:schemeClr val="tx1"/>
                </a:solidFill>
              </a:rPr>
              <a:t>č</a:t>
            </a:r>
            <a:r>
              <a:rPr lang="cs-CZ" dirty="0" smtClean="0">
                <a:solidFill>
                  <a:schemeClr val="tx1"/>
                </a:solidFill>
              </a:rPr>
              <a:t>íselně udává velikost dráhy</a:t>
            </a:r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8320" y="769370"/>
            <a:ext cx="1016508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0000"/>
                </a:solidFill>
              </a:rPr>
              <a:t>5</a:t>
            </a:r>
            <a:r>
              <a:rPr sz="3200" b="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</a:rPr>
              <a:t>Zrychlení</a:t>
            </a:r>
            <a:r>
              <a:rPr sz="3200" b="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</a:rPr>
              <a:t>hmotného</a:t>
            </a:r>
            <a:r>
              <a:rPr sz="3200" b="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FF0000"/>
                </a:solidFill>
              </a:rPr>
              <a:t>bodu</a:t>
            </a:r>
          </a:p>
        </p:txBody>
      </p:sp>
      <p:sp>
        <p:nvSpPr>
          <p:cNvPr id="35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object 8"/>
              <p:cNvSpPr txBox="1"/>
              <p:nvPr/>
            </p:nvSpPr>
            <p:spPr>
              <a:xfrm>
                <a:off x="502918" y="1266825"/>
                <a:ext cx="10190481" cy="1622734"/>
              </a:xfrm>
              <a:prstGeom prst="rect">
                <a:avLst/>
              </a:prstGeom>
            </p:spPr>
            <p:txBody>
              <a:bodyPr vert="horz" wrap="square" lIns="72000" tIns="72000" rIns="72000" bIns="72000" rtlCol="0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okamžité zrychlení – </a:t>
                </a:r>
                <a:r>
                  <a:rPr lang="cs-CZ" sz="2400" b="1" i="1" dirty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cs-CZ" sz="2400" b="1" i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GB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cs-CZ" sz="2400" b="1" i="1" dirty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m/s</a:t>
                </a:r>
                <a:r>
                  <a:rPr lang="cs-CZ" sz="2400" b="1" baseline="30000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m s</a:t>
                </a:r>
                <a:r>
                  <a:rPr lang="cs-CZ" sz="2400" b="1" baseline="30000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-2</a:t>
                </a:r>
              </a:p>
              <a:p>
                <a:pPr marL="355600" lvl="2" indent="-342900">
                  <a:buFont typeface="Wingdings" panose="05000000000000000000" pitchFamily="2" charset="2"/>
                  <a:buChar char="§"/>
                </a:pP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vektorová</a:t>
                </a:r>
                <a:r>
                  <a:rPr lang="cs-CZ" sz="2400" dirty="0" smtClean="0">
                    <a:solidFill>
                      <a:schemeClr val="tx1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 fyzikální veličina</a:t>
                </a:r>
              </a:p>
              <a:p>
                <a:pPr marL="355600" indent="-342900">
                  <a:lnSpc>
                    <a:spcPct val="100000"/>
                  </a:lnSpc>
                  <a:buFont typeface="Wingdings" panose="05000000000000000000" pitchFamily="2" charset="2"/>
                  <a:buChar char="§"/>
                </a:pPr>
                <a:r>
                  <a:rPr lang="cs-CZ" sz="2400" b="1" dirty="0">
                    <a:solidFill>
                      <a:schemeClr val="tx1"/>
                    </a:solidFill>
                    <a:latin typeface="Calibri"/>
                    <a:cs typeface="Calibri"/>
                  </a:rPr>
                  <a:t>z</a:t>
                </a:r>
                <a:r>
                  <a:rPr lang="cs-CZ" sz="2400" b="1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rychlení má</a:t>
                </a:r>
                <a:r>
                  <a:rPr lang="cs-CZ" sz="2400" spc="-55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cs-CZ" sz="2400" b="1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v</a:t>
                </a:r>
                <a:r>
                  <a:rPr lang="cs-CZ" sz="2400" spc="-25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cs-CZ" sz="2400" b="1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daném</a:t>
                </a:r>
                <a:r>
                  <a:rPr lang="cs-CZ" sz="2400" b="1" spc="-15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 </a:t>
                </a:r>
                <a:r>
                  <a:rPr lang="cs-CZ" sz="2400" b="1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okamžiku</a:t>
                </a:r>
                <a:r>
                  <a:rPr lang="cs-CZ" sz="2400" b="1" spc="-20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 </a:t>
                </a:r>
                <a:r>
                  <a:rPr lang="cs-CZ" sz="2400" b="1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směr</a:t>
                </a:r>
                <a:r>
                  <a:rPr lang="cs-CZ" sz="2400" b="1" spc="-15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 </a:t>
                </a:r>
                <a:r>
                  <a:rPr lang="cs-CZ" sz="2400" b="1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změny rychlosti</a:t>
                </a:r>
              </a:p>
              <a:p>
                <a:pPr marL="355600" indent="-342900">
                  <a:lnSpc>
                    <a:spcPct val="100000"/>
                  </a:lnSpc>
                  <a:buFont typeface="Wingdings" panose="05000000000000000000" pitchFamily="2" charset="2"/>
                  <a:buChar char="§"/>
                </a:pPr>
                <a:r>
                  <a:rPr lang="cs-CZ" sz="2400" b="1" dirty="0">
                    <a:solidFill>
                      <a:srgbClr val="FF0000"/>
                    </a:solidFill>
                    <a:latin typeface="Calibri"/>
                    <a:cs typeface="Calibri"/>
                  </a:rPr>
                  <a:t>z</a:t>
                </a:r>
                <a:r>
                  <a:rPr lang="cs-CZ" sz="2400" b="1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měna rychlosti: </a:t>
                </a:r>
                <a14:m>
                  <m:oMath xmlns:m="http://schemas.openxmlformats.org/officeDocument/2006/math">
                    <m:r>
                      <a:rPr lang="cs-CZ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Calibri"/>
                      </a:rPr>
                      <m:t>∆</m:t>
                    </m:r>
                    <m:r>
                      <a:rPr lang="cs-CZ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Calibri"/>
                      </a:rPr>
                      <m:t>𝒗</m:t>
                    </m:r>
                    <m:r>
                      <a:rPr lang="cs-CZ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Calibri"/>
                      </a:rPr>
                      <m:t>=</m:t>
                    </m:r>
                    <m:sSub>
                      <m:sSubPr>
                        <m:ctrlPr>
                          <a:rPr lang="cs-CZ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</m:ctrlPr>
                      </m:sSubPr>
                      <m:e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𝒗</m:t>
                        </m:r>
                      </m:e>
                      <m:sub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𝟐</m:t>
                        </m:r>
                      </m:sub>
                    </m:sSub>
                    <m:r>
                      <a:rPr lang="cs-CZ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Calibri"/>
                      </a:rPr>
                      <m:t>−</m:t>
                    </m:r>
                    <m:sSub>
                      <m:sSubPr>
                        <m:ctrlPr>
                          <a:rPr lang="cs-CZ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</m:ctrlPr>
                      </m:sSubPr>
                      <m:e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𝒗</m:t>
                        </m:r>
                      </m:e>
                      <m:sub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cs-CZ" sz="2400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</m:ctrlPr>
                      </m:sSubPr>
                      <m:e>
                        <m:r>
                          <a:rPr lang="cs-CZ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𝒗</m:t>
                        </m:r>
                      </m:e>
                      <m:sub>
                        <m:r>
                          <a:rPr lang="cs-CZ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cs-CZ" sz="2000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 - konečná rychlost,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</m:ctrlPr>
                      </m:sSubPr>
                      <m:e>
                        <m:r>
                          <a:rPr lang="cs-CZ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𝒗</m:t>
                        </m:r>
                      </m:e>
                      <m:sub>
                        <m:r>
                          <a:rPr lang="cs-CZ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cs-CZ" sz="2000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 - počáteční  rychlost</a:t>
                </a:r>
                <a:endParaRPr lang="cs-CZ" sz="2000" dirty="0">
                  <a:solidFill>
                    <a:schemeClr val="tx1"/>
                  </a:solidFill>
                  <a:latin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36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18" y="1266825"/>
                <a:ext cx="10190481" cy="1622734"/>
              </a:xfrm>
              <a:prstGeom prst="rect">
                <a:avLst/>
              </a:prstGeom>
              <a:blipFill rotWithShape="1">
                <a:blip r:embed="rId2"/>
                <a:stretch>
                  <a:fillRect l="-957" t="-1880" b="-601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48" y="2943225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ovéPole 1"/>
              <p:cNvSpPr txBox="1"/>
              <p:nvPr/>
            </p:nvSpPr>
            <p:spPr>
              <a:xfrm>
                <a:off x="1841500" y="3019425"/>
                <a:ext cx="8610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Jaké znaménko může mít změna rychlosti </a:t>
                </a:r>
                <a14:m>
                  <m:oMath xmlns:m="http://schemas.openxmlformats.org/officeDocument/2006/math">
                    <m:r>
                      <a:rPr lang="cs-CZ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Calibri"/>
                      </a:rPr>
                      <m:t>∆</m:t>
                    </m:r>
                    <m:r>
                      <a:rPr lang="cs-CZ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Calibri"/>
                      </a:rPr>
                      <m:t>𝒗</m:t>
                    </m:r>
                  </m:oMath>
                </a14:m>
                <a:r>
                  <a:rPr lang="cs-CZ" dirty="0" smtClean="0"/>
                  <a:t>? Vymyslete konkrétní příklady.</a:t>
                </a:r>
                <a:endParaRPr lang="cs-CZ" dirty="0"/>
              </a:p>
            </p:txBody>
          </p:sp>
        </mc:Choice>
        <mc:Fallback xmlns="">
          <p:sp>
            <p:nvSpPr>
              <p:cNvPr id="2" name="TextovéPo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500" y="3019425"/>
                <a:ext cx="8610600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566" t="-8197" b="-2459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480" y="3019425"/>
            <a:ext cx="8489950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8242300" y="1266824"/>
                <a:ext cx="1227644" cy="78617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𝒗</m:t>
                          </m:r>
                        </m:num>
                        <m:den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300" y="1266824"/>
                <a:ext cx="1227644" cy="7861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936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object 8"/>
              <p:cNvSpPr txBox="1"/>
              <p:nvPr/>
            </p:nvSpPr>
            <p:spPr>
              <a:xfrm>
                <a:off x="165100" y="581025"/>
                <a:ext cx="10528299" cy="1314957"/>
              </a:xfrm>
              <a:prstGeom prst="rect">
                <a:avLst/>
              </a:prstGeom>
            </p:spPr>
            <p:txBody>
              <a:bodyPr vert="horz" wrap="square" lIns="72000" tIns="72000" rIns="72000" bIns="72000" rtlCol="0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:r>
                  <a:rPr lang="cs-CZ" sz="28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Tečné a normálové zrychlení</a:t>
                </a:r>
                <a:endParaRPr lang="cs-CZ" sz="2800" b="1" baseline="30000" dirty="0" smtClean="0">
                  <a:solidFill>
                    <a:srgbClr val="FF0000"/>
                  </a:solidFill>
                  <a:uFill>
                    <a:solidFill>
                      <a:srgbClr val="FF0000"/>
                    </a:solidFill>
                  </a:u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55600" lvl="2" indent="-342900">
                  <a:buFont typeface="Wingdings" panose="05000000000000000000" pitchFamily="2" charset="2"/>
                  <a:buChar char="§"/>
                </a:pPr>
                <a:r>
                  <a:rPr lang="cs-CZ" sz="2400" b="1" dirty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t</a:t>
                </a: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ečné zrychlení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</m:ctrlPr>
                      </m:sSubPr>
                      <m:e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  <m:t>𝒂</m:t>
                        </m:r>
                      </m:e>
                      <m:sub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cs-CZ" sz="2400" dirty="0" smtClean="0">
                    <a:solidFill>
                      <a:schemeClr val="tx1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 - vyjadřuje </a:t>
                </a:r>
                <a:r>
                  <a:rPr lang="cs-CZ" sz="2400" b="1" dirty="0" smtClean="0">
                    <a:solidFill>
                      <a:schemeClr val="tx1"/>
                    </a:solidFill>
                    <a:uFill>
                      <a:solidFill>
                        <a:srgbClr val="FF0000"/>
                      </a:solidFill>
                    </a:uFill>
                    <a:latin typeface="+mn-lt"/>
                    <a:cs typeface="Calibri"/>
                  </a:rPr>
                  <a:t>změnu velikosti rychlosti</a:t>
                </a:r>
              </a:p>
              <a:p>
                <a:pPr marL="355600" indent="-342900">
                  <a:lnSpc>
                    <a:spcPct val="100000"/>
                  </a:lnSpc>
                  <a:buFont typeface="Wingdings" panose="05000000000000000000" pitchFamily="2" charset="2"/>
                  <a:buChar char="§"/>
                </a:pPr>
                <a:r>
                  <a:rPr lang="cs-CZ" sz="2400" b="1" dirty="0">
                    <a:solidFill>
                      <a:srgbClr val="FF0000"/>
                    </a:solidFill>
                    <a:latin typeface="Calibri"/>
                    <a:cs typeface="Calibri"/>
                  </a:rPr>
                  <a:t>n</a:t>
                </a:r>
                <a:r>
                  <a:rPr lang="cs-CZ" sz="2400" b="1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ormálové zrychlení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</m:ctrlPr>
                      </m:sSubPr>
                      <m:e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  <m:t>𝒂</m:t>
                        </m:r>
                      </m:e>
                      <m:sub>
                        <m:r>
                          <a:rPr lang="cs-CZ" sz="2400" b="1" i="1" smtClean="0">
                            <a:solidFill>
                              <a:srgbClr val="FF0000"/>
                            </a:solidFill>
                            <a:uFill>
                              <a:solidFill>
                                <a:srgbClr val="FF0000"/>
                              </a:solidFill>
                            </a:uFill>
                            <a:latin typeface="Cambria Math"/>
                            <a:cs typeface="Calibri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cs-CZ" sz="2400" b="1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 </a:t>
                </a:r>
                <a:r>
                  <a:rPr lang="cs-CZ" sz="2400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 - vyjadřuje </a:t>
                </a:r>
                <a:r>
                  <a:rPr lang="cs-CZ" sz="2400" b="1" dirty="0" smtClean="0">
                    <a:solidFill>
                      <a:schemeClr val="tx1"/>
                    </a:solidFill>
                    <a:latin typeface="Calibri"/>
                    <a:cs typeface="Calibri"/>
                  </a:rPr>
                  <a:t>změnu směru rychlosti</a:t>
                </a:r>
                <a:endParaRPr lang="cs-CZ" sz="2400" b="1" dirty="0" smtClean="0">
                  <a:solidFill>
                    <a:srgbClr val="FF0000"/>
                  </a:solidFill>
                  <a:latin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36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00" y="581025"/>
                <a:ext cx="10528299" cy="1314957"/>
              </a:xfrm>
              <a:prstGeom prst="rect">
                <a:avLst/>
              </a:prstGeom>
              <a:blipFill rotWithShape="1">
                <a:blip r:embed="rId2"/>
                <a:stretch>
                  <a:fillRect l="-1274" t="-1852" b="-787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Obdélník 36"/>
              <p:cNvSpPr/>
              <p:nvPr/>
            </p:nvSpPr>
            <p:spPr>
              <a:xfrm>
                <a:off x="8699500" y="1238503"/>
                <a:ext cx="1358962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uFill>
                                <a:solidFill>
                                  <a:srgbClr val="FF0000"/>
                                </a:solidFill>
                              </a:uFill>
                              <a:latin typeface="Cambria Math"/>
                              <a:cs typeface="Calibri"/>
                            </a:rPr>
                          </m:ctrlPr>
                        </m:sSub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uFill>
                                <a:solidFill>
                                  <a:srgbClr val="FF0000"/>
                                </a:solidFill>
                              </a:uFill>
                              <a:latin typeface="Cambria Math"/>
                              <a:cs typeface="Calibri"/>
                            </a:rPr>
                            <m:t>𝒂</m:t>
                          </m:r>
                        </m:e>
                        <m:sub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uFill>
                                <a:solidFill>
                                  <a:srgbClr val="FF0000"/>
                                </a:solidFill>
                              </a:uFill>
                              <a:latin typeface="Cambria Math"/>
                              <a:cs typeface="Calibri"/>
                            </a:rPr>
                            <m:t>𝒕</m:t>
                          </m:r>
                        </m:sub>
                      </m:sSub>
                      <m:r>
                        <a:rPr lang="cs-CZ" sz="2400" b="1" i="1" smtClean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Cambria Math"/>
                          <a:cs typeface="Calibri"/>
                        </a:rPr>
                        <m:t> 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Cambria Math"/>
                          <a:ea typeface="Cambria Math"/>
                          <a:cs typeface="Calibri"/>
                        </a:rPr>
                        <m:t>⊥</m:t>
                      </m:r>
                      <m:sSub>
                        <m:sSub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uFill>
                                <a:solidFill>
                                  <a:srgbClr val="FF0000"/>
                                </a:solidFill>
                              </a:uFill>
                              <a:latin typeface="Cambria Math"/>
                              <a:cs typeface="Calibri"/>
                            </a:rPr>
                          </m:ctrlPr>
                        </m:sSub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uFill>
                                <a:solidFill>
                                  <a:srgbClr val="FF0000"/>
                                </a:solidFill>
                              </a:uFill>
                              <a:latin typeface="Cambria Math"/>
                              <a:cs typeface="Calibri"/>
                            </a:rPr>
                            <m:t>𝒂</m:t>
                          </m:r>
                        </m:e>
                        <m:sub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uFill>
                                <a:solidFill>
                                  <a:srgbClr val="FF0000"/>
                                </a:solidFill>
                              </a:uFill>
                              <a:latin typeface="Cambria Math"/>
                              <a:cs typeface="Calibri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cs-CZ" sz="2400" dirty="0"/>
              </a:p>
            </p:txBody>
          </p:sp>
        </mc:Choice>
        <mc:Fallback xmlns="">
          <p:sp>
            <p:nvSpPr>
              <p:cNvPr id="37" name="Obdélník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9500" y="1238503"/>
                <a:ext cx="1358962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" t="23051" r="406"/>
          <a:stretch/>
        </p:blipFill>
        <p:spPr bwMode="auto">
          <a:xfrm>
            <a:off x="12700" y="1895982"/>
            <a:ext cx="10601959" cy="55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3"/>
          <p:cNvSpPr txBox="1"/>
          <p:nvPr/>
        </p:nvSpPr>
        <p:spPr>
          <a:xfrm>
            <a:off x="241301" y="532958"/>
            <a:ext cx="100584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6</a:t>
            </a:r>
            <a:r>
              <a:rPr sz="32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Rovnoměrně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zrychlený</a:t>
            </a:r>
            <a:r>
              <a:rPr sz="32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přímočarý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pohyb</a:t>
            </a:r>
            <a:endParaRPr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0" y="1190625"/>
            <a:ext cx="1069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trajektorie: </a:t>
            </a:r>
            <a:r>
              <a:rPr lang="cs-CZ" b="1" dirty="0" smtClean="0"/>
              <a:t>přímka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/>
              <a:t>r</a:t>
            </a:r>
            <a:r>
              <a:rPr lang="cs-CZ" b="1" dirty="0" smtClean="0"/>
              <a:t>ovnoměrně zrychlený </a:t>
            </a:r>
            <a:r>
              <a:rPr lang="cs-CZ" b="1" dirty="0" smtClean="0">
                <a:sym typeface="Symbol"/>
              </a:rPr>
              <a:t> </a:t>
            </a:r>
            <a:r>
              <a:rPr lang="cs-CZ" b="1" dirty="0" smtClean="0">
                <a:solidFill>
                  <a:srgbClr val="FF0000"/>
                </a:solidFill>
                <a:sym typeface="Symbol"/>
              </a:rPr>
              <a:t>rychlost rovnoměrně narůstá (je lineární funkcí času)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rgbClr val="FF0000"/>
                </a:solidFill>
                <a:sym typeface="Symbol"/>
              </a:rPr>
              <a:t>d</a:t>
            </a:r>
            <a:r>
              <a:rPr lang="cs-CZ" b="1" dirty="0" smtClean="0">
                <a:solidFill>
                  <a:srgbClr val="FF0000"/>
                </a:solidFill>
                <a:sym typeface="Symbol"/>
              </a:rPr>
              <a:t>ráha roste nerovnoměrně – za stejný čas urazí těleso vždy stále větší dráhu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2143733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52"/>
          <a:stretch/>
        </p:blipFill>
        <p:spPr bwMode="auto">
          <a:xfrm>
            <a:off x="1744213" y="3095626"/>
            <a:ext cx="883776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ovéPole 27"/>
          <p:cNvSpPr txBox="1"/>
          <p:nvPr/>
        </p:nvSpPr>
        <p:spPr>
          <a:xfrm>
            <a:off x="1765300" y="2257425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 jakým zrychlením se pohybuje automobil?</a:t>
            </a:r>
          </a:p>
          <a:p>
            <a:r>
              <a:rPr lang="cs-CZ" dirty="0" smtClean="0"/>
              <a:t>Pomocí údajů v tabulce zakreslete graf rychlosti a dráhy na čase.</a:t>
            </a:r>
            <a:endParaRPr lang="cs-CZ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10"/>
          <a:stretch/>
        </p:blipFill>
        <p:spPr bwMode="auto">
          <a:xfrm>
            <a:off x="1627878" y="2257425"/>
            <a:ext cx="8954100" cy="327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ovéPole 28"/>
              <p:cNvSpPr txBox="1"/>
              <p:nvPr/>
            </p:nvSpPr>
            <p:spPr>
              <a:xfrm>
                <a:off x="6539101" y="5610225"/>
                <a:ext cx="4040337" cy="65979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  <m:r>
                            <a:rPr lang="cs-CZ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cs-CZ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  <m:r>
                            <a:rPr lang="cs-CZ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cs-CZ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8−2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4−1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=2 </m:t>
                      </m:r>
                      <m:r>
                        <a:rPr lang="cs-CZ" b="0" i="1" smtClean="0">
                          <a:latin typeface="Cambria Math"/>
                        </a:rPr>
                        <m:t>𝑚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cs-CZ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  <m:sup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29" name="TextovéPol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101" y="5610225"/>
                <a:ext cx="4040337" cy="6597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ovéPole 29"/>
          <p:cNvSpPr txBox="1"/>
          <p:nvPr/>
        </p:nvSpPr>
        <p:spPr>
          <a:xfrm>
            <a:off x="6539101" y="6372225"/>
            <a:ext cx="40403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Zrychlení je konstantní.</a:t>
            </a:r>
            <a:endParaRPr lang="cs-CZ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ovéPole 30"/>
              <p:cNvSpPr txBox="1"/>
              <p:nvPr/>
            </p:nvSpPr>
            <p:spPr>
              <a:xfrm>
                <a:off x="2298700" y="2719090"/>
                <a:ext cx="962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𝒚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𝒌𝒙</m:t>
                      </m:r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31" name="TextovéPol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8700" y="2719090"/>
                <a:ext cx="962123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72" name="TextovéPole 3071"/>
              <p:cNvSpPr txBox="1"/>
              <p:nvPr/>
            </p:nvSpPr>
            <p:spPr>
              <a:xfrm>
                <a:off x="2326175" y="3171825"/>
                <a:ext cx="1174745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𝒗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𝒂𝒕</m:t>
                      </m:r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72" name="TextovéPole 30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175" y="3171825"/>
                <a:ext cx="1174745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73" name="Pravoúhlý trojúhelník 3072"/>
          <p:cNvSpPr/>
          <p:nvPr/>
        </p:nvSpPr>
        <p:spPr>
          <a:xfrm flipH="1">
            <a:off x="2146300" y="2903756"/>
            <a:ext cx="3733800" cy="2141446"/>
          </a:xfrm>
          <a:prstGeom prst="rtTriangle">
            <a:avLst/>
          </a:prstGeom>
          <a:solidFill>
            <a:srgbClr val="FF0000">
              <a:alpha val="4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Plocha pod funkcí rychlosti udává číselně dráhu.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76" name="TextovéPole 3075"/>
              <p:cNvSpPr txBox="1"/>
              <p:nvPr/>
            </p:nvSpPr>
            <p:spPr>
              <a:xfrm>
                <a:off x="6861559" y="2714625"/>
                <a:ext cx="2218941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𝒔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cs-CZ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cs-CZ" b="1" i="1" smtClean="0">
                          <a:latin typeface="Cambria Math"/>
                        </a:rPr>
                        <m:t>𝒗𝒕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cs-CZ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cs-CZ" b="1" i="1" smtClean="0">
                          <a:latin typeface="Cambria Math"/>
                        </a:rPr>
                        <m:t>𝒂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latin typeface="Cambria Math"/>
                        </a:rPr>
                        <m:t>𝒕</m:t>
                      </m:r>
                      <m:r>
                        <a:rPr lang="cs-CZ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3076" name="TextovéPole 30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559" y="2714625"/>
                <a:ext cx="2218941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77" name="TextovéPole 3076"/>
              <p:cNvSpPr txBox="1"/>
              <p:nvPr/>
            </p:nvSpPr>
            <p:spPr>
              <a:xfrm>
                <a:off x="6861559" y="3402657"/>
                <a:ext cx="1527341" cy="78380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</m:t>
                      </m:r>
                      <m:sSup>
                        <m:sSup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77" name="TextovéPole 30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559" y="3402657"/>
                <a:ext cx="1527341" cy="78380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78" name="TextovéPole 3077"/>
          <p:cNvSpPr txBox="1"/>
          <p:nvPr/>
        </p:nvSpPr>
        <p:spPr>
          <a:xfrm>
            <a:off x="9093200" y="4086225"/>
            <a:ext cx="12538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rgbClr val="FF0000"/>
                </a:solidFill>
              </a:rPr>
              <a:t>parabola</a:t>
            </a:r>
            <a:endParaRPr lang="cs-CZ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0" grpId="0" animBg="1"/>
      <p:bldP spid="31" grpId="0"/>
      <p:bldP spid="3072" grpId="0" animBg="1"/>
      <p:bldP spid="3073" grpId="0" animBg="1"/>
      <p:bldP spid="3076" grpId="0"/>
      <p:bldP spid="3077" grpId="0" animBg="1"/>
      <p:bldP spid="307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2"/>
          <a:stretch/>
        </p:blipFill>
        <p:spPr bwMode="auto">
          <a:xfrm>
            <a:off x="438396" y="1334489"/>
            <a:ext cx="10176922" cy="610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3"/>
          <p:cNvSpPr txBox="1"/>
          <p:nvPr/>
        </p:nvSpPr>
        <p:spPr>
          <a:xfrm>
            <a:off x="241299" y="581025"/>
            <a:ext cx="1005840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Rovnoměrně</a:t>
            </a:r>
            <a:r>
              <a:rPr sz="2400" b="1" spc="-2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zrychlený</a:t>
            </a:r>
            <a:r>
              <a:rPr sz="2400" b="1" spc="-3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přímočarý</a:t>
            </a:r>
            <a:r>
              <a:rPr sz="2400" b="1" spc="-2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pohyb s nenulovou počáteční rychlostí</a:t>
            </a:r>
            <a:endParaRPr sz="2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ovéPole 25"/>
              <p:cNvSpPr txBox="1"/>
              <p:nvPr/>
            </p:nvSpPr>
            <p:spPr>
              <a:xfrm>
                <a:off x="0" y="1190625"/>
                <a:ext cx="1069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cs-CZ" b="1" i="1" smtClean="0">
                        <a:latin typeface="Cambria Math"/>
                      </a:rPr>
                      <m:t>𝒂</m:t>
                    </m:r>
                    <m:r>
                      <a:rPr lang="cs-CZ" b="1" i="1" smtClean="0">
                        <a:latin typeface="Cambria Math"/>
                      </a:rPr>
                      <m:t>=</m:t>
                    </m:r>
                    <m:r>
                      <a:rPr lang="cs-CZ" b="1" i="1" smtClean="0">
                        <a:latin typeface="Cambria Math"/>
                      </a:rPr>
                      <m:t>𝒌𝒐𝒏𝒔𝒕</m:t>
                    </m:r>
                    <m:r>
                      <a:rPr lang="cs-CZ" b="1" i="1" smtClean="0">
                        <a:latin typeface="Cambria Math"/>
                      </a:rPr>
                      <m:t>.</m:t>
                    </m:r>
                  </m:oMath>
                </a14:m>
                <a:endParaRPr lang="cs-CZ" b="1" dirty="0" smtClean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cs-CZ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𝒗</m:t>
                        </m:r>
                      </m:e>
                      <m:sub>
                        <m:r>
                          <a:rPr lang="cs-CZ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cs-CZ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≠</m:t>
                    </m:r>
                    <m:r>
                      <a:rPr lang="cs-CZ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cs-CZ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ovéPol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90625"/>
                <a:ext cx="10693400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342" t="-943" b="-1132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ovéPole 26"/>
              <p:cNvSpPr txBox="1"/>
              <p:nvPr/>
            </p:nvSpPr>
            <p:spPr>
              <a:xfrm>
                <a:off x="4508500" y="2790825"/>
                <a:ext cx="13789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latin typeface="Cambria Math"/>
                        </a:rPr>
                        <m:t>𝒚</m:t>
                      </m:r>
                      <m:r>
                        <a:rPr lang="cs-CZ" b="1" i="1" smtClean="0"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latin typeface="Cambria Math"/>
                        </a:rPr>
                        <m:t>𝒂𝒙</m:t>
                      </m:r>
                      <m:r>
                        <a:rPr lang="cs-CZ" b="1" i="1" smtClean="0">
                          <a:latin typeface="Cambria Math"/>
                        </a:rPr>
                        <m:t>+</m:t>
                      </m:r>
                      <m:r>
                        <a:rPr lang="cs-CZ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27" name="TextovéPol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500" y="2790825"/>
                <a:ext cx="137890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ovéPole 27"/>
              <p:cNvSpPr txBox="1"/>
              <p:nvPr/>
            </p:nvSpPr>
            <p:spPr>
              <a:xfrm>
                <a:off x="4388536" y="3167360"/>
                <a:ext cx="1872564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𝒗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𝒂𝒕</m:t>
                      </m:r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ovéPol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536" y="3167360"/>
                <a:ext cx="1872564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Obdélník 28"/>
              <p:cNvSpPr/>
              <p:nvPr/>
            </p:nvSpPr>
            <p:spPr>
              <a:xfrm>
                <a:off x="4265168" y="4772025"/>
                <a:ext cx="2667000" cy="304800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cs-CZ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𝑡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29" name="Obdélník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168" y="4772025"/>
                <a:ext cx="2667000" cy="304800"/>
              </a:xfrm>
              <a:prstGeom prst="rect">
                <a:avLst/>
              </a:prstGeom>
              <a:blipFill rotWithShape="1">
                <a:blip r:embed="rId6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Pravoúhlý trojúhelník 29"/>
              <p:cNvSpPr/>
              <p:nvPr/>
            </p:nvSpPr>
            <p:spPr>
              <a:xfrm flipH="1">
                <a:off x="4265168" y="3167360"/>
                <a:ext cx="2667000" cy="1604665"/>
              </a:xfrm>
              <a:prstGeom prst="rtTriangle">
                <a:avLst/>
              </a:prstGeom>
              <a:solidFill>
                <a:schemeClr val="accent1">
                  <a:alpha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cs-CZ" b="0" i="1" smtClean="0">
                              <a:latin typeface="Cambria Math"/>
                            </a:rPr>
                            <m:t>𝑡</m:t>
                          </m:r>
                        </m:e>
                        <m:sup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30" name="Pravoúhlý trojúhelník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265168" y="3167360"/>
                <a:ext cx="2667000" cy="1604665"/>
              </a:xfrm>
              <a:prstGeom prst="rtTriangle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ovéPole 30"/>
              <p:cNvSpPr txBox="1"/>
              <p:nvPr/>
            </p:nvSpPr>
            <p:spPr>
              <a:xfrm>
                <a:off x="7716096" y="2790825"/>
                <a:ext cx="2355004" cy="78380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</m:t>
                      </m:r>
                      <m:sSup>
                        <m:sSup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ovéPol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096" y="2790825"/>
                <a:ext cx="2355004" cy="7838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345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9" grpId="0" animBg="1"/>
      <p:bldP spid="30" grpId="0" animBg="1"/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1610333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bject 23"/>
          <p:cNvSpPr txBox="1"/>
          <p:nvPr/>
        </p:nvSpPr>
        <p:spPr>
          <a:xfrm>
            <a:off x="241299" y="581025"/>
            <a:ext cx="1005840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Rovnoměrně</a:t>
            </a:r>
            <a:r>
              <a:rPr sz="2400" b="1" spc="-2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zpomalený</a:t>
            </a:r>
            <a:r>
              <a:rPr sz="2400" b="1" spc="-3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přímočarý</a:t>
            </a:r>
            <a:r>
              <a:rPr sz="2400" b="1" spc="-2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pohyb</a:t>
            </a:r>
            <a:endParaRPr sz="2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ovéPole 22"/>
              <p:cNvSpPr txBox="1"/>
              <p:nvPr/>
            </p:nvSpPr>
            <p:spPr>
              <a:xfrm>
                <a:off x="0" y="962025"/>
                <a:ext cx="1069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cs-CZ" b="1" i="1" smtClean="0">
                        <a:latin typeface="Cambria Math"/>
                      </a:rPr>
                      <m:t>𝒂</m:t>
                    </m:r>
                    <m:r>
                      <a:rPr lang="cs-CZ" b="1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cs-CZ" b="1" i="1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cs-CZ" b="1" dirty="0" smtClean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cs-CZ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𝒗</m:t>
                        </m:r>
                      </m:e>
                      <m:sub>
                        <m:r>
                          <a:rPr lang="cs-CZ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cs-CZ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≠</m:t>
                    </m:r>
                    <m:r>
                      <a:rPr lang="cs-CZ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cs-CZ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ovéPol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62025"/>
                <a:ext cx="10693400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342" t="-943" b="-1132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ovéPole 1"/>
          <p:cNvSpPr txBox="1"/>
          <p:nvPr/>
        </p:nvSpPr>
        <p:spPr>
          <a:xfrm>
            <a:off x="1765300" y="1608356"/>
            <a:ext cx="358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Jak můžeme jednoduše přepsat rovnice pro zrychlený pohyb, aby vyjadřovaly pohyb zpomalený?</a:t>
            </a:r>
          </a:p>
          <a:p>
            <a:pPr algn="just"/>
            <a:r>
              <a:rPr lang="cs-CZ" dirty="0" smtClean="0"/>
              <a:t>Jak bude vypadat graf rychlosti a dráhy na čase?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ovéPole 24"/>
              <p:cNvSpPr txBox="1"/>
              <p:nvPr/>
            </p:nvSpPr>
            <p:spPr>
              <a:xfrm>
                <a:off x="5843532" y="1724025"/>
                <a:ext cx="1872564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𝒗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𝒂𝒕</m:t>
                      </m:r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ovéPol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532" y="1724025"/>
                <a:ext cx="1872564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ovéPole 25"/>
              <p:cNvSpPr txBox="1"/>
              <p:nvPr/>
            </p:nvSpPr>
            <p:spPr>
              <a:xfrm>
                <a:off x="5843532" y="2296972"/>
                <a:ext cx="2355004" cy="78380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</m:t>
                      </m:r>
                      <m:sSup>
                        <m:sSup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ovéPol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532" y="2296972"/>
                <a:ext cx="2355004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0" b="12689"/>
          <a:stretch/>
        </p:blipFill>
        <p:spPr bwMode="auto">
          <a:xfrm>
            <a:off x="736600" y="3247291"/>
            <a:ext cx="9220200" cy="426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 animBg="1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241300" y="504825"/>
            <a:ext cx="1028699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7</a:t>
            </a:r>
            <a:r>
              <a:rPr sz="32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Volný</a:t>
            </a:r>
            <a:r>
              <a:rPr sz="32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FF0000"/>
                </a:solidFill>
                <a:latin typeface="Calibri"/>
                <a:cs typeface="Calibri"/>
              </a:rPr>
              <a:t>pád</a:t>
            </a:r>
            <a:endParaRPr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0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imhotep\Downloads\volny-p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7300" y="1038225"/>
            <a:ext cx="8077200" cy="646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1038225"/>
            <a:ext cx="1538978" cy="133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8900" y="2486025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Co dopadne na stůl dříve ze stejné výšky, list papíru nebo svazek klíčů?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88900" y="3857625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dirty="0" smtClean="0">
                <a:solidFill>
                  <a:srgbClr val="FF0000"/>
                </a:solidFill>
              </a:rPr>
              <a:t>Nezávisle na hmotnosti dopadne papír i klíče ve stejný okamžik.</a:t>
            </a:r>
            <a:endParaRPr lang="cs-CZ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/>
              <p:cNvSpPr txBox="1"/>
              <p:nvPr/>
            </p:nvSpPr>
            <p:spPr>
              <a:xfrm>
                <a:off x="546100" y="5381625"/>
                <a:ext cx="1192378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𝒗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𝒈𝒕</m:t>
                      </m:r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ovéPo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" y="5381625"/>
                <a:ext cx="1192378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369800" y="6067425"/>
                <a:ext cx="1544975" cy="78380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</m:t>
                      </m:r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cs-CZ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𝒈</m:t>
                      </m:r>
                      <m:sSup>
                        <m:sSupPr>
                          <m:ctrlP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cs-CZ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cs-CZ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00" y="6067425"/>
                <a:ext cx="1544975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/>
              <p:cNvSpPr txBox="1"/>
              <p:nvPr/>
            </p:nvSpPr>
            <p:spPr>
              <a:xfrm>
                <a:off x="261076" y="7058025"/>
                <a:ext cx="1865447" cy="37555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𝒈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𝟗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𝟖𝟏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cs-CZ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𝐦</m:t>
                      </m:r>
                      <m:r>
                        <a:rPr lang="cs-CZ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cs-CZ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𝐬</m:t>
                          </m:r>
                        </m:e>
                        <m:sup>
                          <m:r>
                            <a:rPr lang="cs-CZ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cs-CZ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cs-CZ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ovéPol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76" y="7058025"/>
                <a:ext cx="1865447" cy="375552"/>
              </a:xfrm>
              <a:prstGeom prst="rect">
                <a:avLst/>
              </a:prstGeom>
              <a:blipFill rotWithShape="1">
                <a:blip r:embed="rId6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48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bject 15"/>
              <p:cNvSpPr txBox="1"/>
              <p:nvPr/>
            </p:nvSpPr>
            <p:spPr>
              <a:xfrm>
                <a:off x="317500" y="657225"/>
                <a:ext cx="5791200" cy="3861955"/>
              </a:xfrm>
              <a:prstGeom prst="rect">
                <a:avLst/>
              </a:prstGeom>
            </p:spPr>
            <p:txBody>
              <a:bodyPr vert="horz" wrap="square" lIns="0" tIns="40005" rIns="0" bIns="0" rtlCol="0">
                <a:spAutoFit/>
              </a:bodyPr>
              <a:lstStyle/>
              <a:p>
                <a:pPr marL="381000" indent="-342900">
                  <a:lnSpc>
                    <a:spcPct val="100000"/>
                  </a:lnSpc>
                  <a:spcBef>
                    <a:spcPts val="315"/>
                  </a:spcBef>
                  <a:buFont typeface="Wingdings" panose="05000000000000000000" pitchFamily="2" charset="2"/>
                  <a:buChar char="§"/>
                  <a:tabLst>
                    <a:tab pos="266700" algn="l"/>
                  </a:tabLst>
                </a:pPr>
                <a:r>
                  <a:rPr lang="cs-CZ" sz="2400" dirty="0" smtClean="0">
                    <a:latin typeface="Calibri"/>
                    <a:cs typeface="Calibri"/>
                  </a:rPr>
                  <a:t>pád</a:t>
                </a:r>
                <a:r>
                  <a:rPr lang="cs-CZ" sz="2400" spc="-20" dirty="0">
                    <a:latin typeface="Calibri"/>
                    <a:cs typeface="Calibri"/>
                  </a:rPr>
                  <a:t> </a:t>
                </a:r>
                <a:r>
                  <a:rPr lang="cs-CZ" sz="2400" dirty="0">
                    <a:latin typeface="Calibri"/>
                    <a:cs typeface="Calibri"/>
                  </a:rPr>
                  <a:t>volně</a:t>
                </a:r>
                <a:r>
                  <a:rPr lang="cs-CZ" sz="2400" spc="-20" dirty="0">
                    <a:latin typeface="Calibri"/>
                    <a:cs typeface="Calibri"/>
                  </a:rPr>
                  <a:t> </a:t>
                </a:r>
                <a:r>
                  <a:rPr lang="cs-CZ" sz="2400" dirty="0">
                    <a:latin typeface="Calibri"/>
                    <a:cs typeface="Calibri"/>
                  </a:rPr>
                  <a:t>puštěných</a:t>
                </a:r>
                <a:r>
                  <a:rPr lang="cs-CZ" sz="2400" spc="-10" dirty="0">
                    <a:latin typeface="Calibri"/>
                    <a:cs typeface="Calibri"/>
                  </a:rPr>
                  <a:t> </a:t>
                </a:r>
                <a:r>
                  <a:rPr lang="cs-CZ" sz="2400" dirty="0">
                    <a:latin typeface="Calibri"/>
                    <a:cs typeface="Calibri"/>
                  </a:rPr>
                  <a:t>těles</a:t>
                </a:r>
                <a:r>
                  <a:rPr lang="cs-CZ" sz="2400" spc="-15" dirty="0">
                    <a:latin typeface="Calibri"/>
                    <a:cs typeface="Calibri"/>
                  </a:rPr>
                  <a:t> </a:t>
                </a:r>
                <a:r>
                  <a:rPr lang="cs-CZ" sz="2400" dirty="0">
                    <a:latin typeface="Calibri"/>
                    <a:cs typeface="Calibri"/>
                  </a:rPr>
                  <a:t>v </a:t>
                </a:r>
                <a:r>
                  <a:rPr lang="cs-CZ" sz="2400" spc="-10" dirty="0" smtClean="0">
                    <a:latin typeface="Calibri"/>
                    <a:cs typeface="Calibri"/>
                  </a:rPr>
                  <a:t>homogenním gravitačním poli Země </a:t>
                </a:r>
                <a:endParaRPr lang="cs-CZ" sz="2400" dirty="0">
                  <a:latin typeface="Calibri"/>
                  <a:cs typeface="Calibri"/>
                </a:endParaRPr>
              </a:p>
              <a:p>
                <a:pPr marL="381000" indent="-342900">
                  <a:lnSpc>
                    <a:spcPct val="100000"/>
                  </a:lnSpc>
                  <a:spcBef>
                    <a:spcPts val="220"/>
                  </a:spcBef>
                  <a:buFont typeface="Wingdings" panose="05000000000000000000" pitchFamily="2" charset="2"/>
                  <a:buChar char="§"/>
                  <a:tabLst>
                    <a:tab pos="266700" algn="l"/>
                  </a:tabLst>
                </a:pPr>
                <a:r>
                  <a:rPr lang="cs-CZ" sz="2400" dirty="0">
                    <a:latin typeface="Calibri"/>
                    <a:cs typeface="Calibri"/>
                  </a:rPr>
                  <a:t>rovnoměrně</a:t>
                </a:r>
                <a:r>
                  <a:rPr lang="cs-CZ" sz="2400" spc="-45" dirty="0">
                    <a:latin typeface="Calibri"/>
                    <a:cs typeface="Calibri"/>
                  </a:rPr>
                  <a:t> </a:t>
                </a:r>
                <a:r>
                  <a:rPr lang="cs-CZ" sz="2400" dirty="0" smtClean="0">
                    <a:latin typeface="Calibri"/>
                    <a:cs typeface="Calibri"/>
                  </a:rPr>
                  <a:t>zrychlený</a:t>
                </a:r>
                <a:r>
                  <a:rPr lang="cs-CZ" sz="2400" spc="-30" dirty="0" smtClean="0">
                    <a:latin typeface="Calibri"/>
                    <a:cs typeface="Calibri"/>
                  </a:rPr>
                  <a:t> </a:t>
                </a:r>
                <a:r>
                  <a:rPr lang="cs-CZ" sz="2400" dirty="0" smtClean="0">
                    <a:latin typeface="Calibri"/>
                    <a:cs typeface="Calibri"/>
                  </a:rPr>
                  <a:t>přímočarý</a:t>
                </a:r>
                <a:r>
                  <a:rPr lang="cs-CZ" sz="2400" spc="-40" dirty="0" smtClean="0">
                    <a:latin typeface="Calibri"/>
                    <a:cs typeface="Calibri"/>
                  </a:rPr>
                  <a:t> </a:t>
                </a:r>
                <a:r>
                  <a:rPr lang="cs-CZ" sz="2400" dirty="0" smtClean="0">
                    <a:latin typeface="Calibri"/>
                    <a:cs typeface="Calibri"/>
                  </a:rPr>
                  <a:t>pohyb</a:t>
                </a:r>
              </a:p>
              <a:p>
                <a:pPr marL="381000" indent="-342900">
                  <a:lnSpc>
                    <a:spcPct val="100000"/>
                  </a:lnSpc>
                  <a:spcBef>
                    <a:spcPts val="325"/>
                  </a:spcBef>
                  <a:buFont typeface="Wingdings" panose="05000000000000000000" pitchFamily="2" charset="2"/>
                  <a:buChar char="§"/>
                  <a:tabLst>
                    <a:tab pos="266700" algn="l"/>
                  </a:tabLst>
                </a:pPr>
                <a:r>
                  <a:rPr lang="cs-CZ" sz="2400" dirty="0" smtClean="0">
                    <a:latin typeface="Calibri"/>
                    <a:cs typeface="Calibri"/>
                  </a:rPr>
                  <a:t>počáteční</a:t>
                </a:r>
                <a:r>
                  <a:rPr lang="cs-CZ" sz="2400" spc="-15" dirty="0" smtClean="0">
                    <a:latin typeface="Calibri"/>
                    <a:cs typeface="Calibri"/>
                  </a:rPr>
                  <a:t> </a:t>
                </a:r>
                <a:r>
                  <a:rPr lang="cs-CZ" sz="2400" dirty="0" smtClean="0">
                    <a:latin typeface="Calibri"/>
                    <a:cs typeface="Calibri"/>
                  </a:rPr>
                  <a:t>rychlost</a:t>
                </a:r>
                <a:r>
                  <a:rPr lang="cs-CZ" sz="2400" spc="-15" dirty="0" smtClean="0">
                    <a:latin typeface="Calibri"/>
                    <a:cs typeface="Calibri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 spc="-15" smtClean="0">
                            <a:latin typeface="Cambria Math"/>
                            <a:cs typeface="Calibri"/>
                          </a:rPr>
                        </m:ctrlPr>
                      </m:sSubPr>
                      <m:e>
                        <m:r>
                          <a:rPr lang="cs-CZ" sz="2400" b="0" i="1" spc="-15" smtClean="0">
                            <a:latin typeface="Cambria Math"/>
                            <a:cs typeface="Calibri"/>
                          </a:rPr>
                          <m:t>𝑣</m:t>
                        </m:r>
                      </m:e>
                      <m:sub>
                        <m:r>
                          <a:rPr lang="cs-CZ" sz="2400" b="0" i="1" spc="-15" smtClean="0">
                            <a:latin typeface="Cambria Math"/>
                            <a:cs typeface="Calibri"/>
                          </a:rPr>
                          <m:t>0</m:t>
                        </m:r>
                      </m:sub>
                    </m:sSub>
                    <m:r>
                      <a:rPr lang="cs-CZ" sz="2400" b="0" i="1" spc="-15" smtClean="0">
                        <a:latin typeface="Cambria Math"/>
                        <a:cs typeface="Calibri"/>
                      </a:rPr>
                      <m:t>=</m:t>
                    </m:r>
                    <m:r>
                      <a:rPr lang="cs-CZ" sz="2400" b="0" i="1" spc="-15" smtClean="0">
                        <a:latin typeface="Cambria Math"/>
                        <a:cs typeface="Calibri"/>
                      </a:rPr>
                      <m:t>0</m:t>
                    </m:r>
                  </m:oMath>
                </a14:m>
                <a:endParaRPr lang="ar-AE" sz="2400" dirty="0" smtClean="0">
                  <a:latin typeface="Calibri"/>
                  <a:cs typeface="Calibri"/>
                </a:endParaRPr>
              </a:p>
              <a:p>
                <a:pPr marL="381000" indent="-342900">
                  <a:lnSpc>
                    <a:spcPct val="100000"/>
                  </a:lnSpc>
                  <a:spcBef>
                    <a:spcPts val="130"/>
                  </a:spcBef>
                  <a:buFont typeface="Wingdings" panose="05000000000000000000" pitchFamily="2" charset="2"/>
                  <a:buChar char="§"/>
                  <a:tabLst>
                    <a:tab pos="266700" algn="l"/>
                  </a:tabLst>
                </a:pPr>
                <a:r>
                  <a:rPr lang="cs-CZ" sz="2400" b="1" dirty="0" smtClean="0">
                    <a:latin typeface="Calibri"/>
                    <a:cs typeface="Calibri"/>
                  </a:rPr>
                  <a:t>ve</a:t>
                </a:r>
                <a:r>
                  <a:rPr lang="cs-CZ" sz="2400" b="1" spc="-25" dirty="0" smtClean="0">
                    <a:latin typeface="Calibri"/>
                    <a:cs typeface="Calibri"/>
                  </a:rPr>
                  <a:t> </a:t>
                </a:r>
                <a:r>
                  <a:rPr lang="cs-CZ" sz="2400" b="1" dirty="0">
                    <a:latin typeface="Calibri"/>
                    <a:cs typeface="Calibri"/>
                  </a:rPr>
                  <a:t>vakuu</a:t>
                </a:r>
                <a:r>
                  <a:rPr lang="cs-CZ" sz="2400" b="1" spc="-25" dirty="0">
                    <a:latin typeface="Calibri"/>
                    <a:cs typeface="Calibri"/>
                  </a:rPr>
                  <a:t> </a:t>
                </a:r>
                <a:r>
                  <a:rPr lang="cs-CZ" sz="2400" b="1" dirty="0">
                    <a:latin typeface="Calibri"/>
                    <a:cs typeface="Calibri"/>
                  </a:rPr>
                  <a:t>padají</a:t>
                </a:r>
                <a:r>
                  <a:rPr lang="cs-CZ" sz="2400" b="1" spc="-25" dirty="0">
                    <a:latin typeface="Calibri"/>
                    <a:cs typeface="Calibri"/>
                  </a:rPr>
                  <a:t> </a:t>
                </a:r>
                <a:r>
                  <a:rPr lang="cs-CZ" sz="2400" b="1" dirty="0">
                    <a:latin typeface="Calibri"/>
                    <a:cs typeface="Calibri"/>
                  </a:rPr>
                  <a:t>všechna</a:t>
                </a:r>
                <a:r>
                  <a:rPr lang="cs-CZ" sz="2400" b="1" spc="-15" dirty="0">
                    <a:latin typeface="Calibri"/>
                    <a:cs typeface="Calibri"/>
                  </a:rPr>
                  <a:t> </a:t>
                </a:r>
                <a:r>
                  <a:rPr lang="cs-CZ" sz="2400" b="1" dirty="0">
                    <a:latin typeface="Calibri"/>
                    <a:cs typeface="Calibri"/>
                  </a:rPr>
                  <a:t>tělesa</a:t>
                </a:r>
                <a:r>
                  <a:rPr lang="cs-CZ" sz="2400" b="1" spc="-10" dirty="0">
                    <a:latin typeface="Calibri"/>
                    <a:cs typeface="Calibri"/>
                  </a:rPr>
                  <a:t> </a:t>
                </a:r>
                <a:r>
                  <a:rPr lang="cs-CZ" sz="2400" b="1" dirty="0">
                    <a:latin typeface="Calibri"/>
                    <a:cs typeface="Calibri"/>
                  </a:rPr>
                  <a:t>stejně</a:t>
                </a:r>
                <a:r>
                  <a:rPr lang="cs-CZ" sz="2400" b="1" spc="-10" dirty="0">
                    <a:latin typeface="Calibri"/>
                    <a:cs typeface="Calibri"/>
                  </a:rPr>
                  <a:t> </a:t>
                </a:r>
                <a:r>
                  <a:rPr lang="cs-CZ" sz="2400" b="1" spc="-10" dirty="0" smtClean="0">
                    <a:latin typeface="Calibri"/>
                    <a:cs typeface="Calibri"/>
                  </a:rPr>
                  <a:t>rychle </a:t>
                </a:r>
                <a:r>
                  <a:rPr lang="cs-CZ" sz="2400" b="1" spc="-10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nezávisle na hmotnosti</a:t>
                </a:r>
                <a:endParaRPr lang="cs-CZ" sz="2400" b="1" dirty="0">
                  <a:solidFill>
                    <a:srgbClr val="FF0000"/>
                  </a:solidFill>
                  <a:latin typeface="Calibri"/>
                  <a:cs typeface="Calibri"/>
                </a:endParaRPr>
              </a:p>
              <a:p>
                <a:pPr marL="381000" indent="-342900">
                  <a:lnSpc>
                    <a:spcPct val="100000"/>
                  </a:lnSpc>
                  <a:spcBef>
                    <a:spcPts val="215"/>
                  </a:spcBef>
                  <a:buFont typeface="Wingdings" panose="05000000000000000000" pitchFamily="2" charset="2"/>
                  <a:buChar char="§"/>
                  <a:tabLst>
                    <a:tab pos="266700" algn="l"/>
                  </a:tabLst>
                </a:pPr>
                <a:r>
                  <a:rPr lang="cs-CZ" sz="2400" dirty="0">
                    <a:latin typeface="Calibri"/>
                    <a:cs typeface="Calibri"/>
                  </a:rPr>
                  <a:t>ve</a:t>
                </a:r>
                <a:r>
                  <a:rPr lang="cs-CZ" sz="2400" spc="-25" dirty="0">
                    <a:latin typeface="Calibri"/>
                    <a:cs typeface="Calibri"/>
                  </a:rPr>
                  <a:t> </a:t>
                </a:r>
                <a:r>
                  <a:rPr lang="cs-CZ" sz="2400" dirty="0">
                    <a:latin typeface="Calibri"/>
                    <a:cs typeface="Calibri"/>
                  </a:rPr>
                  <a:t>vzduchu</a:t>
                </a:r>
                <a:r>
                  <a:rPr lang="cs-CZ" sz="2400" spc="-20" dirty="0">
                    <a:latin typeface="Calibri"/>
                    <a:cs typeface="Calibri"/>
                  </a:rPr>
                  <a:t> </a:t>
                </a:r>
                <a:r>
                  <a:rPr lang="cs-CZ" sz="2400" dirty="0">
                    <a:latin typeface="Calibri"/>
                    <a:cs typeface="Calibri"/>
                  </a:rPr>
                  <a:t>klade</a:t>
                </a:r>
                <a:r>
                  <a:rPr lang="cs-CZ" sz="2400" spc="-5" dirty="0">
                    <a:latin typeface="Calibri"/>
                    <a:cs typeface="Calibri"/>
                  </a:rPr>
                  <a:t> </a:t>
                </a:r>
                <a:r>
                  <a:rPr lang="cs-CZ" sz="2400" dirty="0">
                    <a:latin typeface="Calibri"/>
                    <a:cs typeface="Calibri"/>
                  </a:rPr>
                  <a:t>prostředí</a:t>
                </a:r>
                <a:r>
                  <a:rPr lang="cs-CZ" sz="2400" spc="-25" dirty="0">
                    <a:latin typeface="Calibri"/>
                    <a:cs typeface="Calibri"/>
                  </a:rPr>
                  <a:t> </a:t>
                </a:r>
                <a:r>
                  <a:rPr lang="cs-CZ" sz="2400" dirty="0">
                    <a:latin typeface="Calibri"/>
                    <a:cs typeface="Calibri"/>
                  </a:rPr>
                  <a:t>odpor</a:t>
                </a:r>
                <a:r>
                  <a:rPr lang="cs-CZ" sz="2400" spc="-15" dirty="0">
                    <a:latin typeface="Calibri"/>
                    <a:cs typeface="Calibri"/>
                  </a:rPr>
                  <a:t> </a:t>
                </a:r>
                <a:r>
                  <a:rPr lang="cs-CZ" sz="2400" dirty="0">
                    <a:latin typeface="Calibri"/>
                    <a:cs typeface="Calibri"/>
                  </a:rPr>
                  <a:t>–</a:t>
                </a:r>
                <a:r>
                  <a:rPr lang="cs-CZ" sz="2400" spc="-10" dirty="0">
                    <a:latin typeface="Calibri"/>
                    <a:cs typeface="Calibri"/>
                  </a:rPr>
                  <a:t> </a:t>
                </a:r>
                <a:r>
                  <a:rPr lang="cs-CZ" sz="2400" spc="-10" dirty="0" smtClean="0">
                    <a:latin typeface="Calibri"/>
                    <a:cs typeface="Calibri"/>
                  </a:rPr>
                  <a:t>lehčí </a:t>
                </a:r>
                <a:r>
                  <a:rPr lang="cs-CZ" sz="2400" dirty="0" smtClean="0">
                    <a:latin typeface="Calibri"/>
                    <a:cs typeface="Calibri"/>
                  </a:rPr>
                  <a:t>tělesa nebo tělesa s velkou plochou</a:t>
                </a:r>
                <a:r>
                  <a:rPr lang="cs-CZ" sz="2400" spc="-5" dirty="0" smtClean="0">
                    <a:latin typeface="Calibri"/>
                    <a:cs typeface="Calibri"/>
                  </a:rPr>
                  <a:t> </a:t>
                </a:r>
                <a:r>
                  <a:rPr lang="cs-CZ" sz="2400" spc="-10" dirty="0" smtClean="0">
                    <a:latin typeface="Calibri"/>
                    <a:cs typeface="Calibri"/>
                  </a:rPr>
                  <a:t>padají pomaleji (list papíru x klíče)</a:t>
                </a:r>
                <a:endParaRPr lang="cs-CZ" sz="2400" dirty="0">
                  <a:latin typeface="Calibri"/>
                  <a:cs typeface="Calibri"/>
                </a:endParaRPr>
              </a:p>
              <a:p>
                <a:pPr marL="381000" indent="-342900">
                  <a:lnSpc>
                    <a:spcPct val="100000"/>
                  </a:lnSpc>
                  <a:spcBef>
                    <a:spcPts val="229"/>
                  </a:spcBef>
                  <a:buFont typeface="Wingdings" panose="05000000000000000000" pitchFamily="2" charset="2"/>
                  <a:buChar char="§"/>
                  <a:tabLst>
                    <a:tab pos="266700" algn="l"/>
                  </a:tabLst>
                </a:pPr>
                <a:r>
                  <a:rPr lang="cs-CZ" sz="2400" dirty="0">
                    <a:latin typeface="Calibri"/>
                    <a:cs typeface="Calibri"/>
                  </a:rPr>
                  <a:t>tělesa</a:t>
                </a:r>
                <a:r>
                  <a:rPr lang="cs-CZ" sz="2400" spc="-35" dirty="0">
                    <a:latin typeface="Calibri"/>
                    <a:cs typeface="Calibri"/>
                  </a:rPr>
                  <a:t> </a:t>
                </a:r>
                <a:r>
                  <a:rPr lang="cs-CZ" sz="2400" dirty="0">
                    <a:latin typeface="Calibri"/>
                    <a:cs typeface="Calibri"/>
                  </a:rPr>
                  <a:t>padají</a:t>
                </a:r>
                <a:r>
                  <a:rPr lang="cs-CZ" sz="2400" spc="-15" dirty="0">
                    <a:latin typeface="Calibri"/>
                    <a:cs typeface="Calibri"/>
                  </a:rPr>
                  <a:t> </a:t>
                </a:r>
                <a:r>
                  <a:rPr lang="cs-CZ" sz="2400" dirty="0" smtClean="0">
                    <a:latin typeface="Calibri"/>
                    <a:cs typeface="Calibri"/>
                  </a:rPr>
                  <a:t>s </a:t>
                </a:r>
                <a:r>
                  <a:rPr lang="cs-CZ" sz="2400" b="1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tíhovým</a:t>
                </a:r>
                <a:r>
                  <a:rPr lang="cs-CZ" sz="2400" b="1" spc="-15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 </a:t>
                </a:r>
                <a:r>
                  <a:rPr lang="cs-CZ" sz="2400" b="1" dirty="0">
                    <a:solidFill>
                      <a:srgbClr val="FF0000"/>
                    </a:solidFill>
                    <a:latin typeface="Calibri"/>
                    <a:cs typeface="Calibri"/>
                  </a:rPr>
                  <a:t>zrychlením</a:t>
                </a:r>
                <a:r>
                  <a:rPr lang="cs-CZ" sz="2400" b="1" spc="-20" dirty="0">
                    <a:solidFill>
                      <a:srgbClr val="FF0000"/>
                    </a:solidFill>
                    <a:latin typeface="Calibri"/>
                    <a:cs typeface="Calibri"/>
                  </a:rPr>
                  <a:t> </a:t>
                </a:r>
                <a:r>
                  <a:rPr lang="cs-CZ" sz="2400" b="1" i="1" spc="-50" dirty="0">
                    <a:solidFill>
                      <a:srgbClr val="FF0000"/>
                    </a:solidFill>
                    <a:latin typeface="Times New Roman"/>
                    <a:cs typeface="Times New Roman"/>
                  </a:rPr>
                  <a:t>g</a:t>
                </a:r>
                <a:endParaRPr sz="2400" b="1" dirty="0">
                  <a:solidFill>
                    <a:srgbClr val="FF0000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 xmlns="">
          <p:sp>
            <p:nvSpPr>
              <p:cNvPr id="15" name="object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00" y="657225"/>
                <a:ext cx="5791200" cy="3861955"/>
              </a:xfrm>
              <a:prstGeom prst="rect">
                <a:avLst/>
              </a:prstGeom>
              <a:blipFill rotWithShape="1">
                <a:blip r:embed="rId2"/>
                <a:stretch>
                  <a:fillRect l="-2316" t="-1422" r="-1053" b="-394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16"/>
          <p:cNvSpPr txBox="1"/>
          <p:nvPr/>
        </p:nvSpPr>
        <p:spPr>
          <a:xfrm>
            <a:off x="317500" y="4746499"/>
            <a:ext cx="5554981" cy="22570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  <a:tabLst>
                <a:tab pos="1861820" algn="l"/>
              </a:tabLst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tíhové</a:t>
            </a:r>
            <a:r>
              <a:rPr sz="20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zrychlení</a:t>
            </a:r>
            <a:r>
              <a:rPr sz="20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……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1" i="1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alibri"/>
                <a:cs typeface="Calibri"/>
              </a:rPr>
              <a:t>[</a:t>
            </a:r>
            <a:r>
              <a:rPr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sz="2000" dirty="0">
                <a:latin typeface="Calibri"/>
                <a:cs typeface="Calibri"/>
              </a:rPr>
              <a:t>]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=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 smtClean="0">
                <a:latin typeface="Calibri"/>
                <a:cs typeface="Calibri"/>
              </a:rPr>
              <a:t>m</a:t>
            </a:r>
            <a:r>
              <a:rPr lang="cs-CZ" sz="2000" spc="-10" dirty="0" smtClean="0">
                <a:latin typeface="Calibri"/>
                <a:cs typeface="Calibri"/>
              </a:rPr>
              <a:t> </a:t>
            </a:r>
            <a:r>
              <a:rPr sz="2000" spc="-10" dirty="0" smtClean="0">
                <a:latin typeface="Calibri"/>
                <a:cs typeface="Calibri"/>
              </a:rPr>
              <a:t>s</a:t>
            </a:r>
            <a:r>
              <a:rPr sz="2000" spc="-15" baseline="31746" dirty="0" smtClean="0">
                <a:latin typeface="Calibri"/>
                <a:cs typeface="Calibri"/>
              </a:rPr>
              <a:t>-</a:t>
            </a:r>
            <a:r>
              <a:rPr sz="2000" spc="-75" baseline="31746" dirty="0" smtClean="0">
                <a:latin typeface="Calibri"/>
                <a:cs typeface="Calibri"/>
              </a:rPr>
              <a:t>2</a:t>
            </a:r>
            <a:endParaRPr sz="2000" dirty="0">
              <a:latin typeface="Calibri"/>
              <a:cs typeface="Calibri"/>
            </a:endParaRPr>
          </a:p>
          <a:p>
            <a:pPr marL="635000" indent="-34290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520700" algn="l"/>
              </a:tabLst>
            </a:pPr>
            <a:r>
              <a:rPr sz="2000" dirty="0">
                <a:latin typeface="Calibri"/>
                <a:cs typeface="Calibri"/>
              </a:rPr>
              <a:t>směřuje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vždy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svisle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dolů</a:t>
            </a:r>
            <a:endParaRPr sz="2000" dirty="0">
              <a:latin typeface="Calibri"/>
              <a:cs typeface="Calibri"/>
            </a:endParaRPr>
          </a:p>
          <a:p>
            <a:pPr marL="635000" indent="-342900">
              <a:lnSpc>
                <a:spcPct val="100000"/>
              </a:lnSpc>
              <a:spcBef>
                <a:spcPts val="229"/>
              </a:spcBef>
              <a:buFont typeface="Wingdings" panose="05000000000000000000" pitchFamily="2" charset="2"/>
              <a:buChar char="§"/>
              <a:tabLst>
                <a:tab pos="520700" algn="l"/>
              </a:tabLst>
            </a:pPr>
            <a:r>
              <a:rPr sz="2000" dirty="0">
                <a:latin typeface="Calibri"/>
                <a:cs typeface="Calibri"/>
              </a:rPr>
              <a:t>velikost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závisí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zeměpisné</a:t>
            </a:r>
            <a:r>
              <a:rPr sz="2000" spc="-10" dirty="0">
                <a:latin typeface="Calibri"/>
                <a:cs typeface="Calibri"/>
              </a:rPr>
              <a:t> poloze</a:t>
            </a:r>
            <a:endParaRPr sz="2000" dirty="0">
              <a:latin typeface="Calibri"/>
              <a:cs typeface="Calibri"/>
            </a:endParaRPr>
          </a:p>
          <a:p>
            <a:pPr marL="635000" indent="-342900">
              <a:lnSpc>
                <a:spcPct val="100000"/>
              </a:lnSpc>
              <a:spcBef>
                <a:spcPts val="229"/>
              </a:spcBef>
              <a:buFont typeface="Wingdings" panose="05000000000000000000" pitchFamily="2" charset="2"/>
              <a:buChar char="§"/>
              <a:tabLst>
                <a:tab pos="520700" algn="l"/>
              </a:tabLst>
            </a:pPr>
            <a:r>
              <a:rPr sz="2000" dirty="0">
                <a:latin typeface="Calibri"/>
                <a:cs typeface="Calibri"/>
              </a:rPr>
              <a:t>největší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pólu,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nejmenší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10" dirty="0">
                <a:latin typeface="Calibri"/>
                <a:cs typeface="Calibri"/>
              </a:rPr>
              <a:t> rovníku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 dirty="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normální</a:t>
            </a:r>
            <a:r>
              <a:rPr sz="20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tíhové</a:t>
            </a:r>
            <a:r>
              <a:rPr sz="20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zrychlení</a:t>
            </a:r>
            <a:endParaRPr sz="2000" dirty="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229"/>
              </a:spcBef>
            </a:pPr>
            <a:r>
              <a:rPr sz="2000" b="1" i="1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0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Calibri"/>
                <a:cs typeface="Calibri"/>
              </a:rPr>
              <a:t>=</a:t>
            </a:r>
            <a:r>
              <a:rPr sz="20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9,80665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ms</a:t>
            </a:r>
            <a:r>
              <a:rPr sz="2000" spc="-15" baseline="31746" dirty="0">
                <a:latin typeface="Calibri"/>
                <a:cs typeface="Calibri"/>
              </a:rPr>
              <a:t>-</a:t>
            </a:r>
            <a:r>
              <a:rPr sz="2000" baseline="31746" dirty="0">
                <a:latin typeface="Calibri"/>
                <a:cs typeface="Calibri"/>
              </a:rPr>
              <a:t>2</a:t>
            </a:r>
            <a:r>
              <a:rPr sz="2000" spc="97" baseline="3174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=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9,81</a:t>
            </a:r>
            <a:r>
              <a:rPr sz="20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ms</a:t>
            </a:r>
            <a:r>
              <a:rPr sz="2000" b="1" spc="-15" baseline="31746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000" b="1" baseline="31746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2000" spc="457" baseline="31746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stanoveno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dohodou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0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1100" y="657225"/>
            <a:ext cx="4335780" cy="682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78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Skupina 17"/>
          <p:cNvGrpSpPr/>
          <p:nvPr/>
        </p:nvGrpSpPr>
        <p:grpSpPr>
          <a:xfrm>
            <a:off x="165100" y="587375"/>
            <a:ext cx="10287000" cy="6858000"/>
            <a:chOff x="165100" y="587375"/>
            <a:chExt cx="10287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00" y="587375"/>
              <a:ext cx="10287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ovéPole 1"/>
                <p:cNvSpPr txBox="1"/>
                <p:nvPr/>
              </p:nvSpPr>
              <p:spPr>
                <a:xfrm>
                  <a:off x="6314714" y="1440857"/>
                  <a:ext cx="519629" cy="435568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cs-CZ" b="1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cs-CZ" b="1" i="1" smtClean="0">
                                    <a:solidFill>
                                      <a:srgbClr val="008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cs-CZ" b="1" i="1" smtClean="0">
                                    <a:solidFill>
                                      <a:srgbClr val="008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cs-CZ" b="1" i="1" smtClean="0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  <m:t>𝒈</m:t>
                            </m:r>
                          </m:sub>
                        </m:sSub>
                      </m:oMath>
                    </m:oMathPara>
                  </a14:m>
                  <a:endParaRPr lang="cs-CZ" b="1" dirty="0"/>
                </a:p>
              </p:txBody>
            </p:sp>
          </mc:Choice>
          <mc:Fallback xmlns="">
            <p:sp>
              <p:nvSpPr>
                <p:cNvPr id="2" name="TextovéPo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4714" y="1440857"/>
                  <a:ext cx="519629" cy="43556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2778"/>
                  </a:stretch>
                </a:blipFill>
              </p:spPr>
              <p:txBody>
                <a:bodyPr/>
                <a:lstStyle/>
                <a:p>
                  <a:r>
                    <a:rPr lang="cs-CZ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imhotep\Downloads\stav_beztiz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158"/>
            <a:ext cx="10693400" cy="712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17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6073948" y="733425"/>
            <a:ext cx="4606752" cy="15420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lang="cs-CZ" sz="2400" b="1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Fyzikální</a:t>
            </a:r>
            <a:r>
              <a:rPr lang="cs-CZ" sz="2400" b="1" spc="-30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cs-CZ" sz="2400" b="1" spc="-10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veličina</a:t>
            </a:r>
            <a:endParaRPr lang="cs-CZ" sz="2400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596265" indent="-342900">
              <a:lnSpc>
                <a:spcPct val="100000"/>
              </a:lnSpc>
              <a:spcBef>
                <a:spcPts val="5"/>
              </a:spcBef>
              <a:buFont typeface="Wingdings" panose="05000000000000000000" pitchFamily="2" charset="2"/>
              <a:buChar char="§"/>
              <a:tabLst>
                <a:tab pos="482600" algn="l"/>
              </a:tabLst>
            </a:pPr>
            <a:r>
              <a:rPr lang="cs-CZ" sz="2400" dirty="0" smtClean="0">
                <a:latin typeface="Calibri"/>
                <a:cs typeface="Calibri"/>
              </a:rPr>
              <a:t>smluvené</a:t>
            </a:r>
            <a:r>
              <a:rPr sz="2400" spc="-20" dirty="0" smtClean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označení: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V,</a:t>
            </a:r>
            <a:r>
              <a:rPr sz="2400" i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400" i="1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T,</a:t>
            </a:r>
            <a:r>
              <a:rPr sz="2400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t,</a:t>
            </a:r>
            <a:r>
              <a:rPr sz="2400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i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6265" indent="-342900">
              <a:lnSpc>
                <a:spcPct val="100000"/>
              </a:lnSpc>
              <a:spcBef>
                <a:spcPts val="225"/>
              </a:spcBef>
              <a:buFont typeface="Wingdings" panose="05000000000000000000" pitchFamily="2" charset="2"/>
              <a:buChar char="§"/>
              <a:tabLst>
                <a:tab pos="482600" algn="l"/>
              </a:tabLst>
            </a:pPr>
            <a:r>
              <a:rPr sz="2400" dirty="0">
                <a:latin typeface="Calibri"/>
                <a:cs typeface="Calibri"/>
              </a:rPr>
              <a:t>číselná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hodnota: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3;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2,5</a:t>
            </a:r>
            <a:endParaRPr sz="2400" dirty="0">
              <a:latin typeface="Calibri"/>
              <a:cs typeface="Calibri"/>
            </a:endParaRPr>
          </a:p>
          <a:p>
            <a:pPr marL="596265" indent="-342900">
              <a:lnSpc>
                <a:spcPct val="100000"/>
              </a:lnSpc>
              <a:spcBef>
                <a:spcPts val="229"/>
              </a:spcBef>
              <a:buFont typeface="Wingdings" panose="05000000000000000000" pitchFamily="2" charset="2"/>
              <a:buChar char="§"/>
              <a:tabLst>
                <a:tab pos="482600" algn="l"/>
              </a:tabLst>
            </a:pPr>
            <a:r>
              <a:rPr sz="2400" dirty="0">
                <a:latin typeface="Calibri"/>
                <a:cs typeface="Calibri"/>
              </a:rPr>
              <a:t>jednotka: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r>
              <a:rPr sz="2400" baseline="31746" dirty="0">
                <a:latin typeface="Calibri"/>
                <a:cs typeface="Calibri"/>
              </a:rPr>
              <a:t>3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kg,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K,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s,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Calibri"/>
                <a:cs typeface="Calibri"/>
              </a:rPr>
              <a:t>N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3700" y="3757707"/>
            <a:ext cx="466598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Základní</a:t>
            </a:r>
            <a:r>
              <a:rPr sz="2400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veličiny</a:t>
            </a:r>
            <a:r>
              <a:rPr sz="2400" b="1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400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jednotky</a:t>
            </a:r>
            <a:r>
              <a:rPr sz="2400" b="1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</a:t>
            </a:r>
            <a:endParaRPr sz="2400" dirty="0">
              <a:latin typeface="Calibri"/>
              <a:cs typeface="Calibri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432695"/>
              </p:ext>
            </p:extLst>
          </p:nvPr>
        </p:nvGraphicFramePr>
        <p:xfrm>
          <a:off x="393700" y="4261867"/>
          <a:ext cx="5257800" cy="2292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3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50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29209">
                <a:tc>
                  <a:txBody>
                    <a:bodyPr/>
                    <a:lstStyle/>
                    <a:p>
                      <a:pPr marL="31750">
                        <a:lnSpc>
                          <a:spcPts val="120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1)</a:t>
                      </a:r>
                      <a:r>
                        <a:rPr sz="1800" spc="1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délka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1205"/>
                        </a:lnSpc>
                      </a:pPr>
                      <a:r>
                        <a:rPr sz="18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ts val="1205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metr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ts val="1205"/>
                        </a:lnSpc>
                      </a:pPr>
                      <a:r>
                        <a:rPr sz="1800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875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2)</a:t>
                      </a:r>
                      <a:r>
                        <a:rPr sz="1800" spc="16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hmotnost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kilogram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spc="-25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kg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4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57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3)</a:t>
                      </a:r>
                      <a:r>
                        <a:rPr sz="1800" spc="1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čas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sekunda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57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4)</a:t>
                      </a:r>
                      <a:r>
                        <a:rPr sz="1800" spc="15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elektrický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proud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ampér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422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5)</a:t>
                      </a:r>
                      <a:r>
                        <a:rPr sz="1800" spc="21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lang="cs-CZ" sz="1800" spc="-10" noProof="0" dirty="0" smtClean="0">
                          <a:latin typeface="Calibri"/>
                          <a:cs typeface="Calibri"/>
                        </a:rPr>
                        <a:t>termodynamická</a:t>
                      </a:r>
                      <a:r>
                        <a:rPr sz="18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cs-CZ" sz="1800" dirty="0" smtClean="0"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lang="cs-CZ" sz="1800" spc="-10" noProof="0" dirty="0" smtClean="0">
                          <a:latin typeface="Calibri"/>
                          <a:cs typeface="Calibri"/>
                        </a:rPr>
                        <a:t>teplota</a:t>
                      </a:r>
                      <a:endParaRPr lang="cs-CZ" sz="1800" noProof="0" dirty="0">
                        <a:latin typeface="Calibri"/>
                        <a:cs typeface="Calibri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kelvin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54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1533">
                <a:tc>
                  <a:txBody>
                    <a:bodyPr/>
                    <a:lstStyle/>
                    <a:p>
                      <a:pPr marL="31750">
                        <a:lnSpc>
                          <a:spcPts val="127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6)</a:t>
                      </a:r>
                      <a:r>
                        <a:rPr sz="1800" spc="17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látkové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množství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1270"/>
                        </a:lnSpc>
                      </a:pPr>
                      <a:r>
                        <a:rPr sz="1800" b="1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ts val="1270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mol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ts val="1270"/>
                        </a:lnSpc>
                      </a:pPr>
                      <a:r>
                        <a:rPr sz="1800" spc="-25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mol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0030">
                <a:tc>
                  <a:txBody>
                    <a:bodyPr/>
                    <a:lstStyle/>
                    <a:p>
                      <a:pPr marL="31750">
                        <a:lnSpc>
                          <a:spcPts val="1275"/>
                        </a:lnSpc>
                        <a:spcBef>
                          <a:spcPts val="2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7)</a:t>
                      </a:r>
                      <a:r>
                        <a:rPr sz="1800" spc="1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svítivost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1275"/>
                        </a:lnSpc>
                        <a:spcBef>
                          <a:spcPts val="25"/>
                        </a:spcBef>
                      </a:pPr>
                      <a:r>
                        <a:rPr sz="18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ts val="1275"/>
                        </a:lnSpc>
                        <a:spcBef>
                          <a:spcPts val="2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kandela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ts val="1275"/>
                        </a:lnSpc>
                        <a:spcBef>
                          <a:spcPts val="25"/>
                        </a:spcBef>
                      </a:pPr>
                      <a:r>
                        <a:rPr sz="1800" spc="-25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cd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393700" y="6905625"/>
            <a:ext cx="180919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Calibri"/>
                <a:cs typeface="Calibri"/>
              </a:rPr>
              <a:t>značení: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[</a:t>
            </a:r>
            <a:r>
              <a:rPr i="1" dirty="0">
                <a:latin typeface="Times New Roman"/>
                <a:cs typeface="Times New Roman"/>
              </a:rPr>
              <a:t>m</a:t>
            </a:r>
            <a:r>
              <a:rPr dirty="0">
                <a:latin typeface="Calibri"/>
                <a:cs typeface="Calibri"/>
              </a:rPr>
              <a:t>]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dirty="0">
                <a:latin typeface="Calibri"/>
                <a:cs typeface="Calibri"/>
              </a:rPr>
              <a:t>=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Calibri"/>
                <a:cs typeface="Calibri"/>
              </a:rPr>
              <a:t>kg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20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393700" y="733425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  <a:latin typeface="+mj-lt"/>
              </a:rPr>
              <a:t>Předpony</a:t>
            </a:r>
            <a:endParaRPr lang="cs-CZ" sz="2400" b="1" dirty="0"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384216"/>
            <a:ext cx="5121956" cy="2016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ovéPole 24"/>
              <p:cNvSpPr txBox="1"/>
              <p:nvPr/>
            </p:nvSpPr>
            <p:spPr>
              <a:xfrm>
                <a:off x="6073948" y="3766374"/>
                <a:ext cx="4606752" cy="1489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000000"/>
                      </a:solidFill>
                    </a:uFill>
                    <a:latin typeface="Calibri"/>
                    <a:cs typeface="Calibri"/>
                  </a:rPr>
                  <a:t>Odvozené</a:t>
                </a:r>
                <a:r>
                  <a:rPr lang="cs-CZ" sz="2400" b="1" spc="-25" dirty="0" smtClean="0">
                    <a:solidFill>
                      <a:srgbClr val="FF0000"/>
                    </a:solidFill>
                    <a:uFill>
                      <a:solidFill>
                        <a:srgbClr val="000000"/>
                      </a:solidFill>
                    </a:uFill>
                    <a:latin typeface="Calibri"/>
                    <a:cs typeface="Calibri"/>
                  </a:rPr>
                  <a:t> </a:t>
                </a: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000000"/>
                      </a:solidFill>
                    </a:uFill>
                    <a:latin typeface="Calibri"/>
                    <a:cs typeface="Calibri"/>
                  </a:rPr>
                  <a:t>veličiny</a:t>
                </a:r>
                <a:r>
                  <a:rPr lang="cs-CZ" sz="2400" b="1" spc="-25" dirty="0" smtClean="0">
                    <a:solidFill>
                      <a:srgbClr val="FF0000"/>
                    </a:solidFill>
                    <a:uFill>
                      <a:solidFill>
                        <a:srgbClr val="000000"/>
                      </a:solidFill>
                    </a:uFill>
                    <a:latin typeface="Calibri"/>
                    <a:cs typeface="Calibri"/>
                  </a:rPr>
                  <a:t> </a:t>
                </a: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000000"/>
                      </a:solidFill>
                    </a:uFill>
                    <a:latin typeface="Calibri"/>
                    <a:cs typeface="Calibri"/>
                  </a:rPr>
                  <a:t>a</a:t>
                </a:r>
                <a:r>
                  <a:rPr lang="cs-CZ" sz="2400" b="1" spc="-15" dirty="0" smtClean="0">
                    <a:solidFill>
                      <a:srgbClr val="FF0000"/>
                    </a:solidFill>
                    <a:uFill>
                      <a:solidFill>
                        <a:srgbClr val="000000"/>
                      </a:solidFill>
                    </a:uFill>
                    <a:latin typeface="Calibri"/>
                    <a:cs typeface="Calibri"/>
                  </a:rPr>
                  <a:t> </a:t>
                </a:r>
                <a:r>
                  <a:rPr lang="cs-CZ" sz="2400" b="1" dirty="0" smtClean="0">
                    <a:solidFill>
                      <a:srgbClr val="FF0000"/>
                    </a:solidFill>
                    <a:uFill>
                      <a:solidFill>
                        <a:srgbClr val="000000"/>
                      </a:solidFill>
                    </a:uFill>
                    <a:latin typeface="Calibri"/>
                    <a:cs typeface="Calibri"/>
                  </a:rPr>
                  <a:t>jednotky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cs-CZ" sz="2000" spc="-5" dirty="0">
                    <a:solidFill>
                      <a:schemeClr val="tx1"/>
                    </a:solidFill>
                    <a:uFill>
                      <a:solidFill>
                        <a:srgbClr val="000000"/>
                      </a:solidFill>
                    </a:uFill>
                    <a:latin typeface="Calibri"/>
                    <a:cs typeface="Calibri"/>
                  </a:rPr>
                  <a:t>o</a:t>
                </a:r>
                <a:r>
                  <a:rPr lang="cs-CZ" sz="2000" spc="-5" dirty="0" smtClean="0">
                    <a:solidFill>
                      <a:schemeClr val="tx1"/>
                    </a:solidFill>
                    <a:uFill>
                      <a:solidFill>
                        <a:srgbClr val="000000"/>
                      </a:solidFill>
                    </a:uFill>
                    <a:latin typeface="Calibri"/>
                    <a:cs typeface="Calibri"/>
                  </a:rPr>
                  <a:t>dvozují se ze základních veličin pomocí vzorců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cs-CZ" sz="2000" spc="-5" dirty="0" smtClean="0">
                    <a:solidFill>
                      <a:schemeClr val="tx1"/>
                    </a:solidFill>
                    <a:uFill>
                      <a:solidFill>
                        <a:srgbClr val="000000"/>
                      </a:solidFill>
                    </a:uFill>
                    <a:latin typeface="Calibri"/>
                    <a:cs typeface="Calibri"/>
                  </a:rPr>
                  <a:t>Př. rychlost </a:t>
                </a:r>
                <a14:m>
                  <m:oMath xmlns:m="http://schemas.openxmlformats.org/officeDocument/2006/math">
                    <m:r>
                      <a:rPr lang="cs-CZ" sz="2000" b="0" i="1" spc="-5" smtClean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mbria Math"/>
                        <a:cs typeface="Calibri"/>
                      </a:rPr>
                      <m:t>𝑣</m:t>
                    </m:r>
                    <m:r>
                      <a:rPr lang="cs-CZ" sz="2000" b="0" i="1" spc="-5" smtClean="0">
                        <a:solidFill>
                          <a:schemeClr val="tx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mbria Math"/>
                        <a:cs typeface="Calibri"/>
                      </a:rPr>
                      <m:t>=</m:t>
                    </m:r>
                    <m:f>
                      <m:fPr>
                        <m:ctrlPr>
                          <a:rPr lang="cs-CZ" sz="2000" i="1" spc="-5" smtClean="0">
                            <a:solidFill>
                              <a:schemeClr val="tx1"/>
                            </a:solidFill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/>
                            <a:cs typeface="Calibri"/>
                          </a:rPr>
                        </m:ctrlPr>
                      </m:fPr>
                      <m:num>
                        <m:r>
                          <a:rPr lang="cs-CZ" sz="2000" b="0" i="1" spc="-5" smtClean="0">
                            <a:solidFill>
                              <a:schemeClr val="tx1"/>
                            </a:solidFill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/>
                            <a:cs typeface="Calibri"/>
                          </a:rPr>
                          <m:t>𝑠</m:t>
                        </m:r>
                      </m:num>
                      <m:den>
                        <m:r>
                          <a:rPr lang="cs-CZ" sz="2000" b="0" i="1" spc="-5" smtClean="0">
                            <a:solidFill>
                              <a:schemeClr val="tx1"/>
                            </a:solidFill>
                            <a:uFill>
                              <a:solidFill>
                                <a:srgbClr val="000000"/>
                              </a:solidFill>
                            </a:uFill>
                            <a:latin typeface="Cambria Math"/>
                            <a:cs typeface="Calibri"/>
                          </a:rPr>
                          <m:t>𝑡</m:t>
                        </m:r>
                      </m:den>
                    </m:f>
                  </m:oMath>
                </a14:m>
                <a:r>
                  <a:rPr lang="cs-CZ" sz="2400" b="1" spc="-5" dirty="0" smtClean="0">
                    <a:solidFill>
                      <a:srgbClr val="FF0000"/>
                    </a:solidFill>
                    <a:latin typeface="Calibri"/>
                    <a:cs typeface="Calibri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cs-CZ" sz="2000" b="1" i="1" spc="-5" dirty="0" smtClean="0">
                            <a:solidFill>
                              <a:srgbClr val="FF0000"/>
                            </a:solidFill>
                            <a:latin typeface="Cambria Math"/>
                            <a:cs typeface="Calibri"/>
                          </a:rPr>
                        </m:ctrlPr>
                      </m:dPr>
                      <m:e>
                        <m:r>
                          <a:rPr lang="cs-CZ" sz="2000" b="1" i="1" spc="-5" dirty="0" smtClean="0">
                            <a:solidFill>
                              <a:srgbClr val="FF0000"/>
                            </a:solidFill>
                            <a:latin typeface="Cambria Math"/>
                            <a:cs typeface="Calibri"/>
                          </a:rPr>
                          <m:t>𝒗</m:t>
                        </m:r>
                      </m:e>
                    </m:d>
                    <m:r>
                      <a:rPr lang="cs-CZ" sz="2000" b="1" i="1" spc="-5" dirty="0" smtClean="0">
                        <a:solidFill>
                          <a:srgbClr val="FF0000"/>
                        </a:solidFill>
                        <a:latin typeface="Cambria Math"/>
                        <a:cs typeface="Calibri"/>
                      </a:rPr>
                      <m:t>=</m:t>
                    </m:r>
                    <m:f>
                      <m:fPr>
                        <m:ctrlPr>
                          <a:rPr lang="cs-CZ" sz="2000" b="1" i="1" spc="-5" dirty="0" smtClean="0">
                            <a:solidFill>
                              <a:srgbClr val="FF0000"/>
                            </a:solidFill>
                            <a:latin typeface="Cambria Math"/>
                            <a:cs typeface="Calibri"/>
                          </a:rPr>
                        </m:ctrlPr>
                      </m:fPr>
                      <m:num>
                        <m:r>
                          <a:rPr lang="cs-CZ" sz="2000" b="1" i="1" spc="-5" dirty="0" smtClean="0">
                            <a:solidFill>
                              <a:srgbClr val="FF0000"/>
                            </a:solidFill>
                            <a:latin typeface="Cambria Math"/>
                            <a:cs typeface="Calibri"/>
                          </a:rPr>
                          <m:t>𝒎</m:t>
                        </m:r>
                      </m:num>
                      <m:den>
                        <m:r>
                          <a:rPr lang="cs-CZ" sz="2000" b="1" i="1" spc="-5" dirty="0" smtClean="0">
                            <a:solidFill>
                              <a:srgbClr val="FF0000"/>
                            </a:solidFill>
                            <a:latin typeface="Cambria Math"/>
                            <a:cs typeface="Calibri"/>
                          </a:rPr>
                          <m:t>𝒔</m:t>
                        </m:r>
                      </m:den>
                    </m:f>
                    <m:r>
                      <a:rPr lang="cs-CZ" sz="2000" b="1" i="1" spc="-5" dirty="0" smtClean="0">
                        <a:solidFill>
                          <a:srgbClr val="FF0000"/>
                        </a:solidFill>
                        <a:latin typeface="Cambria Math"/>
                        <a:cs typeface="Calibri"/>
                      </a:rPr>
                      <m:t>=</m:t>
                    </m:r>
                    <m:r>
                      <a:rPr lang="cs-CZ" sz="2000" b="1" i="1" spc="-5" dirty="0" smtClean="0">
                        <a:solidFill>
                          <a:srgbClr val="FF0000"/>
                        </a:solidFill>
                        <a:latin typeface="Cambria Math"/>
                        <a:cs typeface="Calibri"/>
                      </a:rPr>
                      <m:t>𝒎</m:t>
                    </m:r>
                    <m:r>
                      <a:rPr lang="cs-CZ" sz="2000" b="1" i="1" spc="-5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Calibri"/>
                      </a:rPr>
                      <m:t>∙</m:t>
                    </m:r>
                    <m:sSup>
                      <m:sSupPr>
                        <m:ctrlPr>
                          <a:rPr lang="cs-CZ" sz="2000" b="1" i="1" spc="-5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</m:ctrlPr>
                      </m:sSupPr>
                      <m:e>
                        <m:r>
                          <a:rPr lang="cs-CZ" sz="2000" b="1" i="1" spc="-5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𝒔</m:t>
                        </m:r>
                      </m:e>
                      <m:sup>
                        <m:r>
                          <a:rPr lang="cs-CZ" sz="2000" b="1" i="1" spc="-5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−</m:t>
                        </m:r>
                        <m:r>
                          <a:rPr lang="cs-CZ" sz="2000" b="1" i="1" spc="-5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Calibri"/>
                          </a:rPr>
                          <m:t>𝟏</m:t>
                        </m:r>
                      </m:sup>
                    </m:sSup>
                  </m:oMath>
                </a14:m>
                <a:endParaRPr lang="cs-CZ" sz="2000" b="1" spc="-5" dirty="0" smtClean="0">
                  <a:solidFill>
                    <a:srgbClr val="FF0000"/>
                  </a:solidFill>
                  <a:latin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25" name="TextovéPol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948" y="3766374"/>
                <a:ext cx="4606752" cy="1489126"/>
              </a:xfrm>
              <a:prstGeom prst="rect">
                <a:avLst/>
              </a:prstGeom>
              <a:blipFill rotWithShape="1">
                <a:blip r:embed="rId3"/>
                <a:stretch>
                  <a:fillRect l="-1984" t="-3279" b="-245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41300" y="504825"/>
            <a:ext cx="638873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3200" b="1" dirty="0">
                <a:solidFill>
                  <a:srgbClr val="FF0000"/>
                </a:solidFill>
                <a:latin typeface="Calibri"/>
                <a:cs typeface="Calibri"/>
              </a:rPr>
              <a:t>8</a:t>
            </a:r>
            <a:r>
              <a:rPr sz="3200" spc="-5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Rovnoměrný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pohyb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po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kružnici</a:t>
            </a:r>
            <a:endParaRPr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imhotep\Downloads\rovnomerny-pohyb-po-kruznic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1038225"/>
            <a:ext cx="97536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14425"/>
            <a:ext cx="10693400" cy="491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82637" y="456758"/>
            <a:ext cx="10483763" cy="7007667"/>
            <a:chOff x="82637" y="456758"/>
            <a:chExt cx="10483763" cy="7007667"/>
          </a:xfrm>
        </p:grpSpPr>
        <p:pic>
          <p:nvPicPr>
            <p:cNvPr id="5122" name="Picture 2" descr="C:\Users\imhotep\Downloads\skladani-pohybu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37" y="475250"/>
              <a:ext cx="10483763" cy="6989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bject 12"/>
            <p:cNvSpPr txBox="1"/>
            <p:nvPr/>
          </p:nvSpPr>
          <p:spPr>
            <a:xfrm>
              <a:off x="317500" y="456758"/>
              <a:ext cx="228600" cy="5052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s-CZ" sz="3200" b="1" dirty="0" smtClean="0">
                  <a:solidFill>
                    <a:srgbClr val="FF0000"/>
                  </a:solidFill>
                  <a:latin typeface="Calibri"/>
                  <a:cs typeface="Calibri"/>
                </a:rPr>
                <a:t>9</a:t>
              </a:r>
              <a:endParaRPr sz="3200" dirty="0">
                <a:solidFill>
                  <a:srgbClr val="FF0000"/>
                </a:solidFill>
                <a:latin typeface="Calibri"/>
                <a:cs typeface="Calibri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" y="962025"/>
            <a:ext cx="10483763" cy="5324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92" y="0"/>
            <a:ext cx="7537413" cy="7562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86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428625"/>
            <a:ext cx="10452100" cy="163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Skalární</a:t>
            </a:r>
            <a:r>
              <a:rPr sz="2400" b="1" spc="-3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400" b="1" spc="-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vektorové</a:t>
            </a:r>
            <a:r>
              <a:rPr sz="2400" b="1" spc="-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fyzikální</a:t>
            </a:r>
            <a:r>
              <a:rPr sz="2400" b="1" spc="-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veličiny</a:t>
            </a:r>
            <a:endParaRPr sz="24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 dirty="0">
              <a:latin typeface="Calibri"/>
              <a:cs typeface="Calibri"/>
            </a:endParaRPr>
          </a:p>
          <a:p>
            <a:pPr marL="546100" indent="-2286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46100" algn="l"/>
              </a:tabLst>
            </a:pPr>
            <a:r>
              <a:rPr sz="2000" b="1" dirty="0">
                <a:solidFill>
                  <a:srgbClr val="0070C0"/>
                </a:solidFill>
                <a:latin typeface="Calibri"/>
                <a:cs typeface="Calibri"/>
              </a:rPr>
              <a:t>skalární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určujeme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70C0"/>
                </a:solidFill>
                <a:latin typeface="Calibri"/>
                <a:cs typeface="Calibri"/>
              </a:rPr>
              <a:t>velikost</a:t>
            </a:r>
            <a:r>
              <a:rPr sz="2000" dirty="0">
                <a:latin typeface="Calibri"/>
                <a:cs typeface="Calibri"/>
              </a:rPr>
              <a:t>;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př.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hmotnost,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délka,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objem,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teplota,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čas(?),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energie,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práce,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výkon</a:t>
            </a:r>
            <a:endParaRPr sz="2000" dirty="0">
              <a:latin typeface="Calibri"/>
              <a:cs typeface="Calibri"/>
            </a:endParaRPr>
          </a:p>
          <a:p>
            <a:pPr marL="546100" indent="-228600">
              <a:lnSpc>
                <a:spcPct val="100000"/>
              </a:lnSpc>
              <a:spcBef>
                <a:spcPts val="229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546100" algn="l"/>
              </a:tabLst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vektorové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určujeme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velikost</a:t>
            </a:r>
            <a:r>
              <a:rPr sz="20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SMĚR</a:t>
            </a:r>
            <a:r>
              <a:rPr sz="2000" dirty="0">
                <a:latin typeface="Calibri"/>
                <a:cs typeface="Calibri"/>
              </a:rPr>
              <a:t>;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př.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síla,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rychlost,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zrychlení,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hybnost;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textu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označeny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tučně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nebo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šipkou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danou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veličinou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5100" y="2257425"/>
            <a:ext cx="5181600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s-CZ" sz="2400" b="1" u="sng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Sčítán</a:t>
            </a:r>
            <a:r>
              <a:rPr sz="2400" b="1" u="sng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í</a:t>
            </a:r>
            <a:r>
              <a:rPr sz="2400" b="1" u="sng" spc="-30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vektorů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240665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1)</a:t>
            </a:r>
            <a:r>
              <a:rPr sz="2400" spc="165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Calibri"/>
                <a:cs typeface="Calibri"/>
              </a:rPr>
              <a:t>grafické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doplnění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rovnoběžník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0384" y="3641344"/>
            <a:ext cx="4422775" cy="3645281"/>
          </a:xfrm>
          <a:prstGeom prst="rect">
            <a:avLst/>
          </a:prstGeom>
        </p:spPr>
      </p:pic>
      <p:sp>
        <p:nvSpPr>
          <p:cNvPr id="6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edu.techmania.cz/sites/default/files/encyklopedie/insert/40_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76" y="4434001"/>
            <a:ext cx="3733800" cy="285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6408714" y="5664339"/>
            <a:ext cx="4619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000" i="1" spc="-50" dirty="0" smtClean="0">
                <a:solidFill>
                  <a:srgbClr val="00B0F0"/>
                </a:solidFill>
                <a:latin typeface="Times New Roman"/>
                <a:cs typeface="Times New Roman"/>
              </a:rPr>
              <a:t>α</a:t>
            </a:r>
            <a:endParaRPr lang="cs-CZ" sz="4000" i="1" dirty="0">
              <a:solidFill>
                <a:srgbClr val="00B0F0"/>
              </a:solidFill>
            </a:endParaRPr>
          </a:p>
        </p:txBody>
      </p:sp>
      <p:sp>
        <p:nvSpPr>
          <p:cNvPr id="8" name="Oblouk 7"/>
          <p:cNvSpPr/>
          <p:nvPr/>
        </p:nvSpPr>
        <p:spPr>
          <a:xfrm>
            <a:off x="6108700" y="5762625"/>
            <a:ext cx="914400" cy="1219200"/>
          </a:xfrm>
          <a:prstGeom prst="arc">
            <a:avLst>
              <a:gd name="adj1" fmla="val 16263366"/>
              <a:gd name="adj2" fmla="val 77444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>
              <a:ln w="38100">
                <a:solidFill>
                  <a:srgbClr val="00B0F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Skupina 38"/>
          <p:cNvGrpSpPr/>
          <p:nvPr/>
        </p:nvGrpSpPr>
        <p:grpSpPr>
          <a:xfrm>
            <a:off x="308931" y="1294901"/>
            <a:ext cx="8425181" cy="3645966"/>
            <a:chOff x="731519" y="1699227"/>
            <a:chExt cx="5708016" cy="2512152"/>
          </a:xfrm>
        </p:grpSpPr>
        <p:sp>
          <p:nvSpPr>
            <p:cNvPr id="3" name="object 3"/>
            <p:cNvSpPr txBox="1"/>
            <p:nvPr/>
          </p:nvSpPr>
          <p:spPr>
            <a:xfrm>
              <a:off x="756920" y="1699227"/>
              <a:ext cx="2493645" cy="461683"/>
            </a:xfrm>
            <a:prstGeom prst="rect">
              <a:avLst/>
            </a:prstGeom>
          </p:spPr>
          <p:txBody>
            <a:bodyPr vert="horz" wrap="square" lIns="0" tIns="53975" rIns="0" bIns="0" rtlCol="0">
              <a:spAutoFit/>
            </a:bodyPr>
            <a:lstStyle/>
            <a:p>
              <a:pPr marL="241300" lvl="1" indent="-228600">
                <a:lnSpc>
                  <a:spcPct val="100000"/>
                </a:lnSpc>
                <a:spcBef>
                  <a:spcPts val="325"/>
                </a:spcBef>
                <a:buAutoNum type="alphaLcParenR"/>
                <a:tabLst>
                  <a:tab pos="241300" algn="l"/>
                </a:tabLst>
              </a:pPr>
              <a:r>
                <a:rPr lang="cs-CZ" sz="2000" dirty="0" smtClean="0">
                  <a:latin typeface="Calibri"/>
                  <a:cs typeface="Calibri"/>
                </a:rPr>
                <a:t>Vektory</a:t>
              </a:r>
              <a:r>
                <a:rPr sz="2000" spc="-22" dirty="0" smtClean="0">
                  <a:latin typeface="Calibri"/>
                  <a:cs typeface="Calibri"/>
                </a:rPr>
                <a:t> </a:t>
              </a:r>
              <a:r>
                <a:rPr sz="2000" dirty="0">
                  <a:latin typeface="Calibri"/>
                  <a:cs typeface="Calibri"/>
                </a:rPr>
                <a:t>(síly)</a:t>
              </a:r>
              <a:r>
                <a:rPr sz="2000" spc="-22" dirty="0">
                  <a:latin typeface="Calibri"/>
                  <a:cs typeface="Calibri"/>
                </a:rPr>
                <a:t> </a:t>
              </a:r>
              <a:r>
                <a:rPr sz="2000" dirty="0" err="1">
                  <a:latin typeface="Calibri"/>
                  <a:cs typeface="Calibri"/>
                </a:rPr>
                <a:t>stejného</a:t>
              </a:r>
              <a:r>
                <a:rPr sz="2000" spc="-30" dirty="0">
                  <a:latin typeface="Calibri"/>
                  <a:cs typeface="Calibri"/>
                </a:rPr>
                <a:t> </a:t>
              </a:r>
              <a:r>
                <a:rPr lang="cs-CZ" sz="2000" dirty="0" smtClean="0">
                  <a:latin typeface="Calibri"/>
                  <a:cs typeface="Calibri"/>
                </a:rPr>
                <a:t>směru</a:t>
              </a:r>
              <a:r>
                <a:rPr sz="2000" spc="-15" dirty="0" smtClean="0">
                  <a:latin typeface="Calibri"/>
                  <a:cs typeface="Calibri"/>
                </a:rPr>
                <a:t> </a:t>
              </a:r>
              <a:r>
                <a:rPr lang="cs-CZ" sz="2000" spc="-15" dirty="0" smtClean="0">
                  <a:latin typeface="Calibri"/>
                  <a:cs typeface="Calibri"/>
                </a:rPr>
                <a:t/>
              </a:r>
              <a:br>
                <a:rPr lang="cs-CZ" sz="2000" spc="-15" dirty="0" smtClean="0">
                  <a:latin typeface="Calibri"/>
                  <a:cs typeface="Calibri"/>
                </a:rPr>
              </a:br>
              <a:r>
                <a:rPr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sz="2000" i="1" spc="-6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sz="2000" i="1" spc="-44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sz="2000" b="1" i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sz="2000" i="1" spc="6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sz="2000" i="1" spc="-44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b="1" i="1" spc="-37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sz="2000" b="1" i="1" spc="-25" baseline="-250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 txBox="1"/>
            <p:nvPr/>
          </p:nvSpPr>
          <p:spPr>
            <a:xfrm>
              <a:off x="756919" y="2583307"/>
              <a:ext cx="228600" cy="221343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2000" spc="-25" dirty="0">
                  <a:latin typeface="Calibri"/>
                  <a:cs typeface="Calibri"/>
                </a:rPr>
                <a:t>b)</a:t>
              </a:r>
              <a:endParaRPr sz="2000" dirty="0">
                <a:latin typeface="Calibri"/>
                <a:cs typeface="Calibri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985519" y="2595496"/>
              <a:ext cx="2591186" cy="433407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2000" dirty="0">
                  <a:latin typeface="Calibri"/>
                  <a:cs typeface="Calibri"/>
                </a:rPr>
                <a:t>Vektory</a:t>
              </a:r>
              <a:r>
                <a:rPr sz="2000" spc="-22" dirty="0">
                  <a:latin typeface="Calibri"/>
                  <a:cs typeface="Calibri"/>
                </a:rPr>
                <a:t> </a:t>
              </a:r>
              <a:r>
                <a:rPr sz="2000" dirty="0">
                  <a:latin typeface="Calibri"/>
                  <a:cs typeface="Calibri"/>
                </a:rPr>
                <a:t>(síly)</a:t>
              </a:r>
              <a:r>
                <a:rPr sz="2000" spc="-30" dirty="0">
                  <a:latin typeface="Calibri"/>
                  <a:cs typeface="Calibri"/>
                </a:rPr>
                <a:t> </a:t>
              </a:r>
              <a:r>
                <a:rPr sz="2000" dirty="0">
                  <a:latin typeface="Calibri"/>
                  <a:cs typeface="Calibri"/>
                </a:rPr>
                <a:t>opačného</a:t>
              </a:r>
              <a:r>
                <a:rPr sz="2000" spc="-22" dirty="0">
                  <a:latin typeface="Calibri"/>
                  <a:cs typeface="Calibri"/>
                </a:rPr>
                <a:t> </a:t>
              </a:r>
              <a:r>
                <a:rPr sz="2000" dirty="0">
                  <a:latin typeface="Calibri"/>
                  <a:cs typeface="Calibri"/>
                </a:rPr>
                <a:t>směru</a:t>
              </a:r>
              <a:r>
                <a:rPr sz="2000" spc="330" dirty="0">
                  <a:latin typeface="Calibri"/>
                  <a:cs typeface="Calibri"/>
                </a:rPr>
                <a:t> </a:t>
              </a:r>
              <a:r>
                <a:rPr sz="2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sz="2000" i="1" spc="-6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sz="2000" i="1" spc="-44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F1</a:t>
              </a:r>
              <a:r>
                <a:rPr sz="2000" i="1" spc="6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</a:t>
              </a:r>
              <a:r>
                <a:rPr sz="2000" i="1" spc="352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000" b="1" i="1" spc="-37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sz="2000" b="1" i="1" spc="-25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sz="20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731519" y="3078607"/>
              <a:ext cx="4193541" cy="221343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5"/>
                </a:spcBef>
              </a:pPr>
              <a:r>
                <a:rPr sz="2000" dirty="0">
                  <a:latin typeface="Calibri"/>
                  <a:cs typeface="Calibri"/>
                </a:rPr>
                <a:t>c)</a:t>
              </a:r>
              <a:r>
                <a:rPr sz="2000" spc="220" dirty="0">
                  <a:latin typeface="Times New Roman"/>
                  <a:cs typeface="Times New Roman"/>
                </a:rPr>
                <a:t>  </a:t>
              </a:r>
              <a:r>
                <a:rPr sz="2000" dirty="0">
                  <a:latin typeface="Calibri"/>
                  <a:cs typeface="Calibri"/>
                </a:rPr>
                <a:t>Kolmé</a:t>
              </a:r>
              <a:r>
                <a:rPr sz="2000" spc="-25" dirty="0">
                  <a:latin typeface="Times New Roman"/>
                  <a:cs typeface="Times New Roman"/>
                </a:rPr>
                <a:t> </a:t>
              </a:r>
              <a:r>
                <a:rPr sz="2000" dirty="0">
                  <a:latin typeface="Calibri"/>
                  <a:cs typeface="Calibri"/>
                </a:rPr>
                <a:t>vektory</a:t>
              </a:r>
              <a:r>
                <a:rPr sz="2000" spc="-35" dirty="0">
                  <a:latin typeface="Times New Roman"/>
                  <a:cs typeface="Times New Roman"/>
                </a:rPr>
                <a:t> </a:t>
              </a:r>
              <a:r>
                <a:rPr sz="2000" dirty="0">
                  <a:latin typeface="Calibri"/>
                  <a:cs typeface="Calibri"/>
                </a:rPr>
                <a:t>(síly)</a:t>
              </a:r>
              <a:r>
                <a:rPr sz="2000" spc="-30" dirty="0">
                  <a:latin typeface="Times New Roman"/>
                  <a:cs typeface="Times New Roman"/>
                </a:rPr>
                <a:t> </a:t>
              </a:r>
              <a:r>
                <a:rPr sz="2000" dirty="0">
                  <a:latin typeface="Calibri"/>
                  <a:cs typeface="Calibri"/>
                </a:rPr>
                <a:t>–</a:t>
              </a:r>
              <a:r>
                <a:rPr sz="2000" spc="-10" dirty="0">
                  <a:latin typeface="Calibri"/>
                  <a:cs typeface="Calibri"/>
                </a:rPr>
                <a:t> </a:t>
              </a:r>
              <a:r>
                <a:rPr lang="cs-CZ" sz="2000" dirty="0" smtClean="0">
                  <a:latin typeface="Calibri"/>
                  <a:cs typeface="Calibri"/>
                </a:rPr>
                <a:t>Pythagorova</a:t>
              </a:r>
              <a:r>
                <a:rPr sz="2000" spc="-5" dirty="0" smtClean="0">
                  <a:latin typeface="Calibri"/>
                  <a:cs typeface="Calibri"/>
                </a:rPr>
                <a:t> </a:t>
              </a:r>
              <a:r>
                <a:rPr lang="cs-CZ" sz="2000" dirty="0" smtClean="0">
                  <a:latin typeface="Calibri"/>
                  <a:cs typeface="Calibri"/>
                </a:rPr>
                <a:t>věta</a:t>
              </a:r>
              <a:r>
                <a:rPr sz="2000" dirty="0" smtClean="0">
                  <a:latin typeface="Calibri"/>
                  <a:cs typeface="Calibri"/>
                </a:rPr>
                <a:t>:</a:t>
              </a:r>
              <a:endParaRPr sz="2000" baseline="27777" dirty="0">
                <a:latin typeface="Cambria Math"/>
                <a:cs typeface="Cambria Math"/>
              </a:endParaRPr>
            </a:p>
          </p:txBody>
        </p:sp>
        <p:sp>
          <p:nvSpPr>
            <p:cNvPr id="10" name="object 10"/>
            <p:cNvSpPr txBox="1"/>
            <p:nvPr/>
          </p:nvSpPr>
          <p:spPr>
            <a:xfrm>
              <a:off x="731519" y="3990036"/>
              <a:ext cx="4707255" cy="221343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5"/>
                </a:spcBef>
                <a:tabLst>
                  <a:tab pos="2956560" algn="l"/>
                </a:tabLst>
              </a:pPr>
              <a:r>
                <a:rPr lang="cs-CZ" sz="2000" dirty="0" smtClean="0">
                  <a:latin typeface="Calibri"/>
                  <a:cs typeface="Calibri"/>
                </a:rPr>
                <a:t>d)</a:t>
              </a:r>
              <a:r>
                <a:rPr lang="cs-CZ" sz="2000" spc="150" dirty="0">
                  <a:latin typeface="Times New Roman"/>
                  <a:cs typeface="Times New Roman"/>
                </a:rPr>
                <a:t>  </a:t>
              </a:r>
              <a:r>
                <a:rPr lang="cs-CZ" sz="2000" dirty="0">
                  <a:latin typeface="Calibri"/>
                  <a:cs typeface="Calibri"/>
                </a:rPr>
                <a:t>Vektory</a:t>
              </a:r>
              <a:r>
                <a:rPr lang="cs-CZ" sz="2000" spc="-10" dirty="0">
                  <a:latin typeface="Calibri"/>
                  <a:cs typeface="Calibri"/>
                </a:rPr>
                <a:t> </a:t>
              </a:r>
              <a:r>
                <a:rPr lang="cs-CZ" sz="2000" dirty="0">
                  <a:latin typeface="Calibri"/>
                  <a:cs typeface="Calibri"/>
                </a:rPr>
                <a:t>obecného</a:t>
              </a:r>
              <a:r>
                <a:rPr lang="cs-CZ" sz="2000" spc="-20" dirty="0">
                  <a:latin typeface="Calibri"/>
                  <a:cs typeface="Calibri"/>
                </a:rPr>
                <a:t> </a:t>
              </a:r>
              <a:r>
                <a:rPr lang="cs-CZ" sz="2000" dirty="0">
                  <a:latin typeface="Calibri"/>
                  <a:cs typeface="Calibri"/>
                </a:rPr>
                <a:t>směru</a:t>
              </a:r>
              <a:r>
                <a:rPr lang="cs-CZ" sz="2000" spc="-5" dirty="0">
                  <a:latin typeface="Calibri"/>
                  <a:cs typeface="Calibri"/>
                </a:rPr>
                <a:t> </a:t>
              </a:r>
              <a:r>
                <a:rPr lang="cs-CZ" sz="2000" dirty="0">
                  <a:latin typeface="Calibri"/>
                  <a:cs typeface="Calibri"/>
                </a:rPr>
                <a:t>–</a:t>
              </a:r>
              <a:r>
                <a:rPr lang="cs-CZ" sz="2000" spc="-20" dirty="0">
                  <a:latin typeface="Calibri"/>
                  <a:cs typeface="Calibri"/>
                </a:rPr>
                <a:t> </a:t>
              </a:r>
              <a:r>
                <a:rPr lang="cs-CZ" sz="2000" dirty="0">
                  <a:latin typeface="Calibri"/>
                  <a:cs typeface="Calibri"/>
                </a:rPr>
                <a:t>věta</a:t>
              </a:r>
              <a:r>
                <a:rPr lang="cs-CZ" sz="2000" spc="-5" dirty="0">
                  <a:latin typeface="Calibri"/>
                  <a:cs typeface="Calibri"/>
                </a:rPr>
                <a:t> </a:t>
              </a:r>
              <a:r>
                <a:rPr lang="cs-CZ" sz="2000" spc="-10" dirty="0">
                  <a:latin typeface="Calibri"/>
                  <a:cs typeface="Calibri"/>
                </a:rPr>
                <a:t>kosinová:</a:t>
              </a:r>
              <a:r>
                <a:rPr lang="cs-CZ" sz="2000" dirty="0">
                  <a:latin typeface="Times New Roman"/>
                  <a:cs typeface="Times New Roman"/>
                </a:rPr>
                <a:t>	</a:t>
              </a:r>
              <a:endParaRPr sz="2000" dirty="0">
                <a:latin typeface="Cambria Math"/>
                <a:cs typeface="Cambria Math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696335" y="1961133"/>
              <a:ext cx="655320" cy="76200"/>
            </a:xfrm>
            <a:custGeom>
              <a:avLst/>
              <a:gdLst/>
              <a:ahLst/>
              <a:cxnLst/>
              <a:rect l="l" t="t" r="r" b="b"/>
              <a:pathLst>
                <a:path w="655320" h="76200">
                  <a:moveTo>
                    <a:pt x="579120" y="0"/>
                  </a:moveTo>
                  <a:lnTo>
                    <a:pt x="579120" y="76200"/>
                  </a:lnTo>
                  <a:lnTo>
                    <a:pt x="645668" y="42926"/>
                  </a:lnTo>
                  <a:lnTo>
                    <a:pt x="591820" y="42926"/>
                  </a:lnTo>
                  <a:lnTo>
                    <a:pt x="591820" y="33401"/>
                  </a:lnTo>
                  <a:lnTo>
                    <a:pt x="645922" y="33401"/>
                  </a:lnTo>
                  <a:lnTo>
                    <a:pt x="579120" y="0"/>
                  </a:lnTo>
                  <a:close/>
                </a:path>
                <a:path w="655320" h="76200">
                  <a:moveTo>
                    <a:pt x="579120" y="33401"/>
                  </a:moveTo>
                  <a:lnTo>
                    <a:pt x="0" y="33401"/>
                  </a:lnTo>
                  <a:lnTo>
                    <a:pt x="0" y="42926"/>
                  </a:lnTo>
                  <a:lnTo>
                    <a:pt x="579120" y="42926"/>
                  </a:lnTo>
                  <a:lnTo>
                    <a:pt x="579120" y="33401"/>
                  </a:lnTo>
                  <a:close/>
                </a:path>
                <a:path w="655320" h="76200">
                  <a:moveTo>
                    <a:pt x="645922" y="33401"/>
                  </a:moveTo>
                  <a:lnTo>
                    <a:pt x="591820" y="33401"/>
                  </a:lnTo>
                  <a:lnTo>
                    <a:pt x="591820" y="42926"/>
                  </a:lnTo>
                  <a:lnTo>
                    <a:pt x="645668" y="42926"/>
                  </a:lnTo>
                  <a:lnTo>
                    <a:pt x="655320" y="38100"/>
                  </a:lnTo>
                  <a:lnTo>
                    <a:pt x="645922" y="33401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96335" y="2110994"/>
              <a:ext cx="313690" cy="76200"/>
            </a:xfrm>
            <a:custGeom>
              <a:avLst/>
              <a:gdLst/>
              <a:ahLst/>
              <a:cxnLst/>
              <a:rect l="l" t="t" r="r" b="b"/>
              <a:pathLst>
                <a:path w="313689" h="76200">
                  <a:moveTo>
                    <a:pt x="237490" y="0"/>
                  </a:moveTo>
                  <a:lnTo>
                    <a:pt x="237490" y="76200"/>
                  </a:lnTo>
                  <a:lnTo>
                    <a:pt x="304038" y="42926"/>
                  </a:lnTo>
                  <a:lnTo>
                    <a:pt x="250190" y="42926"/>
                  </a:lnTo>
                  <a:lnTo>
                    <a:pt x="250190" y="33401"/>
                  </a:lnTo>
                  <a:lnTo>
                    <a:pt x="304292" y="33401"/>
                  </a:lnTo>
                  <a:lnTo>
                    <a:pt x="237490" y="0"/>
                  </a:lnTo>
                  <a:close/>
                </a:path>
                <a:path w="313689" h="76200">
                  <a:moveTo>
                    <a:pt x="237490" y="33401"/>
                  </a:moveTo>
                  <a:lnTo>
                    <a:pt x="0" y="33401"/>
                  </a:lnTo>
                  <a:lnTo>
                    <a:pt x="0" y="42926"/>
                  </a:lnTo>
                  <a:lnTo>
                    <a:pt x="237490" y="42926"/>
                  </a:lnTo>
                  <a:lnTo>
                    <a:pt x="237490" y="33401"/>
                  </a:lnTo>
                  <a:close/>
                </a:path>
                <a:path w="313689" h="76200">
                  <a:moveTo>
                    <a:pt x="304292" y="33401"/>
                  </a:moveTo>
                  <a:lnTo>
                    <a:pt x="250190" y="33401"/>
                  </a:lnTo>
                  <a:lnTo>
                    <a:pt x="250190" y="42926"/>
                  </a:lnTo>
                  <a:lnTo>
                    <a:pt x="304038" y="42926"/>
                  </a:lnTo>
                  <a:lnTo>
                    <a:pt x="313690" y="38100"/>
                  </a:lnTo>
                  <a:lnTo>
                    <a:pt x="304292" y="33401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5" name="object 15"/>
            <p:cNvGrpSpPr/>
            <p:nvPr/>
          </p:nvGrpSpPr>
          <p:grpSpPr>
            <a:xfrm>
              <a:off x="4631055" y="1879219"/>
              <a:ext cx="969010" cy="158115"/>
              <a:chOff x="4631055" y="1879219"/>
              <a:chExt cx="969010" cy="158115"/>
            </a:xfrm>
          </p:grpSpPr>
          <p:sp>
            <p:nvSpPr>
              <p:cNvPr id="16" name="object 16"/>
              <p:cNvSpPr/>
              <p:nvPr/>
            </p:nvSpPr>
            <p:spPr>
              <a:xfrm>
                <a:off x="4631055" y="1961134"/>
                <a:ext cx="96901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969010" h="76200">
                    <a:moveTo>
                      <a:pt x="892810" y="0"/>
                    </a:moveTo>
                    <a:lnTo>
                      <a:pt x="892810" y="76200"/>
                    </a:lnTo>
                    <a:lnTo>
                      <a:pt x="959358" y="42926"/>
                    </a:lnTo>
                    <a:lnTo>
                      <a:pt x="905510" y="42926"/>
                    </a:lnTo>
                    <a:lnTo>
                      <a:pt x="905510" y="33401"/>
                    </a:lnTo>
                    <a:lnTo>
                      <a:pt x="959612" y="33401"/>
                    </a:lnTo>
                    <a:lnTo>
                      <a:pt x="892810" y="0"/>
                    </a:lnTo>
                    <a:close/>
                  </a:path>
                  <a:path w="969010" h="76200">
                    <a:moveTo>
                      <a:pt x="892810" y="33401"/>
                    </a:moveTo>
                    <a:lnTo>
                      <a:pt x="0" y="33401"/>
                    </a:lnTo>
                    <a:lnTo>
                      <a:pt x="0" y="42926"/>
                    </a:lnTo>
                    <a:lnTo>
                      <a:pt x="892810" y="42926"/>
                    </a:lnTo>
                    <a:lnTo>
                      <a:pt x="892810" y="33401"/>
                    </a:lnTo>
                    <a:close/>
                  </a:path>
                  <a:path w="969010" h="76200">
                    <a:moveTo>
                      <a:pt x="959612" y="33401"/>
                    </a:moveTo>
                    <a:lnTo>
                      <a:pt x="905510" y="33401"/>
                    </a:lnTo>
                    <a:lnTo>
                      <a:pt x="905510" y="42926"/>
                    </a:lnTo>
                    <a:lnTo>
                      <a:pt x="959358" y="42926"/>
                    </a:lnTo>
                    <a:lnTo>
                      <a:pt x="969010" y="38100"/>
                    </a:lnTo>
                    <a:lnTo>
                      <a:pt x="959612" y="33401"/>
                    </a:lnTo>
                    <a:close/>
                  </a:path>
                </a:pathLst>
              </a:custGeom>
              <a:solidFill>
                <a:srgbClr val="FF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7"/>
              <p:cNvSpPr/>
              <p:nvPr/>
            </p:nvSpPr>
            <p:spPr>
              <a:xfrm>
                <a:off x="4631055" y="1879219"/>
                <a:ext cx="65532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55320" h="76200">
                    <a:moveTo>
                      <a:pt x="579120" y="0"/>
                    </a:moveTo>
                    <a:lnTo>
                      <a:pt x="579120" y="76200"/>
                    </a:lnTo>
                    <a:lnTo>
                      <a:pt x="645668" y="42926"/>
                    </a:lnTo>
                    <a:lnTo>
                      <a:pt x="591820" y="42926"/>
                    </a:lnTo>
                    <a:lnTo>
                      <a:pt x="591820" y="33401"/>
                    </a:lnTo>
                    <a:lnTo>
                      <a:pt x="645922" y="33401"/>
                    </a:lnTo>
                    <a:lnTo>
                      <a:pt x="579120" y="0"/>
                    </a:lnTo>
                    <a:close/>
                  </a:path>
                  <a:path w="655320" h="76200">
                    <a:moveTo>
                      <a:pt x="579120" y="33401"/>
                    </a:moveTo>
                    <a:lnTo>
                      <a:pt x="0" y="33401"/>
                    </a:lnTo>
                    <a:lnTo>
                      <a:pt x="0" y="42926"/>
                    </a:lnTo>
                    <a:lnTo>
                      <a:pt x="579120" y="42926"/>
                    </a:lnTo>
                    <a:lnTo>
                      <a:pt x="579120" y="33401"/>
                    </a:lnTo>
                    <a:close/>
                  </a:path>
                  <a:path w="655320" h="76200">
                    <a:moveTo>
                      <a:pt x="645922" y="33401"/>
                    </a:moveTo>
                    <a:lnTo>
                      <a:pt x="591820" y="33401"/>
                    </a:lnTo>
                    <a:lnTo>
                      <a:pt x="591820" y="42926"/>
                    </a:lnTo>
                    <a:lnTo>
                      <a:pt x="645668" y="42926"/>
                    </a:lnTo>
                    <a:lnTo>
                      <a:pt x="655320" y="38100"/>
                    </a:lnTo>
                    <a:lnTo>
                      <a:pt x="645922" y="33401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8"/>
              <p:cNvSpPr/>
              <p:nvPr/>
            </p:nvSpPr>
            <p:spPr>
              <a:xfrm>
                <a:off x="5286375" y="1879219"/>
                <a:ext cx="31369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13689" h="76200">
                    <a:moveTo>
                      <a:pt x="237490" y="0"/>
                    </a:moveTo>
                    <a:lnTo>
                      <a:pt x="237490" y="76200"/>
                    </a:lnTo>
                    <a:lnTo>
                      <a:pt x="304038" y="42926"/>
                    </a:lnTo>
                    <a:lnTo>
                      <a:pt x="250190" y="42926"/>
                    </a:lnTo>
                    <a:lnTo>
                      <a:pt x="250190" y="33401"/>
                    </a:lnTo>
                    <a:lnTo>
                      <a:pt x="304292" y="33401"/>
                    </a:lnTo>
                    <a:lnTo>
                      <a:pt x="237490" y="0"/>
                    </a:lnTo>
                    <a:close/>
                  </a:path>
                  <a:path w="313689" h="76200">
                    <a:moveTo>
                      <a:pt x="237490" y="33401"/>
                    </a:moveTo>
                    <a:lnTo>
                      <a:pt x="0" y="33401"/>
                    </a:lnTo>
                    <a:lnTo>
                      <a:pt x="0" y="42926"/>
                    </a:lnTo>
                    <a:lnTo>
                      <a:pt x="237490" y="42926"/>
                    </a:lnTo>
                    <a:lnTo>
                      <a:pt x="237490" y="33401"/>
                    </a:lnTo>
                    <a:close/>
                  </a:path>
                  <a:path w="313689" h="76200">
                    <a:moveTo>
                      <a:pt x="304292" y="33401"/>
                    </a:moveTo>
                    <a:lnTo>
                      <a:pt x="250190" y="33401"/>
                    </a:lnTo>
                    <a:lnTo>
                      <a:pt x="250190" y="42926"/>
                    </a:lnTo>
                    <a:lnTo>
                      <a:pt x="304038" y="42926"/>
                    </a:lnTo>
                    <a:lnTo>
                      <a:pt x="313690" y="38100"/>
                    </a:lnTo>
                    <a:lnTo>
                      <a:pt x="304292" y="33401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9" name="object 19"/>
            <p:cNvGrpSpPr/>
            <p:nvPr/>
          </p:nvGrpSpPr>
          <p:grpSpPr>
            <a:xfrm>
              <a:off x="3948430" y="2636773"/>
              <a:ext cx="976630" cy="76200"/>
              <a:chOff x="3948430" y="2636773"/>
              <a:chExt cx="976630" cy="76200"/>
            </a:xfrm>
          </p:grpSpPr>
          <p:sp>
            <p:nvSpPr>
              <p:cNvPr id="20" name="object 20"/>
              <p:cNvSpPr/>
              <p:nvPr/>
            </p:nvSpPr>
            <p:spPr>
              <a:xfrm>
                <a:off x="4269740" y="2636773"/>
                <a:ext cx="65532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55320" h="76200">
                    <a:moveTo>
                      <a:pt x="579120" y="0"/>
                    </a:moveTo>
                    <a:lnTo>
                      <a:pt x="579120" y="76200"/>
                    </a:lnTo>
                    <a:lnTo>
                      <a:pt x="645668" y="42926"/>
                    </a:lnTo>
                    <a:lnTo>
                      <a:pt x="591820" y="42926"/>
                    </a:lnTo>
                    <a:lnTo>
                      <a:pt x="591820" y="33401"/>
                    </a:lnTo>
                    <a:lnTo>
                      <a:pt x="645922" y="33401"/>
                    </a:lnTo>
                    <a:lnTo>
                      <a:pt x="579120" y="0"/>
                    </a:lnTo>
                    <a:close/>
                  </a:path>
                  <a:path w="655320" h="76200">
                    <a:moveTo>
                      <a:pt x="579120" y="33401"/>
                    </a:moveTo>
                    <a:lnTo>
                      <a:pt x="0" y="33401"/>
                    </a:lnTo>
                    <a:lnTo>
                      <a:pt x="0" y="42926"/>
                    </a:lnTo>
                    <a:lnTo>
                      <a:pt x="579120" y="42926"/>
                    </a:lnTo>
                    <a:lnTo>
                      <a:pt x="579120" y="33401"/>
                    </a:lnTo>
                    <a:close/>
                  </a:path>
                  <a:path w="655320" h="76200">
                    <a:moveTo>
                      <a:pt x="645922" y="33401"/>
                    </a:moveTo>
                    <a:lnTo>
                      <a:pt x="591820" y="33401"/>
                    </a:lnTo>
                    <a:lnTo>
                      <a:pt x="591820" y="42926"/>
                    </a:lnTo>
                    <a:lnTo>
                      <a:pt x="645668" y="42926"/>
                    </a:lnTo>
                    <a:lnTo>
                      <a:pt x="655320" y="38100"/>
                    </a:lnTo>
                    <a:lnTo>
                      <a:pt x="645922" y="33401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21"/>
              <p:cNvSpPr/>
              <p:nvPr/>
            </p:nvSpPr>
            <p:spPr>
              <a:xfrm>
                <a:off x="3948430" y="2636773"/>
                <a:ext cx="31369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13689" h="76200">
                    <a:moveTo>
                      <a:pt x="76200" y="0"/>
                    </a:moveTo>
                    <a:lnTo>
                      <a:pt x="0" y="38100"/>
                    </a:lnTo>
                    <a:lnTo>
                      <a:pt x="76200" y="76200"/>
                    </a:lnTo>
                    <a:lnTo>
                      <a:pt x="76200" y="42926"/>
                    </a:lnTo>
                    <a:lnTo>
                      <a:pt x="63500" y="42926"/>
                    </a:lnTo>
                    <a:lnTo>
                      <a:pt x="63500" y="33401"/>
                    </a:lnTo>
                    <a:lnTo>
                      <a:pt x="76200" y="33401"/>
                    </a:lnTo>
                    <a:lnTo>
                      <a:pt x="76200" y="0"/>
                    </a:lnTo>
                    <a:close/>
                  </a:path>
                  <a:path w="313689" h="76200">
                    <a:moveTo>
                      <a:pt x="76200" y="33401"/>
                    </a:moveTo>
                    <a:lnTo>
                      <a:pt x="63500" y="33401"/>
                    </a:lnTo>
                    <a:lnTo>
                      <a:pt x="63500" y="42926"/>
                    </a:lnTo>
                    <a:lnTo>
                      <a:pt x="76200" y="42926"/>
                    </a:lnTo>
                    <a:lnTo>
                      <a:pt x="76200" y="33401"/>
                    </a:lnTo>
                    <a:close/>
                  </a:path>
                  <a:path w="313689" h="76200">
                    <a:moveTo>
                      <a:pt x="313690" y="33401"/>
                    </a:moveTo>
                    <a:lnTo>
                      <a:pt x="76200" y="33401"/>
                    </a:lnTo>
                    <a:lnTo>
                      <a:pt x="76200" y="42926"/>
                    </a:lnTo>
                    <a:lnTo>
                      <a:pt x="313690" y="42926"/>
                    </a:lnTo>
                    <a:lnTo>
                      <a:pt x="313690" y="33401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2" name="object 22"/>
            <p:cNvGrpSpPr/>
            <p:nvPr/>
          </p:nvGrpSpPr>
          <p:grpSpPr>
            <a:xfrm>
              <a:off x="5784215" y="2356611"/>
              <a:ext cx="655320" cy="193040"/>
              <a:chOff x="5784215" y="2356611"/>
              <a:chExt cx="655320" cy="193040"/>
            </a:xfrm>
          </p:grpSpPr>
          <p:sp>
            <p:nvSpPr>
              <p:cNvPr id="23" name="object 23"/>
              <p:cNvSpPr/>
              <p:nvPr/>
            </p:nvSpPr>
            <p:spPr>
              <a:xfrm>
                <a:off x="5784215" y="2472943"/>
                <a:ext cx="65532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55320" h="76200">
                    <a:moveTo>
                      <a:pt x="579120" y="0"/>
                    </a:moveTo>
                    <a:lnTo>
                      <a:pt x="579120" y="76200"/>
                    </a:lnTo>
                    <a:lnTo>
                      <a:pt x="645668" y="42926"/>
                    </a:lnTo>
                    <a:lnTo>
                      <a:pt x="591820" y="42926"/>
                    </a:lnTo>
                    <a:lnTo>
                      <a:pt x="591820" y="33401"/>
                    </a:lnTo>
                    <a:lnTo>
                      <a:pt x="645922" y="33401"/>
                    </a:lnTo>
                    <a:lnTo>
                      <a:pt x="579120" y="0"/>
                    </a:lnTo>
                    <a:close/>
                  </a:path>
                  <a:path w="655320" h="76200">
                    <a:moveTo>
                      <a:pt x="579120" y="33401"/>
                    </a:moveTo>
                    <a:lnTo>
                      <a:pt x="0" y="33401"/>
                    </a:lnTo>
                    <a:lnTo>
                      <a:pt x="0" y="42926"/>
                    </a:lnTo>
                    <a:lnTo>
                      <a:pt x="579120" y="42926"/>
                    </a:lnTo>
                    <a:lnTo>
                      <a:pt x="579120" y="33401"/>
                    </a:lnTo>
                    <a:close/>
                  </a:path>
                  <a:path w="655320" h="76200">
                    <a:moveTo>
                      <a:pt x="645922" y="33401"/>
                    </a:moveTo>
                    <a:lnTo>
                      <a:pt x="591820" y="33401"/>
                    </a:lnTo>
                    <a:lnTo>
                      <a:pt x="591820" y="42926"/>
                    </a:lnTo>
                    <a:lnTo>
                      <a:pt x="645668" y="42926"/>
                    </a:lnTo>
                    <a:lnTo>
                      <a:pt x="655320" y="38100"/>
                    </a:lnTo>
                    <a:lnTo>
                      <a:pt x="645922" y="33401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24"/>
              <p:cNvSpPr/>
              <p:nvPr/>
            </p:nvSpPr>
            <p:spPr>
              <a:xfrm>
                <a:off x="6090285" y="2356611"/>
                <a:ext cx="31369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13689" h="76200">
                    <a:moveTo>
                      <a:pt x="76200" y="0"/>
                    </a:moveTo>
                    <a:lnTo>
                      <a:pt x="0" y="38100"/>
                    </a:lnTo>
                    <a:lnTo>
                      <a:pt x="76200" y="76200"/>
                    </a:lnTo>
                    <a:lnTo>
                      <a:pt x="76200" y="42926"/>
                    </a:lnTo>
                    <a:lnTo>
                      <a:pt x="63500" y="42926"/>
                    </a:lnTo>
                    <a:lnTo>
                      <a:pt x="63500" y="33401"/>
                    </a:lnTo>
                    <a:lnTo>
                      <a:pt x="76200" y="33401"/>
                    </a:lnTo>
                    <a:lnTo>
                      <a:pt x="76200" y="0"/>
                    </a:lnTo>
                    <a:close/>
                  </a:path>
                  <a:path w="313689" h="76200">
                    <a:moveTo>
                      <a:pt x="76200" y="33401"/>
                    </a:moveTo>
                    <a:lnTo>
                      <a:pt x="63500" y="33401"/>
                    </a:lnTo>
                    <a:lnTo>
                      <a:pt x="63500" y="42926"/>
                    </a:lnTo>
                    <a:lnTo>
                      <a:pt x="76200" y="42926"/>
                    </a:lnTo>
                    <a:lnTo>
                      <a:pt x="76200" y="33401"/>
                    </a:lnTo>
                    <a:close/>
                  </a:path>
                  <a:path w="313689" h="76200">
                    <a:moveTo>
                      <a:pt x="313690" y="33401"/>
                    </a:moveTo>
                    <a:lnTo>
                      <a:pt x="76200" y="33401"/>
                    </a:lnTo>
                    <a:lnTo>
                      <a:pt x="76200" y="42926"/>
                    </a:lnTo>
                    <a:lnTo>
                      <a:pt x="313690" y="42926"/>
                    </a:lnTo>
                    <a:lnTo>
                      <a:pt x="313690" y="33401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5" name="object 25"/>
            <p:cNvSpPr/>
            <p:nvPr/>
          </p:nvSpPr>
          <p:spPr>
            <a:xfrm>
              <a:off x="5784215" y="2636647"/>
              <a:ext cx="306070" cy="76200"/>
            </a:xfrm>
            <a:custGeom>
              <a:avLst/>
              <a:gdLst/>
              <a:ahLst/>
              <a:cxnLst/>
              <a:rect l="l" t="t" r="r" b="b"/>
              <a:pathLst>
                <a:path w="306070" h="76200">
                  <a:moveTo>
                    <a:pt x="229870" y="0"/>
                  </a:moveTo>
                  <a:lnTo>
                    <a:pt x="229870" y="76200"/>
                  </a:lnTo>
                  <a:lnTo>
                    <a:pt x="296672" y="42799"/>
                  </a:lnTo>
                  <a:lnTo>
                    <a:pt x="242570" y="42799"/>
                  </a:lnTo>
                  <a:lnTo>
                    <a:pt x="242570" y="33274"/>
                  </a:lnTo>
                  <a:lnTo>
                    <a:pt x="296418" y="33274"/>
                  </a:lnTo>
                  <a:lnTo>
                    <a:pt x="229870" y="0"/>
                  </a:lnTo>
                  <a:close/>
                </a:path>
                <a:path w="306070" h="76200">
                  <a:moveTo>
                    <a:pt x="229870" y="33274"/>
                  </a:moveTo>
                  <a:lnTo>
                    <a:pt x="0" y="33274"/>
                  </a:lnTo>
                  <a:lnTo>
                    <a:pt x="0" y="42799"/>
                  </a:lnTo>
                  <a:lnTo>
                    <a:pt x="229870" y="42799"/>
                  </a:lnTo>
                  <a:lnTo>
                    <a:pt x="229870" y="33274"/>
                  </a:lnTo>
                  <a:close/>
                </a:path>
                <a:path w="306070" h="76200">
                  <a:moveTo>
                    <a:pt x="296418" y="33274"/>
                  </a:moveTo>
                  <a:lnTo>
                    <a:pt x="242570" y="33274"/>
                  </a:lnTo>
                  <a:lnTo>
                    <a:pt x="242570" y="42799"/>
                  </a:lnTo>
                  <a:lnTo>
                    <a:pt x="296672" y="42799"/>
                  </a:lnTo>
                  <a:lnTo>
                    <a:pt x="306070" y="38100"/>
                  </a:lnTo>
                  <a:lnTo>
                    <a:pt x="296418" y="3327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délník 37"/>
          <p:cNvSpPr/>
          <p:nvPr/>
        </p:nvSpPr>
        <p:spPr>
          <a:xfrm>
            <a:off x="263206" y="672137"/>
            <a:ext cx="1444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25"/>
              </a:spcBef>
              <a:buAutoNum type="arabicParenR" startAt="2"/>
              <a:tabLst>
                <a:tab pos="241300" algn="l"/>
              </a:tabLst>
            </a:pPr>
            <a:r>
              <a:rPr lang="cs-CZ" sz="2400" spc="-10" dirty="0" smtClean="0">
                <a:latin typeface="Calibri"/>
                <a:cs typeface="Calibri"/>
              </a:rPr>
              <a:t> početní</a:t>
            </a:r>
            <a:endParaRPr lang="cs-CZ" sz="2400" dirty="0">
              <a:latin typeface="Calibri"/>
              <a:cs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00" y="3001137"/>
            <a:ext cx="44767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42" y="4947725"/>
            <a:ext cx="40195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Skupina 42"/>
          <p:cNvGrpSpPr/>
          <p:nvPr/>
        </p:nvGrpSpPr>
        <p:grpSpPr>
          <a:xfrm>
            <a:off x="5246687" y="4695825"/>
            <a:ext cx="3914775" cy="1905000"/>
            <a:chOff x="5246687" y="4695825"/>
            <a:chExt cx="3914775" cy="1905000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6687" y="4695825"/>
              <a:ext cx="3914775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Obdélník 43"/>
            <p:cNvSpPr/>
            <p:nvPr/>
          </p:nvSpPr>
          <p:spPr>
            <a:xfrm>
              <a:off x="5722914" y="5762625"/>
              <a:ext cx="46198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4000" i="1" spc="-50" dirty="0" smtClean="0">
                  <a:solidFill>
                    <a:srgbClr val="00B0F0"/>
                  </a:solidFill>
                  <a:latin typeface="Times New Roman"/>
                  <a:cs typeface="Times New Roman"/>
                </a:rPr>
                <a:t>α</a:t>
              </a:r>
              <a:endParaRPr lang="cs-CZ" sz="4000" i="1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47" name="Skupina 46"/>
          <p:cNvGrpSpPr/>
          <p:nvPr/>
        </p:nvGrpSpPr>
        <p:grpSpPr>
          <a:xfrm>
            <a:off x="335648" y="5816739"/>
            <a:ext cx="4401452" cy="707886"/>
            <a:chOff x="515132" y="6219825"/>
            <a:chExt cx="4401452" cy="707886"/>
          </a:xfrm>
        </p:grpSpPr>
        <p:sp>
          <p:nvSpPr>
            <p:cNvPr id="40" name="TextovéPole 39"/>
            <p:cNvSpPr txBox="1"/>
            <p:nvPr/>
          </p:nvSpPr>
          <p:spPr>
            <a:xfrm>
              <a:off x="515132" y="6448425"/>
              <a:ext cx="44014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b="1" dirty="0" smtClean="0">
                  <a:solidFill>
                    <a:srgbClr val="FF0000"/>
                  </a:solidFill>
                </a:rPr>
                <a:t>Praktický výpočet pomocí úhlu</a:t>
              </a:r>
              <a:r>
                <a:rPr lang="cs-CZ" dirty="0" smtClean="0"/>
                <a:t>  </a:t>
              </a:r>
              <a:endParaRPr lang="cs-CZ" dirty="0"/>
            </a:p>
          </p:txBody>
        </p:sp>
        <p:sp>
          <p:nvSpPr>
            <p:cNvPr id="45" name="Obdélník 44"/>
            <p:cNvSpPr/>
            <p:nvPr/>
          </p:nvSpPr>
          <p:spPr>
            <a:xfrm>
              <a:off x="4351314" y="6219825"/>
              <a:ext cx="46198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4000" i="1" spc="-50" dirty="0" smtClean="0">
                  <a:solidFill>
                    <a:srgbClr val="00B0F0"/>
                  </a:solidFill>
                  <a:latin typeface="Times New Roman"/>
                  <a:cs typeface="Times New Roman"/>
                </a:rPr>
                <a:t>α</a:t>
              </a:r>
              <a:endParaRPr lang="cs-CZ" sz="4000" i="1" dirty="0">
                <a:solidFill>
                  <a:srgbClr val="00B0F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Obdélník 45"/>
              <p:cNvSpPr/>
              <p:nvPr/>
            </p:nvSpPr>
            <p:spPr>
              <a:xfrm>
                <a:off x="470423" y="6524625"/>
                <a:ext cx="3504677" cy="71865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𝑭</m:t>
                      </m:r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cs-CZ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cs-CZ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cs-CZ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cs-CZ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  <m:sSub>
                            <m:sSubPr>
                              <m:ctrlP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func>
                            <m:funcPr>
                              <m:ctrlP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cs-CZ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cs-CZ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Obdélník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23" y="6524625"/>
                <a:ext cx="3504677" cy="71865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8320" y="532958"/>
            <a:ext cx="1016508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0000"/>
                </a:solidFill>
              </a:rPr>
              <a:t>2</a:t>
            </a:r>
            <a:r>
              <a:rPr sz="3200" b="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</a:rPr>
              <a:t>Hmotný</a:t>
            </a:r>
            <a:r>
              <a:rPr sz="3200" b="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</a:rPr>
              <a:t>bod</a:t>
            </a:r>
            <a:r>
              <a:rPr sz="3200" b="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</a:rPr>
              <a:t>(HB)</a:t>
            </a:r>
            <a:r>
              <a:rPr sz="3200" b="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</a:rPr>
              <a:t>a</a:t>
            </a:r>
            <a:r>
              <a:rPr sz="3200" b="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</a:rPr>
              <a:t>jeho</a:t>
            </a:r>
            <a:r>
              <a:rPr sz="3200" b="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</a:rPr>
              <a:t>vlastnosti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6100" y="1186998"/>
            <a:ext cx="6418580" cy="15420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Hmotný</a:t>
            </a:r>
            <a:r>
              <a:rPr sz="24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bod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zjednodušení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popisu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fyz.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lang="cs-CZ" sz="2400" spc="-20" dirty="0" smtClean="0">
                <a:latin typeface="Calibri"/>
                <a:cs typeface="Calibri"/>
              </a:rPr>
              <a:t>děje</a:t>
            </a:r>
            <a:endParaRPr lang="cs-CZ" sz="2400" dirty="0" smtClean="0">
              <a:latin typeface="Calibri"/>
              <a:cs typeface="Calibri"/>
            </a:endParaRPr>
          </a:p>
          <a:p>
            <a:pPr marL="583565" indent="-34290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469900" algn="l"/>
              </a:tabLst>
            </a:pPr>
            <a:r>
              <a:rPr lang="cs-CZ" sz="2400" dirty="0" smtClean="0">
                <a:latin typeface="Calibri"/>
                <a:cs typeface="Calibri"/>
              </a:rPr>
              <a:t>zanedbáváme</a:t>
            </a:r>
            <a:r>
              <a:rPr sz="2400" spc="-25" dirty="0" smtClean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rozměry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tělesa</a:t>
            </a:r>
            <a:endParaRPr sz="2400" dirty="0">
              <a:latin typeface="Calibri"/>
              <a:cs typeface="Calibri"/>
            </a:endParaRPr>
          </a:p>
          <a:p>
            <a:pPr marL="583565" indent="-342900">
              <a:lnSpc>
                <a:spcPct val="100000"/>
              </a:lnSpc>
              <a:spcBef>
                <a:spcPts val="225"/>
              </a:spcBef>
              <a:buFont typeface="Wingdings" panose="05000000000000000000" pitchFamily="2" charset="2"/>
              <a:buChar char="§"/>
              <a:tabLst>
                <a:tab pos="469900" algn="l"/>
              </a:tabLst>
            </a:pPr>
            <a:r>
              <a:rPr sz="2400" dirty="0">
                <a:latin typeface="Calibri"/>
                <a:cs typeface="Calibri"/>
              </a:rPr>
              <a:t>nezanedbáváme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alibri"/>
                <a:cs typeface="Calibri"/>
              </a:rPr>
              <a:t>hmotnost</a:t>
            </a:r>
            <a:endParaRPr sz="2400" dirty="0">
              <a:latin typeface="Calibri"/>
              <a:cs typeface="Calibri"/>
            </a:endParaRPr>
          </a:p>
          <a:p>
            <a:pPr marL="583565" indent="-342900">
              <a:lnSpc>
                <a:spcPct val="100000"/>
              </a:lnSpc>
              <a:spcBef>
                <a:spcPts val="229"/>
              </a:spcBef>
              <a:buFont typeface="Wingdings" panose="05000000000000000000" pitchFamily="2" charset="2"/>
              <a:buChar char="§"/>
              <a:tabLst>
                <a:tab pos="469900" algn="l"/>
              </a:tabLst>
            </a:pPr>
            <a:r>
              <a:rPr lang="cs-CZ" sz="2400" dirty="0">
                <a:latin typeface="Calibri"/>
                <a:cs typeface="Calibri"/>
              </a:rPr>
              <a:t>P</a:t>
            </a:r>
            <a:r>
              <a:rPr sz="2400" dirty="0" smtClean="0">
                <a:latin typeface="Calibri"/>
                <a:cs typeface="Calibri"/>
              </a:rPr>
              <a:t>ř.</a:t>
            </a:r>
            <a:r>
              <a:rPr lang="cs-CZ" sz="2400" dirty="0" smtClean="0">
                <a:latin typeface="Calibri"/>
                <a:cs typeface="Calibri"/>
              </a:rPr>
              <a:t> HB:</a:t>
            </a:r>
            <a:r>
              <a:rPr sz="2400" spc="-15" dirty="0" smtClean="0">
                <a:latin typeface="Calibri"/>
                <a:cs typeface="Calibri"/>
              </a:rPr>
              <a:t> </a:t>
            </a:r>
            <a:r>
              <a:rPr lang="cs-CZ" sz="2400" spc="-15" dirty="0" smtClean="0">
                <a:latin typeface="Calibri"/>
                <a:cs typeface="Calibri"/>
              </a:rPr>
              <a:t>kyvadlo, </a:t>
            </a:r>
            <a:r>
              <a:rPr sz="2400" dirty="0" smtClean="0">
                <a:latin typeface="Calibri"/>
                <a:cs typeface="Calibri"/>
              </a:rPr>
              <a:t>auto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Venuše,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elektron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071" y="2790825"/>
            <a:ext cx="7119257" cy="449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532958"/>
            <a:ext cx="10693400" cy="503590"/>
          </a:xfrm>
          <a:prstGeom prst="rect">
            <a:avLst/>
          </a:prstGeom>
        </p:spPr>
        <p:txBody>
          <a:bodyPr vert="horz" wrap="square" lIns="144000" tIns="36000" rIns="144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2800" dirty="0" smtClean="0">
                <a:solidFill>
                  <a:srgbClr val="FF0000"/>
                </a:solidFill>
              </a:rPr>
              <a:t>Klid a pohyb tělesa</a:t>
            </a:r>
            <a:endParaRPr sz="2800" spc="-10" dirty="0">
              <a:solidFill>
                <a:srgbClr val="FF0000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-5588" y="5076825"/>
            <a:ext cx="10693399" cy="1193523"/>
          </a:xfrm>
          <a:prstGeom prst="rect">
            <a:avLst/>
          </a:prstGeom>
        </p:spPr>
        <p:txBody>
          <a:bodyPr vert="horz" wrap="square" lIns="144000" tIns="36000" rIns="144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Klid</a:t>
            </a:r>
            <a:r>
              <a:rPr sz="2400" b="1" spc="-3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pohyb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tělesa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je</a:t>
            </a:r>
            <a:r>
              <a:rPr sz="2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relativní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záleží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na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 err="1">
                <a:solidFill>
                  <a:srgbClr val="FF0000"/>
                </a:solidFill>
                <a:latin typeface="Calibri"/>
                <a:cs typeface="Calibri"/>
              </a:rPr>
              <a:t>volbě</a:t>
            </a:r>
            <a:r>
              <a:rPr sz="2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vztažné</a:t>
            </a:r>
            <a:r>
              <a:rPr sz="2400" b="1" spc="-2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Calibri"/>
                <a:cs typeface="Calibri"/>
              </a:rPr>
              <a:t>soustavy</a:t>
            </a:r>
            <a:r>
              <a:rPr lang="cs-CZ" sz="24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s-CZ" sz="24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Vztažná soustava </a:t>
            </a:r>
            <a:r>
              <a:rPr lang="cs-CZ" sz="2400" spc="-10" dirty="0" smtClean="0">
                <a:solidFill>
                  <a:schemeClr val="tx1"/>
                </a:solidFill>
                <a:latin typeface="Calibri"/>
                <a:cs typeface="Calibri"/>
              </a:rPr>
              <a:t>– těleso, vůči kterému vztahujeme pohyb jiného tělesa. </a:t>
            </a:r>
            <a:br>
              <a:rPr lang="cs-CZ" sz="2400" spc="-10" dirty="0" smtClean="0">
                <a:solidFill>
                  <a:schemeClr val="tx1"/>
                </a:solidFill>
                <a:latin typeface="Calibri"/>
                <a:cs typeface="Calibri"/>
              </a:rPr>
            </a:br>
            <a:r>
              <a:rPr lang="cs-CZ" sz="2400" spc="-10" dirty="0" smtClean="0">
                <a:solidFill>
                  <a:schemeClr val="tx1"/>
                </a:solidFill>
                <a:latin typeface="Calibri"/>
                <a:cs typeface="Calibri"/>
              </a:rPr>
              <a:t>Nejčastěji je to povrch Země.</a:t>
            </a:r>
            <a:endParaRPr lang="cs-CZ" sz="24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1040130"/>
            <a:ext cx="5984875" cy="396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78990" y="1507192"/>
            <a:ext cx="22771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000" dirty="0"/>
              <a:t>J</a:t>
            </a:r>
            <a:r>
              <a:rPr lang="cs-CZ" sz="2000" dirty="0" smtClean="0"/>
              <a:t>sou děti na kolotoči v klidu nebo v pohybu?</a:t>
            </a:r>
            <a:endParaRPr lang="cs-CZ" sz="2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62560" y="2714625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00B0F0"/>
                </a:solidFill>
              </a:rPr>
              <a:t>Vůči sedačce jsou děti v klidu, vůči okolní silnici jsou v pohybu.</a:t>
            </a:r>
            <a:endParaRPr lang="cs-CZ" sz="2000" dirty="0">
              <a:solidFill>
                <a:srgbClr val="00B0F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12" y="1040130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915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0" y="1038225"/>
            <a:ext cx="5270500" cy="1992066"/>
          </a:xfrm>
          <a:prstGeom prst="rect">
            <a:avLst/>
          </a:prstGeom>
        </p:spPr>
        <p:txBody>
          <a:bodyPr vert="horz" wrap="square" lIns="72000" tIns="72000" rIns="72000" bIns="7200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sz="2400" dirty="0" smtClean="0">
                <a:latin typeface="Calibri"/>
                <a:cs typeface="Calibri"/>
              </a:rPr>
              <a:t>V</a:t>
            </a:r>
            <a:r>
              <a:rPr sz="2400" spc="-40" dirty="0" smtClean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prostoru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má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každý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bod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3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souřadnice: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[x,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y,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alibri"/>
                <a:cs typeface="Calibri"/>
              </a:rPr>
              <a:t>z</a:t>
            </a:r>
            <a:r>
              <a:rPr sz="2400" spc="-25" dirty="0" smtClean="0">
                <a:latin typeface="Calibri"/>
                <a:cs typeface="Calibri"/>
              </a:rPr>
              <a:t>]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sz="2400" dirty="0">
                <a:latin typeface="Calibri"/>
                <a:cs typeface="Calibri"/>
              </a:rPr>
              <a:t>Jeho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alibri"/>
                <a:cs typeface="Calibri"/>
              </a:rPr>
              <a:t>vzdálenost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počátku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souřadné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soustavy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(bod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O[0;0;0;]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dána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velikostí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polohového</a:t>
            </a:r>
            <a:r>
              <a:rPr sz="2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vektoru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515005"/>
            <a:ext cx="1069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sz="2800" b="1" dirty="0" smtClean="0">
                <a:solidFill>
                  <a:srgbClr val="FF0000"/>
                </a:solidFill>
                <a:latin typeface="Calibri"/>
                <a:cs typeface="Calibri"/>
              </a:rPr>
              <a:t>Poloha</a:t>
            </a:r>
            <a:r>
              <a:rPr lang="cs-CZ" sz="2800" spc="-6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cs-CZ" sz="2800" b="1" dirty="0" smtClean="0">
                <a:solidFill>
                  <a:srgbClr val="FF0000"/>
                </a:solidFill>
                <a:latin typeface="Calibri"/>
                <a:cs typeface="Calibri"/>
              </a:rPr>
              <a:t>hmotného</a:t>
            </a:r>
            <a:r>
              <a:rPr lang="cs-CZ" sz="2800" spc="-6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cs-CZ" sz="2800" b="1" spc="-20" dirty="0" smtClean="0">
                <a:solidFill>
                  <a:srgbClr val="FF0000"/>
                </a:solidFill>
                <a:latin typeface="Calibri"/>
                <a:cs typeface="Calibri"/>
              </a:rPr>
              <a:t>bodu</a:t>
            </a:r>
            <a:endParaRPr lang="cs-CZ"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/>
              <p:cNvSpPr txBox="1"/>
              <p:nvPr/>
            </p:nvSpPr>
            <p:spPr>
              <a:xfrm>
                <a:off x="1344020" y="3030291"/>
                <a:ext cx="2846805" cy="53957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cs-CZ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cs-CZ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cs-CZ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cs-CZ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cs-CZ" sz="2400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𝒙</m:t>
                          </m:r>
                          <m:r>
                            <m:rPr>
                              <m:nor/>
                            </m:rPr>
                            <a:rPr lang="cs-CZ" sz="2400" baseline="24305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𝟐</m:t>
                          </m:r>
                          <m:r>
                            <m:rPr>
                              <m:nor/>
                            </m:rPr>
                            <a:rPr lang="cs-CZ" sz="2400" spc="172" baseline="24305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sz="2400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cs-CZ" sz="2400" spc="15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sz="2400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𝒚</m:t>
                          </m:r>
                          <m:r>
                            <m:rPr>
                              <m:nor/>
                            </m:rPr>
                            <a:rPr lang="cs-CZ" sz="2400" baseline="24305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𝟐</m:t>
                          </m:r>
                          <m:r>
                            <m:rPr>
                              <m:nor/>
                            </m:rPr>
                            <a:rPr lang="cs-CZ" sz="2400" spc="179" baseline="24305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sz="2400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cs-CZ" sz="2400" spc="10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cs-CZ" sz="2400" spc="-25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𝒛</m:t>
                          </m:r>
                          <m:r>
                            <m:rPr>
                              <m:nor/>
                            </m:rPr>
                            <a:rPr lang="cs-CZ" sz="2400" spc="-37" baseline="24305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cs-CZ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ovéPo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020" y="3030291"/>
                <a:ext cx="2846805" cy="53957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délník 9"/>
          <p:cNvSpPr/>
          <p:nvPr/>
        </p:nvSpPr>
        <p:spPr>
          <a:xfrm>
            <a:off x="0" y="4010025"/>
            <a:ext cx="55348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2800" b="1" dirty="0" smtClean="0">
                <a:solidFill>
                  <a:srgbClr val="FF0000"/>
                </a:solidFill>
                <a:latin typeface="Calibri"/>
                <a:cs typeface="Calibri"/>
              </a:rPr>
              <a:t>Trajektorie</a:t>
            </a:r>
            <a:r>
              <a:rPr lang="pl-PL" sz="2800" spc="-4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pl-PL" sz="2800" b="1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lang="pl-PL" sz="2800" spc="-4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pl-PL" sz="2800" b="1" dirty="0" smtClean="0">
                <a:solidFill>
                  <a:srgbClr val="FF0000"/>
                </a:solidFill>
                <a:latin typeface="Calibri"/>
                <a:cs typeface="Calibri"/>
              </a:rPr>
              <a:t>dráha</a:t>
            </a:r>
            <a:r>
              <a:rPr lang="pl-PL" sz="2800" spc="-4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pl-PL" sz="28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hmotného</a:t>
            </a:r>
            <a:r>
              <a:rPr lang="pl-PL" sz="2800" spc="-4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pl-PL" sz="2800" b="1" spc="-20" dirty="0" smtClean="0">
                <a:solidFill>
                  <a:srgbClr val="FF0000"/>
                </a:solidFill>
                <a:latin typeface="Calibri"/>
                <a:cs typeface="Calibri"/>
              </a:rPr>
              <a:t>bodu</a:t>
            </a:r>
            <a:endParaRPr lang="pl-PL"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1" y="4554401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/>
          <p:cNvSpPr txBox="1"/>
          <p:nvPr/>
        </p:nvSpPr>
        <p:spPr>
          <a:xfrm>
            <a:off x="12700" y="6039540"/>
            <a:ext cx="3274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 jaké trajektorii se pohybuje</a:t>
            </a:r>
            <a:br>
              <a:rPr lang="cs-CZ" dirty="0" smtClean="0"/>
            </a:br>
            <a:r>
              <a:rPr lang="cs-CZ" dirty="0" smtClean="0"/>
              <a:t>a) Země kolem Slunce</a:t>
            </a:r>
            <a:br>
              <a:rPr lang="cs-CZ" dirty="0" smtClean="0"/>
            </a:br>
            <a:r>
              <a:rPr lang="cs-CZ" dirty="0" smtClean="0"/>
              <a:t>b) hozený míč</a:t>
            </a:r>
            <a:br>
              <a:rPr lang="cs-CZ" dirty="0" smtClean="0"/>
            </a:br>
            <a:r>
              <a:rPr lang="cs-CZ" dirty="0" smtClean="0"/>
              <a:t>c) sedačka London </a:t>
            </a:r>
            <a:r>
              <a:rPr lang="en-US" dirty="0" smtClean="0"/>
              <a:t>eye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515005"/>
            <a:ext cx="4362635" cy="3585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099" y="4244891"/>
            <a:ext cx="4362635" cy="327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9" r="32471"/>
          <a:stretch/>
        </p:blipFill>
        <p:spPr bwMode="auto">
          <a:xfrm>
            <a:off x="3287340" y="5000625"/>
            <a:ext cx="2440360" cy="251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1765300" y="4570284"/>
            <a:ext cx="413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/>
              <a:t>Jsou trajektorie a dráha synonyma?</a:t>
            </a:r>
          </a:p>
        </p:txBody>
      </p:sp>
    </p:spTree>
    <p:extLst>
      <p:ext uri="{BB962C8B-B14F-4D97-AF65-F5344CB8AC3E}">
        <p14:creationId xmlns:p14="http://schemas.microsoft.com/office/powerpoint/2010/main" val="271918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 txBox="1"/>
          <p:nvPr/>
        </p:nvSpPr>
        <p:spPr>
          <a:xfrm>
            <a:off x="0" y="-28575"/>
            <a:ext cx="10693400" cy="443711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G1 - Kinematika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65700" y="5381625"/>
            <a:ext cx="5554911" cy="1833048"/>
          </a:xfrm>
          <a:prstGeom prst="rect">
            <a:avLst/>
          </a:prstGeom>
        </p:spPr>
        <p:txBody>
          <a:bodyPr vert="horz" wrap="square" lIns="72000" tIns="72000" rIns="72000" bIns="7200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sz="2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+mn-lt"/>
                <a:cs typeface="Calibri"/>
              </a:rPr>
              <a:t>Trajektorie</a:t>
            </a:r>
            <a:r>
              <a:rPr sz="2400" spc="-50" dirty="0" smtClean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+mn-lt"/>
                <a:cs typeface="Calibri"/>
              </a:rPr>
              <a:t>–</a:t>
            </a:r>
            <a:r>
              <a:rPr sz="2400" b="1" i="1" spc="-1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+mn-lt"/>
                <a:cs typeface="Calibri"/>
              </a:rPr>
              <a:t>geometrická</a:t>
            </a:r>
            <a:r>
              <a:rPr sz="2400" b="1" spc="-3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+mn-lt"/>
                <a:cs typeface="Calibri"/>
              </a:rPr>
              <a:t>křivka</a:t>
            </a:r>
            <a:r>
              <a:rPr sz="2400" b="1" spc="-2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+mn-lt"/>
                <a:cs typeface="Calibri"/>
              </a:rPr>
              <a:t>(čára)</a:t>
            </a:r>
            <a:r>
              <a:rPr sz="2400" b="1" spc="-3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+mn-lt"/>
                <a:cs typeface="Calibri"/>
              </a:rPr>
              <a:t>po</a:t>
            </a:r>
            <a:r>
              <a:rPr sz="2400" b="1" spc="-2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+mn-lt"/>
                <a:cs typeface="Calibri"/>
              </a:rPr>
              <a:t>které</a:t>
            </a:r>
            <a:r>
              <a:rPr sz="2400" b="1" spc="-10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+mn-lt"/>
                <a:cs typeface="Calibri"/>
              </a:rPr>
              <a:t>se</a:t>
            </a:r>
            <a:r>
              <a:rPr sz="2400" b="1" spc="-15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+mn-lt"/>
                <a:cs typeface="Calibri"/>
              </a:rPr>
              <a:t>bod</a:t>
            </a:r>
            <a:r>
              <a:rPr sz="2400" b="1" spc="-20" dirty="0">
                <a:solidFill>
                  <a:srgbClr val="FF0000"/>
                </a:solidFill>
                <a:latin typeface="+mn-lt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+mn-lt"/>
                <a:cs typeface="Calibri"/>
              </a:rPr>
              <a:t>pohybuje</a:t>
            </a:r>
            <a:endParaRPr sz="2400" b="1" dirty="0">
              <a:solidFill>
                <a:srgbClr val="FF0000"/>
              </a:solidFill>
              <a:latin typeface="+mn-lt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000" dirty="0">
                <a:latin typeface="+mn-lt"/>
                <a:cs typeface="Calibri"/>
              </a:rPr>
              <a:t>Př.</a:t>
            </a:r>
            <a:r>
              <a:rPr sz="2000" spc="-15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pohyb</a:t>
            </a:r>
            <a:r>
              <a:rPr sz="2000" spc="-15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Země</a:t>
            </a:r>
            <a:r>
              <a:rPr sz="2000" spc="-15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kolem</a:t>
            </a:r>
            <a:r>
              <a:rPr sz="2000" spc="-5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Slunce –</a:t>
            </a:r>
            <a:r>
              <a:rPr sz="2000" spc="-15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elipsa,</a:t>
            </a:r>
            <a:r>
              <a:rPr sz="2000" spc="-10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hozený</a:t>
            </a:r>
            <a:r>
              <a:rPr sz="2000" spc="-15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míč –</a:t>
            </a:r>
            <a:r>
              <a:rPr sz="2000" spc="-5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parabola,</a:t>
            </a:r>
            <a:r>
              <a:rPr sz="2000" spc="-50" dirty="0">
                <a:latin typeface="+mn-lt"/>
                <a:cs typeface="Times New Roman"/>
              </a:rPr>
              <a:t> </a:t>
            </a:r>
            <a:r>
              <a:rPr lang="cs-CZ" sz="2000" dirty="0" smtClean="0">
                <a:latin typeface="+mn-lt"/>
                <a:cs typeface="Calibri"/>
              </a:rPr>
              <a:t>elektron</a:t>
            </a:r>
            <a:r>
              <a:rPr sz="2000" spc="-50" dirty="0" smtClean="0">
                <a:latin typeface="+mn-lt"/>
                <a:cs typeface="Times New Roman"/>
              </a:rPr>
              <a:t> </a:t>
            </a:r>
            <a:r>
              <a:rPr lang="cs-CZ" sz="2000" spc="-50" dirty="0" smtClean="0">
                <a:latin typeface="+mn-lt"/>
                <a:cs typeface="Times New Roman"/>
              </a:rPr>
              <a:t>v </a:t>
            </a:r>
            <a:r>
              <a:rPr lang="cs-CZ" sz="2000" spc="-10" dirty="0" smtClean="0">
                <a:latin typeface="+mn-lt"/>
                <a:cs typeface="Calibri"/>
              </a:rPr>
              <a:t>magnetickém</a:t>
            </a:r>
            <a:r>
              <a:rPr sz="2000" spc="-40" dirty="0" smtClean="0">
                <a:latin typeface="+mn-lt"/>
                <a:cs typeface="Times New Roman"/>
              </a:rPr>
              <a:t> </a:t>
            </a:r>
            <a:r>
              <a:rPr sz="2000" dirty="0">
                <a:latin typeface="+mn-lt"/>
                <a:cs typeface="Calibri"/>
              </a:rPr>
              <a:t>poli</a:t>
            </a:r>
            <a:r>
              <a:rPr sz="2000" spc="-45" dirty="0">
                <a:latin typeface="+mn-lt"/>
                <a:cs typeface="Times New Roman"/>
              </a:rPr>
              <a:t> </a:t>
            </a:r>
            <a:r>
              <a:rPr sz="2000" dirty="0">
                <a:latin typeface="+mn-lt"/>
                <a:cs typeface="Calibri"/>
              </a:rPr>
              <a:t>– spirála,</a:t>
            </a:r>
            <a:r>
              <a:rPr sz="2000" spc="-25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lopatka</a:t>
            </a:r>
            <a:r>
              <a:rPr sz="2000" spc="-15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větráku</a:t>
            </a:r>
            <a:r>
              <a:rPr sz="2000" spc="-5" dirty="0">
                <a:latin typeface="+mn-lt"/>
                <a:cs typeface="Calibri"/>
              </a:rPr>
              <a:t> </a:t>
            </a:r>
            <a:r>
              <a:rPr sz="2000" dirty="0">
                <a:latin typeface="+mn-lt"/>
                <a:cs typeface="Calibri"/>
              </a:rPr>
              <a:t>–</a:t>
            </a:r>
            <a:r>
              <a:rPr sz="2000" spc="-20" dirty="0">
                <a:latin typeface="+mn-lt"/>
                <a:cs typeface="Calibri"/>
              </a:rPr>
              <a:t> </a:t>
            </a:r>
            <a:r>
              <a:rPr lang="cs-CZ" sz="2000" spc="-10" dirty="0" smtClean="0">
                <a:latin typeface="+mn-lt"/>
                <a:cs typeface="Calibri"/>
              </a:rPr>
              <a:t>kružnice</a:t>
            </a:r>
            <a:endParaRPr lang="cs-CZ" sz="2000" dirty="0" smtClean="0">
              <a:latin typeface="+mn-lt"/>
              <a:cs typeface="Calibri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64" y="4500561"/>
            <a:ext cx="461962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64" y="581025"/>
            <a:ext cx="639023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822700" y="1038225"/>
            <a:ext cx="990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elipsa</a:t>
            </a:r>
            <a:endParaRPr lang="cs-CZ" sz="2400" dirty="0">
              <a:solidFill>
                <a:srgbClr val="FF0000"/>
              </a:solidFill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2028825"/>
            <a:ext cx="4362635" cy="327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489700" y="2225801"/>
            <a:ext cx="1385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parabola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136900" y="4695825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kružnice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82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</TotalTime>
  <Words>1692</Words>
  <Application>Microsoft Office PowerPoint</Application>
  <PresentationFormat>Vlastní</PresentationFormat>
  <Paragraphs>284</Paragraphs>
  <Slides>31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Office Theme</vt:lpstr>
      <vt:lpstr>Kinematika</vt:lpstr>
      <vt:lpstr>1 Základní pojmy</vt:lpstr>
      <vt:lpstr>Prezentace aplikace PowerPoint</vt:lpstr>
      <vt:lpstr>Prezentace aplikace PowerPoint</vt:lpstr>
      <vt:lpstr>Prezentace aplikace PowerPoint</vt:lpstr>
      <vt:lpstr>2 Hmotný bod (HB) a jeho vlastnosti</vt:lpstr>
      <vt:lpstr>Klid a pohyb tělesa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5 Zrychlení hmotného bodu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Základní pojmy</dc:title>
  <dc:creator>Online2PDF.com;Kodejška</dc:creator>
  <cp:lastModifiedBy>imhotep</cp:lastModifiedBy>
  <cp:revision>63</cp:revision>
  <dcterms:created xsi:type="dcterms:W3CDTF">2026-05-16T13:26:38Z</dcterms:created>
  <dcterms:modified xsi:type="dcterms:W3CDTF">2026-06-15T10:57:20Z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2026-05-16T00:00:00Z</vt:filetime>
  </property>
  <property fmtid="{D5CDD505-2E9C-101B-9397-08002B2CF9AE}" pid="3" name="LastSaved">
    <vt:filetime>2026-05-16T00:00:00Z</vt:filetime>
  </property>
</Properties>
</file>