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3" r:id="rId2"/>
    <p:sldId id="256" r:id="rId3"/>
    <p:sldId id="275" r:id="rId4"/>
    <p:sldId id="274" r:id="rId5"/>
    <p:sldId id="276" r:id="rId6"/>
    <p:sldId id="277" r:id="rId7"/>
    <p:sldId id="278" r:id="rId8"/>
    <p:sldId id="279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0" r:id="rId17"/>
    <p:sldId id="281" r:id="rId18"/>
    <p:sldId id="289" r:id="rId19"/>
    <p:sldId id="290" r:id="rId20"/>
    <p:sldId id="291" r:id="rId21"/>
    <p:sldId id="293" r:id="rId22"/>
    <p:sldId id="292" r:id="rId23"/>
    <p:sldId id="294" r:id="rId24"/>
    <p:sldId id="295" r:id="rId25"/>
    <p:sldId id="296" r:id="rId26"/>
    <p:sldId id="297" r:id="rId27"/>
    <p:sldId id="298" r:id="rId28"/>
    <p:sldId id="299" r:id="rId29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63" autoAdjust="0"/>
  </p:normalViewPr>
  <p:slideViewPr>
    <p:cSldViewPr>
      <p:cViewPr>
        <p:scale>
          <a:sx n="83" d="100"/>
          <a:sy n="83" d="100"/>
        </p:scale>
        <p:origin x="-1022" y="1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252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8575"/>
            <a:ext cx="10693401" cy="711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512816" y="7210425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chemeClr val="tx2">
                    <a:lumMod val="40000"/>
                    <a:lumOff val="60000"/>
                  </a:schemeClr>
                </a:solidFill>
              </a:rPr>
              <a:t>© </a:t>
            </a:r>
            <a:r>
              <a:rPr lang="cs-CZ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2026+ </a:t>
            </a:r>
            <a:r>
              <a:rPr lang="cs-CZ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RNDr. Čeněk </a:t>
            </a:r>
            <a:r>
              <a:rPr lang="cs-CZ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Kodejška</a:t>
            </a:r>
            <a:r>
              <a:rPr lang="cs-CZ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Ph.D.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071368" y="1647825"/>
            <a:ext cx="3951732" cy="677108"/>
          </a:xfrm>
        </p:spPr>
        <p:txBody>
          <a:bodyPr/>
          <a:lstStyle/>
          <a:p>
            <a:pPr algn="ctr"/>
            <a:r>
              <a:rPr lang="cs-CZ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Gravitační pole</a:t>
            </a:r>
            <a:endParaRPr lang="cs-CZ" sz="4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777578"/>
            <a:ext cx="9918699" cy="6661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3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77" y="733425"/>
            <a:ext cx="97428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06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" y="504825"/>
            <a:ext cx="78676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33899"/>
            <a:ext cx="10693401" cy="158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31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9690100" cy="701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6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381625"/>
            <a:ext cx="7848600" cy="21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81025"/>
            <a:ext cx="542333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38" y="581024"/>
            <a:ext cx="5221293" cy="26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37" y="3200561"/>
            <a:ext cx="5221293" cy="246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9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2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Pohyby těles v centrálním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8247"/>
            <a:ext cx="10528300" cy="701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4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Keplerovy zákony.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C:\Users\imhotep\Downloads\rudolf2-kepler-brah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40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Keplerovy zákony – 1.KEZ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39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88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OTR - Stáčení perihélia planet.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9246"/>
            <a:ext cx="10693401" cy="621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6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19" y="0"/>
            <a:ext cx="107012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Keplerovy zákony – 2. KEZ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13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Keplerovy zákony – 3. KEZ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4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1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Sluneční soustava.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04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Slunce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2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Slunce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Měsíce sluneční soustavy.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79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imhotep\Downloads\nazvy-planet-mytologi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3891"/>
            <a:ext cx="10693400" cy="712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Komety ve sluneční soustavě.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1" cy="702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Asteroidy ve sluneční soustavě.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96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1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Newtonův gravitační zákon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701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0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Intenzita gravitačního pole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915"/>
            <a:ext cx="10693400" cy="7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4"/>
            <a:ext cx="10704659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7099300" y="2409825"/>
                <a:ext cx="3231782" cy="94946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tIns="72000" bIns="108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𝑲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</m:sub>
                          </m:sSub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𝑮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𝒁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cs-CZ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cs-CZ" sz="24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sub>
                                  </m:sSub>
                                  <m:r>
                                    <a:rPr lang="cs-CZ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cs-CZ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𝒉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00" y="2409825"/>
                <a:ext cx="3231782" cy="9494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10690446" cy="525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" y="607313"/>
            <a:ext cx="10637242" cy="538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" y="595313"/>
            <a:ext cx="10549806" cy="669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63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Gravitační a tíhová síla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733425"/>
            <a:ext cx="5669197" cy="367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572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917700" y="733425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Dokážeš zakreslit výslednici gravitační a odstředivé síly?</a:t>
            </a:r>
          </a:p>
        </p:txBody>
      </p:sp>
      <p:cxnSp>
        <p:nvCxnSpPr>
          <p:cNvPr id="4" name="Přímá spojnice 3"/>
          <p:cNvCxnSpPr/>
          <p:nvPr/>
        </p:nvCxnSpPr>
        <p:spPr>
          <a:xfrm>
            <a:off x="6184900" y="3248025"/>
            <a:ext cx="27432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H="1">
            <a:off x="6946900" y="2181225"/>
            <a:ext cx="1676400" cy="13366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7251700" y="2486025"/>
            <a:ext cx="228600" cy="7620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6870700" y="3095625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cs-CZ" sz="2400" b="1" dirty="0"/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700" y="3095625"/>
                <a:ext cx="3810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175" r="-36508" b="-394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ovéPole 12"/>
              <p:cNvSpPr txBox="1"/>
              <p:nvPr/>
            </p:nvSpPr>
            <p:spPr>
              <a:xfrm>
                <a:off x="7632700" y="3578608"/>
                <a:ext cx="2415790" cy="62619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𝑮</m:t>
                              </m:r>
                            </m:sub>
                          </m:sSub>
                        </m:e>
                      </m:acc>
                      <m:r>
                        <a:rPr lang="cs-CZ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</m:sub>
                          </m:sSub>
                        </m:e>
                      </m:acc>
                      <m:r>
                        <a:rPr lang="cs-CZ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cs-CZ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ovéPol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700" y="3578608"/>
                <a:ext cx="2415790" cy="6261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ovéPole 13"/>
          <p:cNvSpPr txBox="1"/>
          <p:nvPr/>
        </p:nvSpPr>
        <p:spPr>
          <a:xfrm>
            <a:off x="1952244" y="733425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 všude na Zemi hodnota tíhového zrychlení stejná?</a:t>
            </a:r>
            <a:endParaRPr lang="cs-CZ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2117205"/>
            <a:ext cx="9367768" cy="539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50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1" grpId="1"/>
      <p:bldP spid="13" grpId="0" animBg="1"/>
      <p:bldP spid="13" grpId="1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Tíhová síla. Tíha. Stav beztíže.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99" y="570985"/>
            <a:ext cx="8795475" cy="699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1025820"/>
            <a:ext cx="9328874" cy="596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7" y="1114425"/>
            <a:ext cx="10580378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057275"/>
            <a:ext cx="104711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1460500" y="6219825"/>
                <a:ext cx="1748812" cy="5232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cs-CZ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𝑮</m:t>
                          </m:r>
                        </m:sub>
                      </m:sSub>
                      <m:r>
                        <a:rPr lang="cs-CZ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𝒎𝒈</m:t>
                      </m:r>
                    </m:oMath>
                  </m:oMathPara>
                </a14:m>
                <a:endParaRPr lang="cs-CZ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500" y="6219825"/>
                <a:ext cx="174881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2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225"/>
            <a:ext cx="10677526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750893"/>
            <a:ext cx="10680700" cy="123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90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Pohyby těles v homogenním poli Země.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225"/>
            <a:ext cx="10693400" cy="664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70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1825</TotalTime>
  <Words>276</Words>
  <Application>Microsoft Office PowerPoint</Application>
  <PresentationFormat>Vlastní</PresentationFormat>
  <Paragraphs>60</Paragraphs>
  <Slides>28</Slides>
  <Notes>28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Office Theme</vt:lpstr>
      <vt:lpstr>Gravitační pole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109</cp:revision>
  <dcterms:created xsi:type="dcterms:W3CDTF">2026-05-16T13:26:38Z</dcterms:created>
  <dcterms:modified xsi:type="dcterms:W3CDTF">2026-06-15T10:57:03Z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