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6"/>
  </p:notesMasterIdLst>
  <p:handoutMasterIdLst>
    <p:handoutMasterId r:id="rId47"/>
  </p:handoutMasterIdLst>
  <p:sldIdLst>
    <p:sldId id="272" r:id="rId2"/>
    <p:sldId id="256" r:id="rId3"/>
    <p:sldId id="293" r:id="rId4"/>
    <p:sldId id="291" r:id="rId5"/>
    <p:sldId id="292" r:id="rId6"/>
    <p:sldId id="294" r:id="rId7"/>
    <p:sldId id="295" r:id="rId8"/>
    <p:sldId id="296" r:id="rId9"/>
    <p:sldId id="297" r:id="rId10"/>
    <p:sldId id="298" r:id="rId11"/>
    <p:sldId id="300" r:id="rId12"/>
    <p:sldId id="299" r:id="rId13"/>
    <p:sldId id="301" r:id="rId14"/>
    <p:sldId id="302" r:id="rId15"/>
    <p:sldId id="303" r:id="rId16"/>
    <p:sldId id="304" r:id="rId17"/>
    <p:sldId id="305" r:id="rId18"/>
    <p:sldId id="306" r:id="rId19"/>
    <p:sldId id="308" r:id="rId20"/>
    <p:sldId id="307" r:id="rId21"/>
    <p:sldId id="309" r:id="rId22"/>
    <p:sldId id="310" r:id="rId23"/>
    <p:sldId id="311" r:id="rId24"/>
    <p:sldId id="312" r:id="rId25"/>
    <p:sldId id="313" r:id="rId26"/>
    <p:sldId id="314" r:id="rId27"/>
    <p:sldId id="315" r:id="rId28"/>
    <p:sldId id="316" r:id="rId29"/>
    <p:sldId id="317" r:id="rId30"/>
    <p:sldId id="318" r:id="rId31"/>
    <p:sldId id="319" r:id="rId32"/>
    <p:sldId id="320" r:id="rId33"/>
    <p:sldId id="321" r:id="rId34"/>
    <p:sldId id="322" r:id="rId35"/>
    <p:sldId id="323" r:id="rId36"/>
    <p:sldId id="324" r:id="rId37"/>
    <p:sldId id="325" r:id="rId38"/>
    <p:sldId id="326" r:id="rId39"/>
    <p:sldId id="327" r:id="rId40"/>
    <p:sldId id="328" r:id="rId41"/>
    <p:sldId id="329" r:id="rId42"/>
    <p:sldId id="330" r:id="rId43"/>
    <p:sldId id="331" r:id="rId44"/>
    <p:sldId id="332" r:id="rId45"/>
  </p:sldIdLst>
  <p:sldSz cx="10693400" cy="7562850"/>
  <p:notesSz cx="10693400" cy="756285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66CC"/>
    <a:srgbClr val="0000FF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3" d="100"/>
          <a:sy n="83" d="100"/>
        </p:scale>
        <p:origin x="-1022" y="-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6057900" y="0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D77EAA-B8D5-4D1A-8D26-C380D45AA8A3}" type="datetimeFigureOut">
              <a:rPr lang="cs-CZ" smtClean="0"/>
              <a:t>15.06.2026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7183438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6057900" y="7183438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1F0279-2A63-40D3-9C78-39A0D582D9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3337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000565-0F1E-48BD-AFF9-FA7392F48C83}" type="datetimeFigureOut">
              <a:rPr lang="cs-CZ" smtClean="0"/>
              <a:t>15.06.2026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66738"/>
            <a:ext cx="4010025" cy="2836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1069975" y="3592513"/>
            <a:ext cx="8553450" cy="34036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E7D4CF-E4A6-47F1-8EB4-4BA1E06075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6802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44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8320" y="769370"/>
            <a:ext cx="5084445" cy="2997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7.jpe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0.jpeg"/><Relationship Id="rId4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48.png"/><Relationship Id="rId9" Type="http://schemas.openxmlformats.org/officeDocument/2006/relationships/image" Target="../media/image5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sciencedaily.com/releases/2025/12/251218060556.htm" TargetMode="External"/><Relationship Id="rId4" Type="http://schemas.openxmlformats.org/officeDocument/2006/relationships/image" Target="../media/image7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2493"/>
            <a:ext cx="10693400" cy="7128932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8320" y="769370"/>
            <a:ext cx="5084445" cy="677108"/>
          </a:xfrm>
        </p:spPr>
        <p:txBody>
          <a:bodyPr/>
          <a:lstStyle/>
          <a:p>
            <a:r>
              <a:rPr lang="cs-CZ" sz="4400" dirty="0" smtClean="0">
                <a:solidFill>
                  <a:srgbClr val="FFFF00"/>
                </a:solidFill>
              </a:rPr>
              <a:t>Dynamika</a:t>
            </a:r>
            <a:endParaRPr lang="cs-CZ" sz="4400" dirty="0">
              <a:solidFill>
                <a:srgbClr val="FFFF00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5488432" y="7145893"/>
            <a:ext cx="5168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dirty="0">
                <a:solidFill>
                  <a:srgbClr val="00B0F0"/>
                </a:solidFill>
              </a:rPr>
              <a:t>© </a:t>
            </a:r>
            <a:r>
              <a:rPr lang="cs-CZ" dirty="0" smtClean="0">
                <a:solidFill>
                  <a:srgbClr val="00B0F0"/>
                </a:solidFill>
              </a:rPr>
              <a:t>2026+ </a:t>
            </a:r>
            <a:r>
              <a:rPr lang="cs-CZ" dirty="0">
                <a:solidFill>
                  <a:srgbClr val="00B0F0"/>
                </a:solidFill>
              </a:rPr>
              <a:t>RNDr. Čeněk </a:t>
            </a:r>
            <a:r>
              <a:rPr lang="cs-CZ" dirty="0" err="1">
                <a:solidFill>
                  <a:srgbClr val="00B0F0"/>
                </a:solidFill>
              </a:rPr>
              <a:t>Kodejška</a:t>
            </a:r>
            <a:r>
              <a:rPr lang="cs-CZ" dirty="0">
                <a:solidFill>
                  <a:srgbClr val="00B0F0"/>
                </a:solidFill>
              </a:rPr>
              <a:t>, Ph.D</a:t>
            </a:r>
            <a:r>
              <a:rPr lang="cs-CZ" dirty="0">
                <a:solidFill>
                  <a:srgbClr val="FFFF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9014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05267"/>
          </a:xfrm>
          <a:prstGeom prst="rect">
            <a:avLst/>
          </a:prstGeom>
          <a:solidFill>
            <a:srgbClr val="0066CC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2.</a:t>
            </a:r>
            <a:r>
              <a:rPr lang="cs-CZ" sz="3200" b="0" spc="-60" dirty="0" smtClean="0">
                <a:solidFill>
                  <a:srgbClr val="FFFF00"/>
                </a:solidFill>
                <a:latin typeface="+mj-lt"/>
                <a:cs typeface="Times New Roman"/>
              </a:rPr>
              <a:t> 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Vzájemné působení těles. Izolované těleso.</a:t>
            </a:r>
            <a:endParaRPr sz="3200" b="1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165100" y="657225"/>
            <a:ext cx="10363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rgbClr val="FF0000"/>
                </a:solidFill>
              </a:rPr>
              <a:t>Izolované těleso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chemeClr val="tx1"/>
                </a:solidFill>
              </a:rPr>
              <a:t>t</a:t>
            </a:r>
            <a:r>
              <a:rPr lang="cs-CZ" sz="2000" dirty="0" smtClean="0">
                <a:solidFill>
                  <a:schemeClr val="tx1"/>
                </a:solidFill>
              </a:rPr>
              <a:t>ěleso, na které nepůsobí žádné síly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chemeClr val="tx1"/>
                </a:solidFill>
              </a:rPr>
              <a:t>v</a:t>
            </a:r>
            <a:r>
              <a:rPr lang="cs-CZ" sz="2000" dirty="0" smtClean="0">
                <a:solidFill>
                  <a:schemeClr val="tx1"/>
                </a:solidFill>
              </a:rPr>
              <a:t> praxi nelze realizovat, protože každé těleso je ovlivňováno silovým působením okolních těles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000" b="1" dirty="0">
                <a:solidFill>
                  <a:srgbClr val="FF0000"/>
                </a:solidFill>
              </a:rPr>
              <a:t>m</a:t>
            </a:r>
            <a:r>
              <a:rPr lang="cs-CZ" sz="2000" b="1" dirty="0" smtClean="0">
                <a:solidFill>
                  <a:srgbClr val="FF0000"/>
                </a:solidFill>
              </a:rPr>
              <a:t>odel izolovaného tělesa </a:t>
            </a:r>
            <a:r>
              <a:rPr lang="cs-CZ" sz="2000" dirty="0" smtClean="0">
                <a:solidFill>
                  <a:schemeClr val="tx1"/>
                </a:solidFill>
              </a:rPr>
              <a:t>– zavádíme z důvodu zjednodušení, výsledná síla působící na těleso je nulová (těleso je v relativním klidu nebo se pohybuje rovnoměrným přímočarým pohybem)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3060700"/>
            <a:ext cx="1711978" cy="148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ovéPole 8"/>
          <p:cNvSpPr txBox="1"/>
          <p:nvPr/>
        </p:nvSpPr>
        <p:spPr>
          <a:xfrm>
            <a:off x="12699" y="4610695"/>
            <a:ext cx="30250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dirty="0" smtClean="0"/>
              <a:t>Kterou situaci lze považovat za model izolovaného tělesa?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4"/>
          <a:stretch/>
        </p:blipFill>
        <p:spPr bwMode="auto">
          <a:xfrm>
            <a:off x="3037715" y="3060700"/>
            <a:ext cx="7623935" cy="4454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ál 2"/>
          <p:cNvSpPr/>
          <p:nvPr/>
        </p:nvSpPr>
        <p:spPr>
          <a:xfrm>
            <a:off x="3251200" y="4086225"/>
            <a:ext cx="228600" cy="228600"/>
          </a:xfrm>
          <a:prstGeom prst="ellipse">
            <a:avLst/>
          </a:prstGeom>
          <a:solidFill>
            <a:srgbClr val="00FF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 9"/>
          <p:cNvSpPr/>
          <p:nvPr/>
        </p:nvSpPr>
        <p:spPr>
          <a:xfrm>
            <a:off x="5803900" y="4089654"/>
            <a:ext cx="228600" cy="228600"/>
          </a:xfrm>
          <a:prstGeom prst="ellipse">
            <a:avLst/>
          </a:prstGeom>
          <a:solidFill>
            <a:srgbClr val="00FF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vál 10"/>
          <p:cNvSpPr/>
          <p:nvPr/>
        </p:nvSpPr>
        <p:spPr>
          <a:xfrm>
            <a:off x="8318500" y="4093083"/>
            <a:ext cx="228600" cy="228600"/>
          </a:xfrm>
          <a:prstGeom prst="ellipse">
            <a:avLst/>
          </a:prstGeom>
          <a:solidFill>
            <a:srgbClr val="FF0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vál 11"/>
          <p:cNvSpPr/>
          <p:nvPr/>
        </p:nvSpPr>
        <p:spPr>
          <a:xfrm>
            <a:off x="8318500" y="5610225"/>
            <a:ext cx="228600" cy="228600"/>
          </a:xfrm>
          <a:prstGeom prst="ellipse">
            <a:avLst/>
          </a:prstGeom>
          <a:solidFill>
            <a:srgbClr val="FF0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vál 13"/>
          <p:cNvSpPr/>
          <p:nvPr/>
        </p:nvSpPr>
        <p:spPr>
          <a:xfrm>
            <a:off x="8318500" y="7058025"/>
            <a:ext cx="228600" cy="228600"/>
          </a:xfrm>
          <a:prstGeom prst="ellipse">
            <a:avLst/>
          </a:prstGeom>
          <a:solidFill>
            <a:srgbClr val="FF0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Ovál 14"/>
          <p:cNvSpPr/>
          <p:nvPr/>
        </p:nvSpPr>
        <p:spPr>
          <a:xfrm>
            <a:off x="5803900" y="5610225"/>
            <a:ext cx="228600" cy="228600"/>
          </a:xfrm>
          <a:prstGeom prst="ellipse">
            <a:avLst/>
          </a:prstGeom>
          <a:solidFill>
            <a:srgbClr val="00FF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vál 15"/>
          <p:cNvSpPr/>
          <p:nvPr/>
        </p:nvSpPr>
        <p:spPr>
          <a:xfrm>
            <a:off x="5803900" y="7058025"/>
            <a:ext cx="228600" cy="228600"/>
          </a:xfrm>
          <a:prstGeom prst="ellipse">
            <a:avLst/>
          </a:prstGeom>
          <a:solidFill>
            <a:srgbClr val="00FF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vál 16"/>
          <p:cNvSpPr/>
          <p:nvPr/>
        </p:nvSpPr>
        <p:spPr>
          <a:xfrm>
            <a:off x="3251708" y="5610225"/>
            <a:ext cx="228600" cy="228600"/>
          </a:xfrm>
          <a:prstGeom prst="ellipse">
            <a:avLst/>
          </a:prstGeom>
          <a:solidFill>
            <a:srgbClr val="00FF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Ovál 17"/>
          <p:cNvSpPr/>
          <p:nvPr/>
        </p:nvSpPr>
        <p:spPr>
          <a:xfrm>
            <a:off x="3251200" y="7058025"/>
            <a:ext cx="228600" cy="228600"/>
          </a:xfrm>
          <a:prstGeom prst="ellipse">
            <a:avLst/>
          </a:prstGeom>
          <a:solidFill>
            <a:srgbClr val="00FF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1516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05267"/>
          </a:xfrm>
          <a:prstGeom prst="rect">
            <a:avLst/>
          </a:prstGeom>
          <a:solidFill>
            <a:srgbClr val="0066CC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200" dirty="0">
                <a:solidFill>
                  <a:srgbClr val="FFFF00"/>
                </a:solidFill>
                <a:latin typeface="+mj-lt"/>
                <a:cs typeface="Times New Roman"/>
              </a:rPr>
              <a:t>3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.</a:t>
            </a:r>
            <a:r>
              <a:rPr lang="cs-CZ" sz="3200" b="0" spc="-60" dirty="0" smtClean="0">
                <a:solidFill>
                  <a:srgbClr val="FFFF00"/>
                </a:solidFill>
                <a:latin typeface="+mj-lt"/>
                <a:cs typeface="Times New Roman"/>
              </a:rPr>
              <a:t> 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První Newtonův zákon – zákon setrvačnosti.</a:t>
            </a:r>
            <a:endParaRPr sz="3200" b="1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88900" y="657225"/>
            <a:ext cx="10439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a-Latn" sz="2000" b="0" i="1" u="none" strike="noStrike" baseline="0" dirty="0" smtClean="0">
                <a:solidFill>
                  <a:srgbClr val="000000"/>
                </a:solidFill>
                <a:latin typeface="Calibri"/>
              </a:rPr>
              <a:t>„Corpus omne perseverare in statu suo quiescendi vel movendi uniformiter in directum, nisi quatenus illud a viribus impressis cogitur statum suum mutare.“ </a:t>
            </a:r>
            <a:endParaRPr lang="la-Latn" sz="2000" dirty="0" smtClean="0">
              <a:solidFill>
                <a:schemeClr val="tx1"/>
              </a:solidFill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88900" y="1382494"/>
            <a:ext cx="10439400" cy="110799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cs-CZ" sz="2200" b="1" dirty="0" smtClean="0">
                <a:solidFill>
                  <a:srgbClr val="FF0000"/>
                </a:solidFill>
              </a:rPr>
              <a:t>„Každé těleso setrvává ve svém klidovém stavu nebo rovnoměrném přímočarém pohybu, s výjimkou případů, kdy je nuceno tento stav změnit působícími silami.“</a:t>
            </a:r>
            <a:endParaRPr lang="cs-CZ" sz="2200" b="1" dirty="0">
              <a:solidFill>
                <a:srgbClr val="FF0000"/>
              </a:solidFill>
            </a:endParaRPr>
          </a:p>
        </p:txBody>
      </p:sp>
      <p:grpSp>
        <p:nvGrpSpPr>
          <p:cNvPr id="6" name="Skupina 5"/>
          <p:cNvGrpSpPr/>
          <p:nvPr/>
        </p:nvGrpSpPr>
        <p:grpSpPr>
          <a:xfrm>
            <a:off x="68072" y="2603944"/>
            <a:ext cx="10547097" cy="4835081"/>
            <a:chOff x="68072" y="2028825"/>
            <a:chExt cx="10547097" cy="4835081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72" y="2028825"/>
              <a:ext cx="5230370" cy="41910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8470" y="2028825"/>
              <a:ext cx="5346699" cy="3168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TextovéPole 2"/>
            <p:cNvSpPr txBox="1"/>
            <p:nvPr/>
          </p:nvSpPr>
          <p:spPr>
            <a:xfrm>
              <a:off x="5346699" y="5381625"/>
              <a:ext cx="2595119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cs-CZ" b="1" dirty="0" smtClean="0"/>
                <a:t>Tělo se setrvačností pohybuje </a:t>
              </a:r>
              <a:r>
                <a:rPr lang="cs-CZ" b="1" dirty="0" smtClean="0">
                  <a:solidFill>
                    <a:srgbClr val="FF0000"/>
                  </a:solidFill>
                </a:rPr>
                <a:t>vpřed</a:t>
              </a:r>
              <a:r>
                <a:rPr lang="cs-CZ" b="1" dirty="0" smtClean="0"/>
                <a:t>.</a:t>
              </a:r>
            </a:p>
            <a:p>
              <a:pPr algn="just"/>
              <a:r>
                <a:rPr lang="cs-CZ" dirty="0" smtClean="0"/>
                <a:t>Nemá-li člověk zapnuté bezpečnostní pásy, bývá výsledek fatální.</a:t>
              </a:r>
              <a:endParaRPr lang="cs-CZ" dirty="0"/>
            </a:p>
          </p:txBody>
        </p:sp>
        <p:sp>
          <p:nvSpPr>
            <p:cNvPr id="10" name="TextovéPole 9"/>
            <p:cNvSpPr txBox="1"/>
            <p:nvPr/>
          </p:nvSpPr>
          <p:spPr>
            <a:xfrm>
              <a:off x="8020050" y="5386578"/>
              <a:ext cx="2595119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cs-CZ" b="1" dirty="0" smtClean="0"/>
                <a:t>Při rozjezdu se tělo setrvačností pohybuje </a:t>
              </a:r>
              <a:r>
                <a:rPr lang="cs-CZ" b="1" dirty="0" smtClean="0">
                  <a:solidFill>
                    <a:srgbClr val="FF0000"/>
                  </a:solidFill>
                </a:rPr>
                <a:t>vzad</a:t>
              </a:r>
              <a:r>
                <a:rPr lang="cs-CZ" b="1" dirty="0" smtClean="0"/>
                <a:t>.</a:t>
              </a:r>
            </a:p>
            <a:p>
              <a:pPr algn="just"/>
              <a:r>
                <a:rPr lang="cs-CZ" dirty="0" smtClean="0"/>
                <a:t>Snaží se zachovat původní polohu.</a:t>
              </a:r>
              <a:endParaRPr lang="cs-CZ" dirty="0"/>
            </a:p>
          </p:txBody>
        </p:sp>
      </p:grpSp>
    </p:spTree>
    <p:extLst>
      <p:ext uri="{BB962C8B-B14F-4D97-AF65-F5344CB8AC3E}">
        <p14:creationId xmlns:p14="http://schemas.microsoft.com/office/powerpoint/2010/main" val="3275722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05267"/>
          </a:xfrm>
          <a:prstGeom prst="rect">
            <a:avLst/>
          </a:prstGeom>
          <a:solidFill>
            <a:srgbClr val="0066CC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200" dirty="0">
                <a:solidFill>
                  <a:srgbClr val="FFFF00"/>
                </a:solidFill>
                <a:latin typeface="+mj-lt"/>
                <a:cs typeface="Times New Roman"/>
              </a:rPr>
              <a:t>3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.</a:t>
            </a:r>
            <a:r>
              <a:rPr lang="cs-CZ" sz="3200" b="0" spc="-60" dirty="0" smtClean="0">
                <a:solidFill>
                  <a:srgbClr val="FFFF00"/>
                </a:solidFill>
                <a:latin typeface="+mj-lt"/>
                <a:cs typeface="Times New Roman"/>
              </a:rPr>
              <a:t> 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První Newtonův zákon – zákon setrvačnosti.</a:t>
            </a:r>
            <a:endParaRPr sz="3200" b="1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1025"/>
            <a:ext cx="1711978" cy="148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1993900" y="676056"/>
            <a:ext cx="3060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Odkud se bere setrvačnost? Čeho je důsledkem?</a:t>
            </a:r>
            <a:endParaRPr lang="cs-CZ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" y="2181225"/>
            <a:ext cx="1068844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92" y="2105025"/>
            <a:ext cx="9219608" cy="5453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5194300" y="676056"/>
            <a:ext cx="533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b="1" dirty="0" smtClean="0">
                <a:solidFill>
                  <a:srgbClr val="FF0000"/>
                </a:solidFill>
              </a:rPr>
              <a:t>Z Einsteinovy OTR vyplývá, že setrvačnost je důsledkem zakřivení prostoročasu.</a:t>
            </a:r>
            <a:endParaRPr lang="cs-CZ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000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05267"/>
          </a:xfrm>
          <a:prstGeom prst="rect">
            <a:avLst/>
          </a:prstGeom>
          <a:solidFill>
            <a:srgbClr val="0066CC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200" dirty="0">
                <a:solidFill>
                  <a:srgbClr val="FFFF00"/>
                </a:solidFill>
                <a:latin typeface="+mj-lt"/>
                <a:cs typeface="Times New Roman"/>
              </a:rPr>
              <a:t>3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.</a:t>
            </a:r>
            <a:r>
              <a:rPr lang="cs-CZ" sz="3200" b="0" spc="-60" dirty="0" smtClean="0">
                <a:solidFill>
                  <a:srgbClr val="FFFF00"/>
                </a:solidFill>
                <a:latin typeface="+mj-lt"/>
                <a:cs typeface="Times New Roman"/>
              </a:rPr>
              <a:t> 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První Newtonův zákon – zákon setrvačnosti.</a:t>
            </a:r>
            <a:endParaRPr sz="3200" b="1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613" y="804863"/>
            <a:ext cx="8258175" cy="595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261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05267"/>
          </a:xfrm>
          <a:prstGeom prst="rect">
            <a:avLst/>
          </a:prstGeom>
          <a:solidFill>
            <a:srgbClr val="0066CC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200" dirty="0">
                <a:solidFill>
                  <a:srgbClr val="FFFF00"/>
                </a:solidFill>
                <a:latin typeface="+mj-lt"/>
                <a:cs typeface="Times New Roman"/>
              </a:rPr>
              <a:t>3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.</a:t>
            </a:r>
            <a:r>
              <a:rPr lang="cs-CZ" sz="3200" b="0" spc="-60" dirty="0" smtClean="0">
                <a:solidFill>
                  <a:srgbClr val="FFFF00"/>
                </a:solidFill>
                <a:latin typeface="+mj-lt"/>
                <a:cs typeface="Times New Roman"/>
              </a:rPr>
              <a:t> 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První Newtonův zákon – zákon setrvačnosti.</a:t>
            </a:r>
            <a:endParaRPr sz="3200" b="1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165" y="581025"/>
            <a:ext cx="10706565" cy="5904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8885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05267"/>
          </a:xfrm>
          <a:prstGeom prst="rect">
            <a:avLst/>
          </a:prstGeom>
          <a:solidFill>
            <a:srgbClr val="0066CC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200" dirty="0">
                <a:solidFill>
                  <a:srgbClr val="FFFF00"/>
                </a:solidFill>
                <a:latin typeface="+mj-lt"/>
                <a:cs typeface="Times New Roman"/>
              </a:rPr>
              <a:t>3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.</a:t>
            </a:r>
            <a:r>
              <a:rPr lang="cs-CZ" sz="3200" b="0" spc="-60" dirty="0" smtClean="0">
                <a:solidFill>
                  <a:srgbClr val="FFFF00"/>
                </a:solidFill>
                <a:latin typeface="+mj-lt"/>
                <a:cs typeface="Times New Roman"/>
              </a:rPr>
              <a:t> 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První Newtonův zákon – zákon setrvačnosti.</a:t>
            </a:r>
            <a:endParaRPr sz="3200" b="1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16637"/>
            <a:ext cx="10664109" cy="61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918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05267"/>
          </a:xfrm>
          <a:prstGeom prst="rect">
            <a:avLst/>
          </a:prstGeom>
          <a:solidFill>
            <a:srgbClr val="0066CC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200" dirty="0">
                <a:solidFill>
                  <a:srgbClr val="FFFF00"/>
                </a:solidFill>
                <a:latin typeface="+mj-lt"/>
                <a:cs typeface="Times New Roman"/>
              </a:rPr>
              <a:t>3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.</a:t>
            </a:r>
            <a:r>
              <a:rPr lang="cs-CZ" sz="3200" b="0" spc="-60" dirty="0" smtClean="0">
                <a:solidFill>
                  <a:srgbClr val="FFFF00"/>
                </a:solidFill>
                <a:latin typeface="+mj-lt"/>
                <a:cs typeface="Times New Roman"/>
              </a:rPr>
              <a:t> 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První Newtonův zákon – zákon setrvačnosti.</a:t>
            </a:r>
            <a:endParaRPr sz="3200" b="1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628650"/>
            <a:ext cx="10382250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6948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05267"/>
          </a:xfrm>
          <a:prstGeom prst="rect">
            <a:avLst/>
          </a:prstGeom>
          <a:solidFill>
            <a:srgbClr val="0066CC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4.</a:t>
            </a:r>
            <a:r>
              <a:rPr lang="cs-CZ" sz="3200" b="0" spc="-60" dirty="0" smtClean="0">
                <a:solidFill>
                  <a:srgbClr val="FFFF00"/>
                </a:solidFill>
                <a:latin typeface="+mj-lt"/>
                <a:cs typeface="Times New Roman"/>
              </a:rPr>
              <a:t> 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Druhý Newtonův zákon – zákon síly.</a:t>
            </a:r>
            <a:endParaRPr sz="3200" b="1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241300" y="581025"/>
            <a:ext cx="1021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a-Latn" b="0" i="1" u="none" strike="noStrike" baseline="0" dirty="0" smtClean="0">
                <a:solidFill>
                  <a:srgbClr val="000000"/>
                </a:solidFill>
                <a:latin typeface="Calibri"/>
              </a:rPr>
              <a:t>„Mutationem motus proportionalem esse vi motrici impressae et fieri secundam lineam rectam qua vis illa imprimitur.“ </a:t>
            </a:r>
            <a:endParaRPr lang="la-Latn" dirty="0"/>
          </a:p>
        </p:txBody>
      </p:sp>
      <p:sp>
        <p:nvSpPr>
          <p:cNvPr id="4" name="Obdélník 3"/>
          <p:cNvSpPr/>
          <p:nvPr/>
        </p:nvSpPr>
        <p:spPr>
          <a:xfrm>
            <a:off x="241299" y="1190625"/>
            <a:ext cx="8229601" cy="110799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cs-CZ" sz="2200" b="1" i="0" u="none" strike="noStrike" baseline="0" dirty="0" smtClean="0">
                <a:solidFill>
                  <a:srgbClr val="FF0000"/>
                </a:solidFill>
                <a:latin typeface="Calibri"/>
              </a:rPr>
              <a:t>Působí-li na těleso o hmotnosti </a:t>
            </a:r>
            <a:r>
              <a:rPr lang="cs-CZ" sz="2200" b="1" i="1" u="none" strike="noStrike" baseline="0" dirty="0" smtClean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cs-CZ" sz="2200" b="1" i="1" u="none" strike="noStrike" baseline="0" dirty="0" smtClean="0">
                <a:solidFill>
                  <a:srgbClr val="006FC0"/>
                </a:solidFill>
                <a:latin typeface="Calibri"/>
              </a:rPr>
              <a:t> </a:t>
            </a:r>
            <a:r>
              <a:rPr lang="cs-CZ" sz="2200" b="1" i="0" u="none" strike="noStrike" baseline="0" dirty="0" smtClean="0">
                <a:solidFill>
                  <a:srgbClr val="FF0000"/>
                </a:solidFill>
                <a:latin typeface="Calibri"/>
              </a:rPr>
              <a:t>síla </a:t>
            </a:r>
            <a:r>
              <a:rPr lang="cs-CZ" sz="2200" b="1" i="1" u="none" strike="noStrike" baseline="0" dirty="0" smtClean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cs-CZ" sz="2200" b="1" i="0" u="none" strike="noStrike" baseline="0" dirty="0" smtClean="0">
                <a:solidFill>
                  <a:srgbClr val="FF0000"/>
                </a:solidFill>
                <a:latin typeface="Calibri"/>
              </a:rPr>
              <a:t>, uděluje tomuto tělesu zrychlení </a:t>
            </a:r>
            <a:r>
              <a:rPr lang="cs-CZ" sz="2200" b="1" i="1" u="none" strike="noStrike" baseline="0" dirty="0" smtClean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cs-CZ" sz="2200" b="1" i="0" u="none" strike="noStrike" baseline="0" dirty="0" smtClean="0">
                <a:solidFill>
                  <a:srgbClr val="FF0000"/>
                </a:solidFill>
                <a:latin typeface="Calibri"/>
              </a:rPr>
              <a:t>, které je přímo úměrné velikosti působící síly a nepřímo úměrné hmotnosti tělesa. </a:t>
            </a:r>
            <a:endParaRPr lang="cs-CZ" sz="2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ovéPole 4"/>
              <p:cNvSpPr txBox="1"/>
              <p:nvPr/>
            </p:nvSpPr>
            <p:spPr>
              <a:xfrm>
                <a:off x="8544209" y="1297150"/>
                <a:ext cx="1145891" cy="783741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𝒂</m:t>
                      </m:r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𝑭</m:t>
                          </m:r>
                        </m:num>
                        <m:den>
                          <m: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𝒎</m:t>
                          </m:r>
                        </m:den>
                      </m:f>
                    </m:oMath>
                  </m:oMathPara>
                </a14:m>
                <a:endParaRPr lang="cs-CZ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ovéPo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4209" y="1297150"/>
                <a:ext cx="1145891" cy="78374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0" y="2333625"/>
            <a:ext cx="9067800" cy="5202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445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05267"/>
          </a:xfrm>
          <a:prstGeom prst="rect">
            <a:avLst/>
          </a:prstGeom>
          <a:solidFill>
            <a:srgbClr val="0066CC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4.</a:t>
            </a:r>
            <a:r>
              <a:rPr lang="cs-CZ" sz="3200" b="0" spc="-60" dirty="0" smtClean="0">
                <a:solidFill>
                  <a:srgbClr val="FFFF00"/>
                </a:solidFill>
                <a:latin typeface="+mj-lt"/>
                <a:cs typeface="Times New Roman"/>
              </a:rPr>
              <a:t> 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Druhý Newtonův zákon – zákon síly.</a:t>
            </a:r>
            <a:endParaRPr sz="3200" b="1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1" y="504825"/>
            <a:ext cx="10592016" cy="606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26258" y="6677025"/>
            <a:ext cx="69206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rgbClr val="FF0000"/>
                </a:solidFill>
              </a:rPr>
              <a:t>Setrvačná hmotnost vs. gravitační hmotnost</a:t>
            </a:r>
            <a:endParaRPr lang="cs-CZ" sz="24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ovéPole 6"/>
              <p:cNvSpPr txBox="1"/>
              <p:nvPr/>
            </p:nvSpPr>
            <p:spPr>
              <a:xfrm>
                <a:off x="165099" y="7138690"/>
                <a:ext cx="1045266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cs-CZ" dirty="0"/>
                  <a:t>s</a:t>
                </a:r>
                <a:r>
                  <a:rPr lang="cs-CZ" dirty="0" smtClean="0"/>
                  <a:t>etrvačnou hmotnost určujeme dynamicky ze vztahu </a:t>
                </a:r>
                <a14:m>
                  <m:oMath xmlns:m="http://schemas.openxmlformats.org/officeDocument/2006/math">
                    <m:r>
                      <a:rPr lang="cs-CZ" b="1" i="1" smtClean="0">
                        <a:latin typeface="Cambria Math"/>
                      </a:rPr>
                      <m:t>𝒎</m:t>
                    </m:r>
                    <m:r>
                      <a:rPr lang="cs-CZ" b="1" i="1" smtClean="0">
                        <a:latin typeface="Cambria Math"/>
                      </a:rPr>
                      <m:t>=</m:t>
                    </m:r>
                    <m:f>
                      <m:fPr>
                        <m:type m:val="lin"/>
                        <m:ctrlPr>
                          <a:rPr lang="cs-CZ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cs-CZ" b="1" i="1" smtClean="0">
                            <a:latin typeface="Cambria Math"/>
                          </a:rPr>
                          <m:t>𝑭</m:t>
                        </m:r>
                      </m:num>
                      <m:den>
                        <m:r>
                          <a:rPr lang="cs-CZ" b="1" i="1" smtClean="0">
                            <a:latin typeface="Cambria Math"/>
                          </a:rPr>
                          <m:t>𝒂</m:t>
                        </m:r>
                      </m:den>
                    </m:f>
                  </m:oMath>
                </a14:m>
                <a:r>
                  <a:rPr lang="cs-CZ" dirty="0" smtClean="0"/>
                  <a:t> pokud těleso nelze klasicky zvážit </a:t>
                </a:r>
                <a:endParaRPr lang="cs-CZ" dirty="0"/>
              </a:p>
            </p:txBody>
          </p:sp>
        </mc:Choice>
        <mc:Fallback xmlns="">
          <p:sp>
            <p:nvSpPr>
              <p:cNvPr id="7" name="TextovéPol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099" y="7138690"/>
                <a:ext cx="10452667" cy="369332"/>
              </a:xfrm>
              <a:prstGeom prst="rect">
                <a:avLst/>
              </a:prstGeom>
              <a:blipFill rotWithShape="1">
                <a:blip r:embed="rId4"/>
                <a:stretch>
                  <a:fillRect l="-350" t="-114754" b="-177049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648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05267"/>
          </a:xfrm>
          <a:prstGeom prst="rect">
            <a:avLst/>
          </a:prstGeom>
          <a:solidFill>
            <a:srgbClr val="0066CC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200" dirty="0">
                <a:solidFill>
                  <a:srgbClr val="FFFF00"/>
                </a:solidFill>
                <a:latin typeface="+mj-lt"/>
                <a:cs typeface="Times New Roman"/>
              </a:rPr>
              <a:t>5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.</a:t>
            </a:r>
            <a:r>
              <a:rPr lang="cs-CZ" sz="3200" b="0" spc="-60" dirty="0" smtClean="0">
                <a:solidFill>
                  <a:srgbClr val="FFFF00"/>
                </a:solidFill>
                <a:latin typeface="+mj-lt"/>
                <a:cs typeface="Times New Roman"/>
              </a:rPr>
              <a:t> 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Třetí Newtonův zákon – zákon akce a reakce.</a:t>
            </a:r>
            <a:endParaRPr sz="3200" b="1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1025"/>
            <a:ext cx="1711978" cy="148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ovéPole 8"/>
          <p:cNvSpPr txBox="1"/>
          <p:nvPr/>
        </p:nvSpPr>
        <p:spPr>
          <a:xfrm>
            <a:off x="1993900" y="676056"/>
            <a:ext cx="3060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Kde už jsme se setkali se zákonem akce a reakce?</a:t>
            </a:r>
            <a:endParaRPr lang="cs-CZ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3900" y="581025"/>
            <a:ext cx="4695825" cy="3132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2070100" y="1419225"/>
            <a:ext cx="3505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rgbClr val="FF0000"/>
                </a:solidFill>
              </a:rPr>
              <a:t>Při určování výslednice dvou sil opačného směru a stejné velikosti.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88900" y="2512690"/>
            <a:ext cx="5486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la-Latn" b="0" i="1" u="none" strike="noStrike" baseline="0" dirty="0" smtClean="0">
                <a:solidFill>
                  <a:srgbClr val="000000"/>
                </a:solidFill>
                <a:latin typeface="Calibri"/>
              </a:rPr>
              <a:t>„Actioni contrariam semper et aequalem esse reactionem; sive: corporum duorum actiones in se mutuo semper esse aequales et in partes contrarias dirigi.“ </a:t>
            </a:r>
            <a:endParaRPr lang="la-Latn" dirty="0"/>
          </a:p>
        </p:txBody>
      </p:sp>
      <p:sp>
        <p:nvSpPr>
          <p:cNvPr id="5" name="Obdélník 4"/>
          <p:cNvSpPr/>
          <p:nvPr/>
        </p:nvSpPr>
        <p:spPr>
          <a:xfrm>
            <a:off x="88900" y="3436508"/>
            <a:ext cx="5486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dirty="0" smtClean="0"/>
              <a:t>„</a:t>
            </a:r>
            <a:r>
              <a:rPr lang="cs-CZ" i="1" dirty="0" smtClean="0"/>
              <a:t>Na akci je vždy opačná a stejná reakce; nebo: akce dvou těles na sebe jsou vždy stejné a směřují v opačných směrech.</a:t>
            </a:r>
            <a:r>
              <a:rPr lang="cs-CZ" dirty="0" smtClean="0"/>
              <a:t>“</a:t>
            </a:r>
            <a:endParaRPr lang="cs-CZ" dirty="0"/>
          </a:p>
        </p:txBody>
      </p:sp>
      <p:sp>
        <p:nvSpPr>
          <p:cNvPr id="10" name="Obdélník 9"/>
          <p:cNvSpPr/>
          <p:nvPr/>
        </p:nvSpPr>
        <p:spPr>
          <a:xfrm>
            <a:off x="88899" y="4359838"/>
            <a:ext cx="10410825" cy="83099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cs-CZ" sz="2400" b="1" i="0" u="none" strike="noStrike" baseline="0" dirty="0" smtClean="0">
                <a:solidFill>
                  <a:srgbClr val="FF0000"/>
                </a:solidFill>
                <a:latin typeface="Calibri"/>
              </a:rPr>
              <a:t>Dvě tělesa na sebe působí stejně velikými silami opačného směru. Tyto síly vznikají a zanikají současně. </a:t>
            </a:r>
            <a:endParaRPr lang="cs-CZ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ovéPole 10"/>
              <p:cNvSpPr txBox="1"/>
              <p:nvPr/>
            </p:nvSpPr>
            <p:spPr>
              <a:xfrm>
                <a:off x="4552604" y="5305425"/>
                <a:ext cx="1588192" cy="506421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cs-CZ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cs-CZ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cs-CZ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e>
                      </m:acc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=−</m:t>
                      </m:r>
                      <m:acc>
                        <m:accPr>
                          <m:chr m:val="⃗"/>
                          <m:ctrlP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cs-CZ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cs-CZ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cs-CZ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cs-CZ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ovéPol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2604" y="5305425"/>
                <a:ext cx="1588192" cy="50642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ovéPole 11"/>
              <p:cNvSpPr txBox="1"/>
              <p:nvPr/>
            </p:nvSpPr>
            <p:spPr>
              <a:xfrm>
                <a:off x="2374900" y="5306222"/>
                <a:ext cx="1967718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sz="24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cs-CZ" sz="2400" b="0" i="1" smtClean="0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cs-CZ" sz="24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cs-CZ" sz="2400" b="0" i="1" smtClean="0">
                          <a:latin typeface="Cambria Math"/>
                        </a:rPr>
                        <m:t>−</m:t>
                      </m:r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𝒂𝒌𝒄𝒆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cs-CZ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cs-CZ" sz="2400" b="0" i="1" smtClean="0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cs-CZ" sz="24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cs-CZ" sz="2400" b="0" i="1" smtClean="0">
                          <a:latin typeface="Cambria Math"/>
                        </a:rPr>
                        <m:t>−</m:t>
                      </m:r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𝒓𝒆𝒂𝒌𝒄𝒆</m:t>
                      </m:r>
                    </m:oMath>
                  </m:oMathPara>
                </a14:m>
                <a:endParaRPr lang="cs-CZ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TextovéPol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4900" y="5306222"/>
                <a:ext cx="1967718" cy="830997"/>
              </a:xfrm>
              <a:prstGeom prst="rect">
                <a:avLst/>
              </a:prstGeom>
              <a:blipFill rotWithShape="1">
                <a:blip r:embed="rId6"/>
                <a:stretch>
                  <a:fillRect b="-730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ovéPole 12"/>
          <p:cNvSpPr txBox="1"/>
          <p:nvPr/>
        </p:nvSpPr>
        <p:spPr>
          <a:xfrm>
            <a:off x="241300" y="6448425"/>
            <a:ext cx="1021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400" dirty="0"/>
              <a:t>ú</a:t>
            </a:r>
            <a:r>
              <a:rPr lang="cs-CZ" sz="2400" dirty="0" smtClean="0"/>
              <a:t>činky sil se vzájemně neruší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400" b="1" dirty="0">
                <a:solidFill>
                  <a:srgbClr val="FF0000"/>
                </a:solidFill>
              </a:rPr>
              <a:t>v</a:t>
            </a:r>
            <a:r>
              <a:rPr lang="cs-CZ" sz="2400" b="1" dirty="0" smtClean="0">
                <a:solidFill>
                  <a:srgbClr val="FF0000"/>
                </a:solidFill>
              </a:rPr>
              <a:t>ýslednice sil není nulová</a:t>
            </a:r>
            <a:r>
              <a:rPr lang="cs-CZ" sz="2400" dirty="0" smtClean="0"/>
              <a:t>, protože každá síla působí na jiné těleso</a:t>
            </a:r>
            <a:endParaRPr lang="cs-CZ" sz="2400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6413500" y="5305425"/>
            <a:ext cx="403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</a:rPr>
              <a:t>s</a:t>
            </a:r>
            <a:r>
              <a:rPr lang="cs-CZ" sz="2400" dirty="0" smtClean="0">
                <a:solidFill>
                  <a:schemeClr val="tx1"/>
                </a:solidFill>
              </a:rPr>
              <a:t>íly mají </a:t>
            </a:r>
            <a:r>
              <a:rPr lang="cs-CZ" sz="2400" b="1" dirty="0" smtClean="0">
                <a:solidFill>
                  <a:srgbClr val="FF0000"/>
                </a:solidFill>
              </a:rPr>
              <a:t>stejnou velikost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</a:rPr>
              <a:t>s</a:t>
            </a:r>
            <a:r>
              <a:rPr lang="cs-CZ" sz="2400" dirty="0" smtClean="0">
                <a:solidFill>
                  <a:schemeClr val="tx1"/>
                </a:solidFill>
              </a:rPr>
              <a:t>íly mají </a:t>
            </a:r>
            <a:r>
              <a:rPr lang="cs-CZ" sz="2400" b="1" dirty="0" smtClean="0">
                <a:solidFill>
                  <a:srgbClr val="FF0000"/>
                </a:solidFill>
              </a:rPr>
              <a:t>opačný směr</a:t>
            </a:r>
            <a:endParaRPr lang="cs-CZ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9067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/>
      <p:bldP spid="4" grpId="0"/>
      <p:bldP spid="5" grpId="0"/>
      <p:bldP spid="10" grpId="0" animBg="1"/>
      <p:bldP spid="11" grpId="0" animBg="1"/>
      <p:bldP spid="12" grpId="0"/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443711"/>
          </a:xfrm>
          <a:prstGeom prst="rect">
            <a:avLst/>
          </a:prstGeom>
          <a:solidFill>
            <a:srgbClr val="0066CC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2800" dirty="0" smtClean="0">
                <a:solidFill>
                  <a:srgbClr val="FFFF00"/>
                </a:solidFill>
                <a:latin typeface="+mj-lt"/>
              </a:rPr>
              <a:t>1</a:t>
            </a:r>
            <a:r>
              <a:rPr lang="cs-CZ" sz="2800" b="0" spc="-60" dirty="0" smtClean="0">
                <a:solidFill>
                  <a:srgbClr val="FFFF00"/>
                </a:solidFill>
                <a:latin typeface="+mj-lt"/>
                <a:cs typeface="Times New Roman"/>
              </a:rPr>
              <a:t> </a:t>
            </a:r>
            <a:r>
              <a:rPr lang="cs-CZ" sz="2800" dirty="0" smtClean="0">
                <a:solidFill>
                  <a:srgbClr val="FFFF00"/>
                </a:solidFill>
                <a:latin typeface="+mj-lt"/>
              </a:rPr>
              <a:t>Historie a vývoj, významné osobnosti</a:t>
            </a:r>
            <a:endParaRPr sz="2800" b="1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2051" name="Picture 3" descr="C:\Users\imhotep\Downloads\dynamika-starove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2957"/>
            <a:ext cx="10694838" cy="7129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05267"/>
          </a:xfrm>
          <a:prstGeom prst="rect">
            <a:avLst/>
          </a:prstGeom>
          <a:solidFill>
            <a:srgbClr val="0066CC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200" dirty="0">
                <a:solidFill>
                  <a:srgbClr val="FFFF00"/>
                </a:solidFill>
                <a:latin typeface="+mj-lt"/>
                <a:cs typeface="Times New Roman"/>
              </a:rPr>
              <a:t>5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.</a:t>
            </a:r>
            <a:r>
              <a:rPr lang="cs-CZ" sz="3200" b="0" spc="-60" dirty="0" smtClean="0">
                <a:solidFill>
                  <a:srgbClr val="FFFF00"/>
                </a:solidFill>
                <a:latin typeface="+mj-lt"/>
                <a:cs typeface="Times New Roman"/>
              </a:rPr>
              <a:t> 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Třetí Newtonův zákon – zákon akce a reakce.</a:t>
            </a:r>
            <a:endParaRPr sz="3200" b="1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9" y="504825"/>
            <a:ext cx="10572426" cy="5013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8583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05267"/>
          </a:xfrm>
          <a:prstGeom prst="rect">
            <a:avLst/>
          </a:prstGeom>
          <a:solidFill>
            <a:srgbClr val="0066CC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200" dirty="0">
                <a:solidFill>
                  <a:srgbClr val="FFFF00"/>
                </a:solidFill>
                <a:latin typeface="+mj-lt"/>
                <a:cs typeface="Times New Roman"/>
              </a:rPr>
              <a:t>5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.</a:t>
            </a:r>
            <a:r>
              <a:rPr lang="cs-CZ" sz="3200" b="0" spc="-60" dirty="0" smtClean="0">
                <a:solidFill>
                  <a:srgbClr val="FFFF00"/>
                </a:solidFill>
                <a:latin typeface="+mj-lt"/>
                <a:cs typeface="Times New Roman"/>
              </a:rPr>
              <a:t> 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Třetí Newtonův zákon – zákon akce a reakce.</a:t>
            </a:r>
            <a:endParaRPr sz="3200" b="1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900" y="1787525"/>
            <a:ext cx="8661400" cy="572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1025"/>
            <a:ext cx="1711978" cy="148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1993900" y="809625"/>
            <a:ext cx="548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Který z obrázků zobrazuje akci a reakci?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8164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05267"/>
          </a:xfrm>
          <a:prstGeom prst="rect">
            <a:avLst/>
          </a:prstGeom>
          <a:solidFill>
            <a:srgbClr val="0066CC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200" dirty="0">
                <a:solidFill>
                  <a:srgbClr val="FFFF00"/>
                </a:solidFill>
                <a:latin typeface="+mj-lt"/>
                <a:cs typeface="Times New Roman"/>
              </a:rPr>
              <a:t>5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.</a:t>
            </a:r>
            <a:r>
              <a:rPr lang="cs-CZ" sz="3200" b="0" spc="-60" dirty="0" smtClean="0">
                <a:solidFill>
                  <a:srgbClr val="FFFF00"/>
                </a:solidFill>
                <a:latin typeface="+mj-lt"/>
                <a:cs typeface="Times New Roman"/>
              </a:rPr>
              <a:t> 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Třetí Newtonův zákon – zákon akce a reakce.</a:t>
            </a:r>
            <a:endParaRPr sz="3200" b="1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4338" name="Picture 2" descr="C:\Users\imhotep\Downloads\co-neni-akce-reakc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30225"/>
            <a:ext cx="10515600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694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05267"/>
          </a:xfrm>
          <a:prstGeom prst="rect">
            <a:avLst/>
          </a:prstGeom>
          <a:solidFill>
            <a:srgbClr val="0066CC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6.</a:t>
            </a:r>
            <a:r>
              <a:rPr lang="cs-CZ" sz="3200" b="0" spc="-60" dirty="0" smtClean="0">
                <a:solidFill>
                  <a:srgbClr val="FFFF00"/>
                </a:solidFill>
                <a:latin typeface="+mj-lt"/>
                <a:cs typeface="Times New Roman"/>
              </a:rPr>
              <a:t> 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Hybnost. Změna hybnosti. Impulz síly.</a:t>
            </a:r>
            <a:endParaRPr sz="3200" b="1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5362" name="Picture 2" descr="C:\Users\imhotep\Downloads\bitva-bila-hor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0" y="784225"/>
            <a:ext cx="9753600" cy="650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359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05267"/>
          </a:xfrm>
          <a:prstGeom prst="rect">
            <a:avLst/>
          </a:prstGeom>
          <a:solidFill>
            <a:srgbClr val="0066CC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6.</a:t>
            </a:r>
            <a:r>
              <a:rPr lang="cs-CZ" sz="3200" b="0" spc="-60" dirty="0" smtClean="0">
                <a:solidFill>
                  <a:srgbClr val="FFFF00"/>
                </a:solidFill>
                <a:latin typeface="+mj-lt"/>
                <a:cs typeface="Times New Roman"/>
              </a:rPr>
              <a:t> 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Hybnost. Změna hybnosti. Impulz síly.</a:t>
            </a:r>
            <a:endParaRPr sz="3200" b="1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57" y="581025"/>
            <a:ext cx="10462286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5394917"/>
            <a:ext cx="10565143" cy="1129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1756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05267"/>
          </a:xfrm>
          <a:prstGeom prst="rect">
            <a:avLst/>
          </a:prstGeom>
          <a:solidFill>
            <a:srgbClr val="0066CC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6.</a:t>
            </a:r>
            <a:r>
              <a:rPr lang="cs-CZ" sz="3200" b="0" spc="-60" dirty="0" smtClean="0">
                <a:solidFill>
                  <a:srgbClr val="FFFF00"/>
                </a:solidFill>
                <a:latin typeface="+mj-lt"/>
                <a:cs typeface="Times New Roman"/>
              </a:rPr>
              <a:t> 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Hybnost. Změna hybnosti. Impulz síly.</a:t>
            </a:r>
            <a:endParaRPr sz="3200" b="1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8" y="581025"/>
            <a:ext cx="10410825" cy="547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086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05267"/>
          </a:xfrm>
          <a:prstGeom prst="rect">
            <a:avLst/>
          </a:prstGeom>
          <a:solidFill>
            <a:srgbClr val="0066CC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6.</a:t>
            </a:r>
            <a:r>
              <a:rPr lang="cs-CZ" sz="3200" b="0" spc="-60" dirty="0" smtClean="0">
                <a:solidFill>
                  <a:srgbClr val="FFFF00"/>
                </a:solidFill>
                <a:latin typeface="+mj-lt"/>
                <a:cs typeface="Times New Roman"/>
              </a:rPr>
              <a:t> 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Hybnost. Změna hybnosti. Impulz síly.</a:t>
            </a:r>
            <a:endParaRPr sz="3200" b="1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2" y="581025"/>
            <a:ext cx="10538376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ovéPole 2"/>
              <p:cNvSpPr txBox="1"/>
              <p:nvPr/>
            </p:nvSpPr>
            <p:spPr>
              <a:xfrm>
                <a:off x="77512" y="5453360"/>
                <a:ext cx="10615888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2400" b="1" dirty="0" smtClean="0">
                    <a:solidFill>
                      <a:srgbClr val="FF0000"/>
                    </a:solidFill>
                  </a:rPr>
                  <a:t>hybnost –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cs-CZ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cs-CZ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𝒑</m:t>
                        </m:r>
                      </m:e>
                    </m:acc>
                  </m:oMath>
                </a14:m>
                <a:r>
                  <a:rPr lang="cs-CZ" sz="2400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en-GB" sz="24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</a:t>
                </a:r>
                <a:r>
                  <a:rPr lang="cs-CZ" sz="2400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GB" sz="24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]</a:t>
                </a:r>
                <a:r>
                  <a:rPr lang="cs-CZ" sz="24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cs-CZ" sz="2400" b="0" i="1" smtClean="0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𝑘𝑔</m:t>
                    </m:r>
                    <m:r>
                      <a:rPr lang="cs-CZ" sz="24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∙</m:t>
                    </m:r>
                    <m:r>
                      <a:rPr lang="cs-CZ" sz="24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𝑚</m:t>
                    </m:r>
                    <m:r>
                      <a:rPr lang="cs-CZ" sz="24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∙</m:t>
                    </m:r>
                    <m:sSup>
                      <m:sSupPr>
                        <m:ctrlPr>
                          <a:rPr lang="cs-CZ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cs-CZ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  <m:sup>
                        <m:r>
                          <a:rPr lang="cs-CZ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lang="cs-CZ" sz="2400" dirty="0" smtClean="0"/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cs-CZ" sz="2400" dirty="0"/>
                  <a:t>v</a:t>
                </a:r>
                <a:r>
                  <a:rPr lang="cs-CZ" sz="2400" dirty="0" smtClean="0"/>
                  <a:t>ektorová veličina</a:t>
                </a: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cs-CZ" sz="2400" dirty="0"/>
                  <a:t>s</a:t>
                </a:r>
                <a:r>
                  <a:rPr lang="cs-CZ" sz="2400" dirty="0" smtClean="0"/>
                  <a:t>měr okamžité rychlosti</a:t>
                </a: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cs-CZ" sz="2400" dirty="0"/>
                  <a:t>c</a:t>
                </a:r>
                <a:r>
                  <a:rPr lang="cs-CZ" sz="2400" dirty="0" smtClean="0"/>
                  <a:t>harakterizuje pohybový stav tělesa </a:t>
                </a:r>
                <a:endParaRPr lang="cs-CZ" sz="2400" dirty="0"/>
              </a:p>
            </p:txBody>
          </p:sp>
        </mc:Choice>
        <mc:Fallback xmlns="">
          <p:sp>
            <p:nvSpPr>
              <p:cNvPr id="3" name="TextovéPol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12" y="5453360"/>
                <a:ext cx="10615888" cy="1569660"/>
              </a:xfrm>
              <a:prstGeom prst="rect">
                <a:avLst/>
              </a:prstGeom>
              <a:blipFill rotWithShape="1">
                <a:blip r:embed="rId4"/>
                <a:stretch>
                  <a:fillRect l="-919" t="-3113" b="-8560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ovéPole 4"/>
              <p:cNvSpPr txBox="1"/>
              <p:nvPr/>
            </p:nvSpPr>
            <p:spPr>
              <a:xfrm>
                <a:off x="6642100" y="6007357"/>
                <a:ext cx="1330236" cy="461665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𝒑</m:t>
                      </m:r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𝒎𝒗</m:t>
                      </m:r>
                    </m:oMath>
                  </m:oMathPara>
                </a14:m>
                <a:endParaRPr lang="cs-CZ" sz="2400" b="1" i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ovéPo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2100" y="6007357"/>
                <a:ext cx="1330236" cy="461665"/>
              </a:xfrm>
              <a:prstGeom prst="rect">
                <a:avLst/>
              </a:prstGeom>
              <a:blipFill rotWithShape="1">
                <a:blip r:embed="rId5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3690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05267"/>
          </a:xfrm>
          <a:prstGeom prst="rect">
            <a:avLst/>
          </a:prstGeom>
          <a:solidFill>
            <a:srgbClr val="0066CC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6.</a:t>
            </a:r>
            <a:r>
              <a:rPr lang="cs-CZ" sz="3200" b="0" spc="-60" dirty="0" smtClean="0">
                <a:solidFill>
                  <a:srgbClr val="FFFF00"/>
                </a:solidFill>
                <a:latin typeface="+mj-lt"/>
                <a:cs typeface="Times New Roman"/>
              </a:rPr>
              <a:t> 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Hybnost. Změna hybnosti. Impulz síly.</a:t>
            </a:r>
            <a:endParaRPr sz="3200" b="1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612775"/>
            <a:ext cx="8559800" cy="575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ovéPole 3"/>
              <p:cNvSpPr txBox="1"/>
              <p:nvPr/>
            </p:nvSpPr>
            <p:spPr>
              <a:xfrm>
                <a:off x="0" y="6448425"/>
                <a:ext cx="10693400" cy="11207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dirty="0" smtClean="0"/>
                  <a:t>	Bude-li každá koule působit na kuželku po stejnou dobu, </a:t>
                </a:r>
                <a:br>
                  <a:rPr lang="cs-CZ" dirty="0" smtClean="0"/>
                </a:br>
                <a:r>
                  <a:rPr lang="cs-CZ" dirty="0" smtClean="0"/>
                  <a:t>	</a:t>
                </a:r>
                <a:r>
                  <a:rPr lang="cs-CZ" b="1" dirty="0" smtClean="0">
                    <a:solidFill>
                      <a:srgbClr val="FF0000"/>
                    </a:solidFill>
                  </a:rPr>
                  <a:t>bude silový účinek obou koulí stejný</a:t>
                </a:r>
                <a:r>
                  <a:rPr lang="cs-CZ" dirty="0" smtClean="0"/>
                  <a:t>, protože obě mají stejnou hybnost: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cs-CZ" b="1" i="1" smtClean="0">
                              <a:latin typeface="Cambria Math"/>
                            </a:rPr>
                            <m:t>𝒑</m:t>
                          </m:r>
                        </m:e>
                        <m:sub>
                          <m:r>
                            <a:rPr lang="cs-CZ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cs-CZ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cs-CZ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cs-CZ" b="0" i="1" smtClean="0">
                          <a:latin typeface="Cambria Math"/>
                        </a:rPr>
                        <m:t>=5</m:t>
                      </m:r>
                      <m:r>
                        <a:rPr lang="cs-CZ" b="0" i="1" smtClean="0">
                          <a:latin typeface="Cambria Math"/>
                          <a:ea typeface="Cambria Math"/>
                        </a:rPr>
                        <m:t>∙2 </m:t>
                      </m:r>
                      <m:r>
                        <a:rPr lang="cs-CZ" b="0" i="1" smtClean="0">
                          <a:latin typeface="Cambria Math"/>
                          <a:ea typeface="Cambria Math"/>
                        </a:rPr>
                        <m:t>𝑘𝑔</m:t>
                      </m:r>
                      <m:f>
                        <m:fPr>
                          <m:ctrlPr>
                            <a:rPr lang="cs-CZ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cs-CZ" b="0" i="1" smtClean="0">
                              <a:latin typeface="Cambria Math"/>
                              <a:ea typeface="Cambria Math"/>
                            </a:rPr>
                            <m:t>𝑚</m:t>
                          </m:r>
                        </m:num>
                        <m:den>
                          <m:r>
                            <a:rPr lang="cs-CZ" b="0" i="1" smtClean="0">
                              <a:latin typeface="Cambria Math"/>
                              <a:ea typeface="Cambria Math"/>
                            </a:rPr>
                            <m:t>𝑠</m:t>
                          </m:r>
                        </m:den>
                      </m:f>
                      <m:r>
                        <a:rPr lang="cs-CZ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cs-CZ" b="1" i="1" smtClean="0">
                          <a:latin typeface="Cambria Math"/>
                          <a:ea typeface="Cambria Math"/>
                        </a:rPr>
                        <m:t>𝟏𝟎</m:t>
                      </m:r>
                      <m:r>
                        <a:rPr lang="cs-CZ" b="1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cs-CZ" b="1" i="1" smtClean="0">
                          <a:latin typeface="Cambria Math"/>
                          <a:ea typeface="Cambria Math"/>
                        </a:rPr>
                        <m:t>𝒌𝒈</m:t>
                      </m:r>
                      <m:r>
                        <a:rPr lang="cs-CZ" b="1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cs-CZ" b="1" i="1" smtClean="0">
                          <a:latin typeface="Cambria Math"/>
                          <a:ea typeface="Cambria Math"/>
                        </a:rPr>
                        <m:t>𝒎</m:t>
                      </m:r>
                      <m:sSup>
                        <m:sSupPr>
                          <m:ctrlPr>
                            <a:rPr lang="cs-CZ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cs-CZ" b="1" i="1" smtClean="0"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cs-CZ" b="1" i="1" smtClean="0">
                              <a:latin typeface="Cambria Math"/>
                              <a:ea typeface="Cambria Math"/>
                            </a:rPr>
                            <m:t>𝒔</m:t>
                          </m:r>
                        </m:e>
                        <m:sup>
                          <m:r>
                            <a:rPr lang="cs-CZ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cs-CZ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p>
                      </m:sSup>
                      <m:r>
                        <a:rPr lang="cs-CZ" b="1" i="1" smtClean="0">
                          <a:latin typeface="Cambria Math"/>
                          <a:ea typeface="Cambria Math"/>
                        </a:rPr>
                        <m:t>         </m:t>
                      </m:r>
                      <m:sSub>
                        <m:sSubPr>
                          <m:ctrlPr>
                            <a:rPr lang="cs-CZ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cs-CZ" b="1" i="1" smtClean="0">
                              <a:latin typeface="Cambria Math"/>
                            </a:rPr>
                            <m:t>𝒑</m:t>
                          </m:r>
                        </m:e>
                        <m:sub>
                          <m:r>
                            <a:rPr lang="cs-CZ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cs-CZ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cs-CZ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cs-CZ" b="0" i="1" smtClean="0">
                          <a:latin typeface="Cambria Math"/>
                        </a:rPr>
                        <m:t>=0,05</m:t>
                      </m:r>
                      <m:r>
                        <a:rPr lang="cs-CZ" b="0" i="1" smtClean="0">
                          <a:latin typeface="Cambria Math"/>
                          <a:ea typeface="Cambria Math"/>
                        </a:rPr>
                        <m:t>∙200 </m:t>
                      </m:r>
                      <m:r>
                        <a:rPr lang="cs-CZ" b="0" i="1" smtClean="0">
                          <a:latin typeface="Cambria Math"/>
                          <a:ea typeface="Cambria Math"/>
                        </a:rPr>
                        <m:t>𝑘𝑔</m:t>
                      </m:r>
                      <m:f>
                        <m:fPr>
                          <m:ctrlPr>
                            <a:rPr lang="cs-CZ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cs-CZ" b="0" i="1" smtClean="0">
                              <a:latin typeface="Cambria Math"/>
                              <a:ea typeface="Cambria Math"/>
                            </a:rPr>
                            <m:t>𝑚</m:t>
                          </m:r>
                        </m:num>
                        <m:den>
                          <m:r>
                            <a:rPr lang="cs-CZ" b="0" i="1" smtClean="0">
                              <a:latin typeface="Cambria Math"/>
                              <a:ea typeface="Cambria Math"/>
                            </a:rPr>
                            <m:t>𝑠</m:t>
                          </m:r>
                        </m:den>
                      </m:f>
                      <m:r>
                        <a:rPr lang="cs-CZ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cs-CZ" b="1" i="1" smtClean="0">
                          <a:latin typeface="Cambria Math"/>
                          <a:ea typeface="Cambria Math"/>
                        </a:rPr>
                        <m:t>𝟏𝟎</m:t>
                      </m:r>
                      <m:r>
                        <a:rPr lang="cs-CZ" b="1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cs-CZ" b="1" i="1" smtClean="0">
                          <a:latin typeface="Cambria Math"/>
                          <a:ea typeface="Cambria Math"/>
                        </a:rPr>
                        <m:t>𝒌𝒈</m:t>
                      </m:r>
                      <m:r>
                        <a:rPr lang="cs-CZ" b="1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cs-CZ" b="1" i="1" smtClean="0">
                          <a:latin typeface="Cambria Math"/>
                          <a:ea typeface="Cambria Math"/>
                        </a:rPr>
                        <m:t>𝒎</m:t>
                      </m:r>
                      <m:sSup>
                        <m:sSupPr>
                          <m:ctrlPr>
                            <a:rPr lang="cs-CZ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cs-CZ" b="1" i="1" smtClean="0"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cs-CZ" b="1" i="1" smtClean="0">
                              <a:latin typeface="Cambria Math"/>
                              <a:ea typeface="Cambria Math"/>
                            </a:rPr>
                            <m:t>𝒔</m:t>
                          </m:r>
                        </m:e>
                        <m:sup>
                          <m:r>
                            <a:rPr lang="cs-CZ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cs-CZ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cs-CZ" b="1" dirty="0"/>
              </a:p>
            </p:txBody>
          </p:sp>
        </mc:Choice>
        <mc:Fallback xmlns="">
          <p:sp>
            <p:nvSpPr>
              <p:cNvPr id="4" name="TextovéPo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6448425"/>
                <a:ext cx="10693400" cy="1120756"/>
              </a:xfrm>
              <a:prstGeom prst="rect">
                <a:avLst/>
              </a:prstGeom>
              <a:blipFill rotWithShape="1">
                <a:blip r:embed="rId4"/>
                <a:stretch>
                  <a:fillRect t="-2717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5449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05267"/>
          </a:xfrm>
          <a:prstGeom prst="rect">
            <a:avLst/>
          </a:prstGeom>
          <a:solidFill>
            <a:srgbClr val="0066CC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6.</a:t>
            </a:r>
            <a:r>
              <a:rPr lang="cs-CZ" sz="3200" b="0" spc="-60" dirty="0" smtClean="0">
                <a:solidFill>
                  <a:srgbClr val="FFFF00"/>
                </a:solidFill>
                <a:latin typeface="+mj-lt"/>
                <a:cs typeface="Times New Roman"/>
              </a:rPr>
              <a:t> 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Hybnost. Změna hybnosti. Impulz síly.</a:t>
            </a:r>
            <a:endParaRPr sz="3200" b="1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1025"/>
            <a:ext cx="1711978" cy="148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ovéPole 5"/>
              <p:cNvSpPr txBox="1"/>
              <p:nvPr/>
            </p:nvSpPr>
            <p:spPr>
              <a:xfrm>
                <a:off x="1993900" y="809625"/>
                <a:ext cx="236220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cs-CZ" dirty="0" smtClean="0"/>
                  <a:t>Platí zákon síly formulovaný vztahem </a:t>
                </a:r>
                <a14:m>
                  <m:oMath xmlns:m="http://schemas.openxmlformats.org/officeDocument/2006/math">
                    <m:r>
                      <a:rPr lang="cs-CZ" b="0" i="1" smtClean="0">
                        <a:latin typeface="Cambria Math"/>
                      </a:rPr>
                      <m:t>𝐹</m:t>
                    </m:r>
                    <m:r>
                      <a:rPr lang="cs-CZ" b="0" i="1" smtClean="0">
                        <a:latin typeface="Cambria Math"/>
                      </a:rPr>
                      <m:t>=</m:t>
                    </m:r>
                    <m:r>
                      <a:rPr lang="cs-CZ" b="0" i="1" smtClean="0">
                        <a:latin typeface="Cambria Math"/>
                      </a:rPr>
                      <m:t>𝑚𝑎</m:t>
                    </m:r>
                  </m:oMath>
                </a14:m>
                <a:r>
                  <a:rPr lang="cs-CZ" dirty="0" smtClean="0"/>
                  <a:t> obecně?</a:t>
                </a:r>
                <a:endParaRPr lang="cs-CZ" dirty="0"/>
              </a:p>
            </p:txBody>
          </p:sp>
        </mc:Choice>
        <mc:Fallback xmlns="">
          <p:sp>
            <p:nvSpPr>
              <p:cNvPr id="6" name="TextovéPol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3900" y="809625"/>
                <a:ext cx="2362200" cy="923330"/>
              </a:xfrm>
              <a:prstGeom prst="rect">
                <a:avLst/>
              </a:prstGeom>
              <a:blipFill rotWithShape="1">
                <a:blip r:embed="rId4"/>
                <a:stretch>
                  <a:fillRect l="-2062" t="-3311" r="-2062" b="-9934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ovéPole 2"/>
          <p:cNvSpPr txBox="1"/>
          <p:nvPr/>
        </p:nvSpPr>
        <p:spPr>
          <a:xfrm>
            <a:off x="1993900" y="1732955"/>
            <a:ext cx="350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Neplatí. Platí pouze pro tělesa s konstantní hmotností.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5499100" y="860722"/>
            <a:ext cx="487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dirty="0" smtClean="0"/>
              <a:t>Dokážete uvést příklad tělesa, u kterého se při pohybu mění hmotnost?</a:t>
            </a:r>
            <a:endParaRPr lang="cs-CZ" dirty="0"/>
          </a:p>
        </p:txBody>
      </p:sp>
      <p:pic>
        <p:nvPicPr>
          <p:cNvPr id="20482" name="Picture 2" descr="TOP 5: Rakety, na které se můžeme těšit – Kosmonautix.cz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484" y="1507053"/>
            <a:ext cx="3200416" cy="5544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véPole 6"/>
          <p:cNvSpPr txBox="1"/>
          <p:nvPr/>
        </p:nvSpPr>
        <p:spPr>
          <a:xfrm>
            <a:off x="0" y="2790825"/>
            <a:ext cx="6413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rgbClr val="FF0000"/>
                </a:solidFill>
              </a:rPr>
              <a:t>Změna hybnosti</a:t>
            </a:r>
            <a:endParaRPr lang="cs-CZ" sz="24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ovéPole 8"/>
              <p:cNvSpPr txBox="1"/>
              <p:nvPr/>
            </p:nvSpPr>
            <p:spPr>
              <a:xfrm>
                <a:off x="88900" y="3252490"/>
                <a:ext cx="3138039" cy="7861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2400" b="0" i="1" smtClean="0">
                          <a:latin typeface="Cambria Math"/>
                        </a:rPr>
                        <m:t>𝐹</m:t>
                      </m:r>
                      <m:r>
                        <a:rPr lang="cs-CZ" sz="2400" b="0" i="1" smtClean="0">
                          <a:latin typeface="Cambria Math"/>
                        </a:rPr>
                        <m:t>=</m:t>
                      </m:r>
                      <m:r>
                        <a:rPr lang="cs-CZ" sz="2400" b="0" i="1" smtClean="0">
                          <a:latin typeface="Cambria Math"/>
                        </a:rPr>
                        <m:t>𝑚𝑎</m:t>
                      </m:r>
                      <m:r>
                        <a:rPr lang="cs-CZ" sz="2400" b="0" i="1" smtClean="0">
                          <a:latin typeface="Cambria Math"/>
                        </a:rPr>
                        <m:t>=</m:t>
                      </m:r>
                      <m:r>
                        <a:rPr lang="cs-CZ" sz="2400" b="0" i="1" smtClean="0">
                          <a:latin typeface="Cambria Math"/>
                        </a:rPr>
                        <m:t>𝑚</m:t>
                      </m:r>
                      <m:f>
                        <m:fPr>
                          <m:ctrlPr>
                            <a:rPr lang="cs-CZ" sz="24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cs-CZ" sz="2400" b="0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cs-CZ" sz="2400" b="0" i="1" smtClean="0">
                              <a:latin typeface="Cambria Math"/>
                              <a:ea typeface="Cambria Math"/>
                            </a:rPr>
                            <m:t>𝑣</m:t>
                          </m:r>
                        </m:num>
                        <m:den>
                          <m:r>
                            <a:rPr lang="cs-CZ" sz="2400" b="0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cs-CZ" sz="2400" b="0" i="1" smtClean="0">
                              <a:latin typeface="Cambria Math"/>
                              <a:ea typeface="Cambria Math"/>
                            </a:rPr>
                            <m:t>𝑡</m:t>
                          </m:r>
                        </m:den>
                      </m:f>
                      <m:r>
                        <a:rPr lang="cs-CZ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sz="24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cs-CZ" sz="2400" b="0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cs-CZ" sz="2400" b="0" i="1" smtClean="0">
                              <a:latin typeface="Cambria Math"/>
                              <a:ea typeface="Cambria Math"/>
                            </a:rPr>
                            <m:t>𝑝</m:t>
                          </m:r>
                        </m:num>
                        <m:den>
                          <m:r>
                            <a:rPr lang="cs-CZ" sz="2400" b="0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cs-CZ" sz="2400" b="0" i="1" smtClean="0">
                              <a:latin typeface="Cambria Math"/>
                              <a:ea typeface="Cambria Math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cs-CZ" sz="2400" dirty="0"/>
              </a:p>
            </p:txBody>
          </p:sp>
        </mc:Choice>
        <mc:Fallback xmlns="">
          <p:sp>
            <p:nvSpPr>
              <p:cNvPr id="9" name="TextovéPol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00" y="3252490"/>
                <a:ext cx="3138039" cy="78617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ovéPole 11"/>
          <p:cNvSpPr txBox="1"/>
          <p:nvPr/>
        </p:nvSpPr>
        <p:spPr>
          <a:xfrm>
            <a:off x="0" y="4157960"/>
            <a:ext cx="6413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rgbClr val="FF0000"/>
                </a:solidFill>
              </a:rPr>
              <a:t>Zobecněný zákon síly</a:t>
            </a:r>
            <a:endParaRPr lang="cs-CZ" sz="24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ovéPole 12"/>
              <p:cNvSpPr txBox="1"/>
              <p:nvPr/>
            </p:nvSpPr>
            <p:spPr>
              <a:xfrm>
                <a:off x="3960368" y="3995703"/>
                <a:ext cx="1240468" cy="786177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𝑭</m:t>
                      </m:r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𝒑</m:t>
                          </m:r>
                        </m:num>
                        <m:den>
                          <m: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cs-CZ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ovéPol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0368" y="3995703"/>
                <a:ext cx="1240468" cy="78617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ovéPole 13"/>
          <p:cNvSpPr txBox="1"/>
          <p:nvPr/>
        </p:nvSpPr>
        <p:spPr>
          <a:xfrm>
            <a:off x="0" y="5076825"/>
            <a:ext cx="6413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rgbClr val="FF0000"/>
                </a:solidFill>
              </a:rPr>
              <a:t>Impulz síly – </a:t>
            </a:r>
            <a:r>
              <a:rPr lang="cs-CZ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	</a:t>
            </a:r>
            <a:r>
              <a:rPr lang="en-GB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cs-CZ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cs-CZ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N ∙ s</a:t>
            </a:r>
            <a:endParaRPr lang="cs-CZ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Obdélník 9"/>
              <p:cNvSpPr/>
              <p:nvPr/>
            </p:nvSpPr>
            <p:spPr>
              <a:xfrm>
                <a:off x="5029945" y="5122991"/>
                <a:ext cx="1381532" cy="461665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𝑰</m:t>
                      </m:r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𝑭</m:t>
                      </m:r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∆</m:t>
                      </m:r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𝒕</m:t>
                      </m:r>
                    </m:oMath>
                  </m:oMathPara>
                </a14:m>
                <a:endParaRPr lang="cs-CZ" sz="2400" dirty="0"/>
              </a:p>
            </p:txBody>
          </p:sp>
        </mc:Choice>
        <mc:Fallback xmlns="">
          <p:sp>
            <p:nvSpPr>
              <p:cNvPr id="10" name="Obdélník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945" y="5122991"/>
                <a:ext cx="1381532" cy="4616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ovéPole 10"/>
          <p:cNvSpPr txBox="1"/>
          <p:nvPr/>
        </p:nvSpPr>
        <p:spPr>
          <a:xfrm>
            <a:off x="0" y="5686425"/>
            <a:ext cx="71754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/>
              <a:t>v</a:t>
            </a:r>
            <a:r>
              <a:rPr lang="cs-CZ" dirty="0" smtClean="0"/>
              <a:t>yjadřuje časový účinek síly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/>
              <a:t>m</a:t>
            </a:r>
            <a:r>
              <a:rPr lang="cs-CZ" dirty="0" smtClean="0"/>
              <a:t>alá síla působící dlouhou dobu může uvést těleso do pohybu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/>
              <a:t>v</a:t>
            </a:r>
            <a:r>
              <a:rPr lang="cs-CZ" dirty="0" smtClean="0"/>
              <a:t>elká síla působící malý okamžik těleso do pohybu neuvede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6372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  <p:bldP spid="8" grpId="0"/>
      <p:bldP spid="7" grpId="0"/>
      <p:bldP spid="9" grpId="0"/>
      <p:bldP spid="12" grpId="0"/>
      <p:bldP spid="13" grpId="0" animBg="1"/>
      <p:bldP spid="14" grpId="0"/>
      <p:bldP spid="10" grpId="0" animBg="1"/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05267"/>
          </a:xfrm>
          <a:prstGeom prst="rect">
            <a:avLst/>
          </a:prstGeom>
          <a:solidFill>
            <a:srgbClr val="0066CC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6.</a:t>
            </a:r>
            <a:r>
              <a:rPr lang="cs-CZ" sz="3200" b="0" spc="-60" dirty="0" smtClean="0">
                <a:solidFill>
                  <a:srgbClr val="FFFF00"/>
                </a:solidFill>
                <a:latin typeface="+mj-lt"/>
                <a:cs typeface="Times New Roman"/>
              </a:rPr>
              <a:t> 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Hybnost. Změna hybnosti. Impulz síly.</a:t>
            </a:r>
            <a:endParaRPr sz="3200" b="1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14478"/>
            <a:ext cx="10441311" cy="6958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7476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443711"/>
          </a:xfrm>
          <a:prstGeom prst="rect">
            <a:avLst/>
          </a:prstGeom>
          <a:solidFill>
            <a:srgbClr val="0066CC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2800" dirty="0" smtClean="0">
                <a:solidFill>
                  <a:srgbClr val="FFFF00"/>
                </a:solidFill>
                <a:latin typeface="+mj-lt"/>
              </a:rPr>
              <a:t>1</a:t>
            </a:r>
            <a:r>
              <a:rPr lang="cs-CZ" sz="2800" b="0" spc="-60" dirty="0" smtClean="0">
                <a:solidFill>
                  <a:srgbClr val="FFFF00"/>
                </a:solidFill>
                <a:latin typeface="+mj-lt"/>
                <a:cs typeface="Times New Roman"/>
              </a:rPr>
              <a:t> </a:t>
            </a:r>
            <a:r>
              <a:rPr lang="cs-CZ" sz="2800" dirty="0" smtClean="0">
                <a:solidFill>
                  <a:srgbClr val="FFFF00"/>
                </a:solidFill>
                <a:latin typeface="+mj-lt"/>
              </a:rPr>
              <a:t>Historie a vývoj, významné osobnosti</a:t>
            </a:r>
            <a:endParaRPr sz="2800" b="1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2050" name="Picture 2" descr="C:\Users\imhotep\Downloads\dynamika-historie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420158"/>
            <a:ext cx="10680700" cy="7120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0106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05267"/>
          </a:xfrm>
          <a:prstGeom prst="rect">
            <a:avLst/>
          </a:prstGeom>
          <a:solidFill>
            <a:srgbClr val="0066CC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6.</a:t>
            </a:r>
            <a:r>
              <a:rPr lang="cs-CZ" sz="3200" b="0" spc="-60" dirty="0" smtClean="0">
                <a:solidFill>
                  <a:srgbClr val="FFFF00"/>
                </a:solidFill>
                <a:latin typeface="+mj-lt"/>
                <a:cs typeface="Times New Roman"/>
              </a:rPr>
              <a:t> 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Hybnost. Změna hybnosti. Impulz síly.</a:t>
            </a:r>
            <a:endParaRPr sz="3200" b="1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64" y="508642"/>
            <a:ext cx="10525136" cy="7004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2015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05267"/>
          </a:xfrm>
          <a:prstGeom prst="rect">
            <a:avLst/>
          </a:prstGeom>
          <a:solidFill>
            <a:srgbClr val="0066CC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200" dirty="0">
                <a:solidFill>
                  <a:srgbClr val="FFFF00"/>
                </a:solidFill>
                <a:latin typeface="+mj-lt"/>
                <a:cs typeface="Times New Roman"/>
              </a:rPr>
              <a:t>7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.</a:t>
            </a:r>
            <a:r>
              <a:rPr lang="cs-CZ" sz="3200" b="0" spc="-60" dirty="0" smtClean="0">
                <a:solidFill>
                  <a:srgbClr val="FFFF00"/>
                </a:solidFill>
                <a:latin typeface="+mj-lt"/>
                <a:cs typeface="Times New Roman"/>
              </a:rPr>
              <a:t> 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Zákon zachování hybnosti.</a:t>
            </a:r>
            <a:endParaRPr sz="3200" b="1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165100" y="576560"/>
            <a:ext cx="10693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rgbClr val="FF0000"/>
                </a:solidFill>
              </a:rPr>
              <a:t>Izolovaná soustava těles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</a:rPr>
              <a:t>s</a:t>
            </a:r>
            <a:r>
              <a:rPr lang="cs-CZ" sz="2400" dirty="0" smtClean="0">
                <a:solidFill>
                  <a:schemeClr val="tx1"/>
                </a:solidFill>
              </a:rPr>
              <a:t>kupina těles, na kterou nepůsobí žádná vnější síla nebo je výslednice vnějších sil nulová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400" dirty="0" smtClean="0">
                <a:solidFill>
                  <a:schemeClr val="tx1"/>
                </a:solidFill>
              </a:rPr>
              <a:t>Př. puška s nábojem v zásobníku, biliárové koule před rozstřelem </a:t>
            </a:r>
            <a:endParaRPr lang="cs-CZ" sz="2400" dirty="0">
              <a:solidFill>
                <a:schemeClr val="tx1"/>
              </a:solidFill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025" y="2257425"/>
            <a:ext cx="876935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3920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05267"/>
          </a:xfrm>
          <a:prstGeom prst="rect">
            <a:avLst/>
          </a:prstGeom>
          <a:solidFill>
            <a:srgbClr val="0066CC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200" dirty="0">
                <a:solidFill>
                  <a:srgbClr val="FFFF00"/>
                </a:solidFill>
                <a:latin typeface="+mj-lt"/>
                <a:cs typeface="Times New Roman"/>
              </a:rPr>
              <a:t>7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.</a:t>
            </a:r>
            <a:r>
              <a:rPr lang="cs-CZ" sz="3200" b="0" spc="-60" dirty="0" smtClean="0">
                <a:solidFill>
                  <a:srgbClr val="FFFF00"/>
                </a:solidFill>
                <a:latin typeface="+mj-lt"/>
                <a:cs typeface="Times New Roman"/>
              </a:rPr>
              <a:t> 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Zákon zachování hybnosti.</a:t>
            </a:r>
            <a:endParaRPr sz="3200" b="1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165100" y="576560"/>
            <a:ext cx="1043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rgbClr val="FF0000"/>
                </a:solidFill>
              </a:rPr>
              <a:t>Zákon zachování hybnosti</a:t>
            </a:r>
            <a:r>
              <a:rPr lang="cs-CZ" sz="2400" b="1" i="0" u="none" strike="noStrike" baseline="0" dirty="0" smtClean="0">
                <a:solidFill>
                  <a:srgbClr val="FF0000"/>
                </a:solidFill>
                <a:latin typeface="Calibri"/>
              </a:rPr>
              <a:t> </a:t>
            </a:r>
            <a:r>
              <a:rPr lang="cs-CZ" sz="2400" dirty="0" smtClean="0">
                <a:solidFill>
                  <a:schemeClr val="tx1"/>
                </a:solidFill>
              </a:rPr>
              <a:t> </a:t>
            </a:r>
            <a:endParaRPr lang="cs-CZ" sz="2400" dirty="0">
              <a:solidFill>
                <a:schemeClr val="tx1"/>
              </a:solidFill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165099" y="1038225"/>
            <a:ext cx="10363201" cy="83099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kumimoji="0" lang="cs-CZ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</a:rPr>
              <a:t>Celková hybnost izolované soustavy hmotných bodů (těles) se vzájemným působením nemění a zůstává konstantní (stálá).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ovéPole 4"/>
              <p:cNvSpPr txBox="1"/>
              <p:nvPr/>
            </p:nvSpPr>
            <p:spPr>
              <a:xfrm>
                <a:off x="3769678" y="2028825"/>
                <a:ext cx="3230243" cy="461665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𝒑</m:t>
                          </m:r>
                        </m:e>
                      </m:acc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cs-CZ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cs-CZ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cs-CZ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e>
                      </m:acc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cs-CZ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cs-CZ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cs-CZ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e>
                      </m:acc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+…+</m:t>
                      </m:r>
                      <m:acc>
                        <m:accPr>
                          <m:chr m:val="⃗"/>
                          <m:ctrlP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cs-CZ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cs-CZ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cs-CZ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cs-CZ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ovéPo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9678" y="2028825"/>
                <a:ext cx="3230243" cy="461665"/>
              </a:xfrm>
              <a:prstGeom prst="rect">
                <a:avLst/>
              </a:prstGeom>
              <a:blipFill rotWithShape="1">
                <a:blip r:embed="rId3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43" y="2658920"/>
            <a:ext cx="728804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ovéPole 5"/>
              <p:cNvSpPr txBox="1"/>
              <p:nvPr/>
            </p:nvSpPr>
            <p:spPr>
              <a:xfrm>
                <a:off x="1917700" y="3552825"/>
                <a:ext cx="3183885" cy="3907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cs-CZ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cs-CZ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cs-CZ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𝑝</m:t>
                              </m:r>
                              <m:r>
                                <a:rPr lang="cs-CZ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ř</m:t>
                              </m:r>
                              <m:r>
                                <a:rPr lang="cs-CZ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𝑒𝑑</m:t>
                              </m:r>
                            </m:sub>
                          </m:sSub>
                        </m:e>
                      </m:acc>
                      <m:r>
                        <a:rPr lang="cs-CZ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cs-CZ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acc>
                        <m:accPr>
                          <m:chr m:val="⃗"/>
                          <m:ctrlPr>
                            <a:rPr lang="cs-CZ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cs-CZ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cs-CZ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  <m:r>
                        <a:rPr lang="cs-CZ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cs-CZ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cs-CZ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acc>
                        <m:accPr>
                          <m:chr m:val="⃗"/>
                          <m:ctrlPr>
                            <a:rPr lang="cs-CZ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cs-CZ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cs-CZ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acc>
                      <m:r>
                        <a:rPr lang="cs-CZ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cs-CZ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cs-CZ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3</m:t>
                          </m:r>
                        </m:sub>
                      </m:sSub>
                      <m:acc>
                        <m:accPr>
                          <m:chr m:val="⃗"/>
                          <m:ctrlPr>
                            <a:rPr lang="cs-CZ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cs-CZ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cs-CZ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6" name="TextovéPol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7700" y="3552825"/>
                <a:ext cx="3183885" cy="390748"/>
              </a:xfrm>
              <a:prstGeom prst="rect">
                <a:avLst/>
              </a:prstGeom>
              <a:blipFill rotWithShape="1">
                <a:blip r:embed="rId5"/>
                <a:stretch>
                  <a:fillRect b="-7813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ovéPole 8"/>
              <p:cNvSpPr txBox="1"/>
              <p:nvPr/>
            </p:nvSpPr>
            <p:spPr>
              <a:xfrm>
                <a:off x="5608551" y="3552825"/>
                <a:ext cx="3167149" cy="3907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cs-CZ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cs-CZ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cs-CZ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𝑝𝑜</m:t>
                              </m:r>
                            </m:sub>
                          </m:sSub>
                        </m:e>
                      </m:acc>
                      <m:r>
                        <a:rPr lang="cs-CZ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cs-CZ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acc>
                        <m:accPr>
                          <m:chr m:val="⃗"/>
                          <m:ctrlPr>
                            <a:rPr lang="cs-CZ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cs-CZ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cs-CZ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1´</m:t>
                              </m:r>
                            </m:sub>
                          </m:sSub>
                        </m:e>
                      </m:acc>
                      <m:r>
                        <a:rPr lang="cs-CZ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cs-CZ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cs-CZ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acc>
                        <m:accPr>
                          <m:chr m:val="⃗"/>
                          <m:ctrlPr>
                            <a:rPr lang="cs-CZ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cs-CZ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cs-CZ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2´</m:t>
                              </m:r>
                            </m:sub>
                          </m:sSub>
                        </m:e>
                      </m:acc>
                      <m:r>
                        <a:rPr lang="cs-CZ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cs-CZ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cs-CZ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3</m:t>
                          </m:r>
                        </m:sub>
                      </m:sSub>
                      <m:acc>
                        <m:accPr>
                          <m:chr m:val="⃗"/>
                          <m:ctrlPr>
                            <a:rPr lang="cs-CZ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cs-CZ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cs-CZ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3´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9" name="TextovéPol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8551" y="3552825"/>
                <a:ext cx="3167149" cy="390748"/>
              </a:xfrm>
              <a:prstGeom prst="rect">
                <a:avLst/>
              </a:prstGeom>
              <a:blipFill rotWithShape="1">
                <a:blip r:embed="rId6"/>
                <a:stretch>
                  <a:fillRect b="-3125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Obdélník 6"/>
              <p:cNvSpPr/>
              <p:nvPr/>
            </p:nvSpPr>
            <p:spPr>
              <a:xfrm>
                <a:off x="3898900" y="6448425"/>
                <a:ext cx="1081258" cy="5564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cs-CZ" sz="280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cs-CZ" sz="280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cs-CZ" sz="28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cs-CZ" sz="28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𝑝</m:t>
                              </m:r>
                              <m:r>
                                <a:rPr lang="cs-CZ" sz="28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ř</m:t>
                              </m:r>
                              <m:r>
                                <a:rPr lang="cs-CZ" sz="28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𝑒𝑑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cs-CZ" sz="2800" dirty="0"/>
              </a:p>
            </p:txBody>
          </p:sp>
        </mc:Choice>
        <mc:Fallback xmlns="">
          <p:sp>
            <p:nvSpPr>
              <p:cNvPr id="7" name="Obdélník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8900" y="6448425"/>
                <a:ext cx="1081258" cy="55643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Obdélník 10"/>
              <p:cNvSpPr/>
              <p:nvPr/>
            </p:nvSpPr>
            <p:spPr>
              <a:xfrm>
                <a:off x="5727700" y="6448425"/>
                <a:ext cx="810030" cy="5564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cs-CZ" sz="280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cs-CZ" sz="280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cs-CZ" sz="28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cs-CZ" sz="28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𝑝𝑜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cs-CZ" sz="2800" dirty="0"/>
              </a:p>
            </p:txBody>
          </p:sp>
        </mc:Choice>
        <mc:Fallback xmlns="">
          <p:sp>
            <p:nvSpPr>
              <p:cNvPr id="11" name="Obdélník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7700" y="6448425"/>
                <a:ext cx="810030" cy="55643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ovéPole 7"/>
              <p:cNvSpPr txBox="1"/>
              <p:nvPr/>
            </p:nvSpPr>
            <p:spPr>
              <a:xfrm>
                <a:off x="5108923" y="6465032"/>
                <a:ext cx="55175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2800" b="0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cs-CZ" sz="28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8" name="TextovéPol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8923" y="6465032"/>
                <a:ext cx="551754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2368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05267"/>
          </a:xfrm>
          <a:prstGeom prst="rect">
            <a:avLst/>
          </a:prstGeom>
          <a:solidFill>
            <a:srgbClr val="0066CC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200" dirty="0">
                <a:solidFill>
                  <a:srgbClr val="FFFF00"/>
                </a:solidFill>
                <a:latin typeface="+mj-lt"/>
                <a:cs typeface="Times New Roman"/>
              </a:rPr>
              <a:t>7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.</a:t>
            </a:r>
            <a:r>
              <a:rPr lang="cs-CZ" sz="3200" b="0" spc="-60" dirty="0" smtClean="0">
                <a:solidFill>
                  <a:srgbClr val="FFFF00"/>
                </a:solidFill>
                <a:latin typeface="+mj-lt"/>
                <a:cs typeface="Times New Roman"/>
              </a:rPr>
              <a:t> 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Zákon zachování hybnosti.</a:t>
            </a:r>
            <a:endParaRPr sz="3200" b="1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27650" name="Picture 2" descr="C:\Users\imhotep\Downloads\zzhybnosti-castice-vesmi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30225"/>
            <a:ext cx="10515600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015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05267"/>
          </a:xfrm>
          <a:prstGeom prst="rect">
            <a:avLst/>
          </a:prstGeom>
          <a:solidFill>
            <a:srgbClr val="0066CC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200" dirty="0">
                <a:solidFill>
                  <a:srgbClr val="FFFF00"/>
                </a:solidFill>
                <a:latin typeface="+mj-lt"/>
                <a:cs typeface="Times New Roman"/>
              </a:rPr>
              <a:t>7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.</a:t>
            </a:r>
            <a:r>
              <a:rPr lang="cs-CZ" sz="3200" b="0" spc="-60" dirty="0" smtClean="0">
                <a:solidFill>
                  <a:srgbClr val="FFFF00"/>
                </a:solidFill>
                <a:latin typeface="+mj-lt"/>
                <a:cs typeface="Times New Roman"/>
              </a:rPr>
              <a:t> 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Zákon zachování hybnosti – příklad 1.</a:t>
            </a:r>
            <a:endParaRPr sz="3200" b="1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652" y="728274"/>
            <a:ext cx="10279448" cy="6812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10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05267"/>
          </a:xfrm>
          <a:prstGeom prst="rect">
            <a:avLst/>
          </a:prstGeom>
          <a:solidFill>
            <a:srgbClr val="0066CC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200" dirty="0">
                <a:solidFill>
                  <a:srgbClr val="FFFF00"/>
                </a:solidFill>
                <a:latin typeface="+mj-lt"/>
                <a:cs typeface="Times New Roman"/>
              </a:rPr>
              <a:t>7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.</a:t>
            </a:r>
            <a:r>
              <a:rPr lang="cs-CZ" sz="3200" b="0" spc="-60" dirty="0" smtClean="0">
                <a:solidFill>
                  <a:srgbClr val="FFFF00"/>
                </a:solidFill>
                <a:latin typeface="+mj-lt"/>
                <a:cs typeface="Times New Roman"/>
              </a:rPr>
              <a:t> 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Zákon zachování hybnosti – příklad 2.</a:t>
            </a:r>
            <a:endParaRPr sz="3200" b="1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42" y="581025"/>
            <a:ext cx="10437637" cy="689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649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05267"/>
          </a:xfrm>
          <a:prstGeom prst="rect">
            <a:avLst/>
          </a:prstGeom>
          <a:solidFill>
            <a:srgbClr val="0066CC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200" dirty="0">
                <a:solidFill>
                  <a:srgbClr val="FFFF00"/>
                </a:solidFill>
                <a:latin typeface="+mj-lt"/>
                <a:cs typeface="Times New Roman"/>
              </a:rPr>
              <a:t>7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.</a:t>
            </a:r>
            <a:r>
              <a:rPr lang="cs-CZ" sz="3200" b="0" spc="-60" dirty="0" smtClean="0">
                <a:solidFill>
                  <a:srgbClr val="FFFF00"/>
                </a:solidFill>
                <a:latin typeface="+mj-lt"/>
                <a:cs typeface="Times New Roman"/>
              </a:rPr>
              <a:t> 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Zákon zachování hybnosti – příklad 3.</a:t>
            </a:r>
            <a:endParaRPr sz="3200" b="1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30722" name="Picture 2" descr="C:\Users\imhotep\Downloads\srazka-voziku-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530225"/>
            <a:ext cx="10363200" cy="690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5370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05267"/>
          </a:xfrm>
          <a:prstGeom prst="rect">
            <a:avLst/>
          </a:prstGeom>
          <a:solidFill>
            <a:srgbClr val="0066CC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8.</a:t>
            </a:r>
            <a:r>
              <a:rPr lang="cs-CZ" sz="3200" b="0" spc="-60" dirty="0" smtClean="0">
                <a:solidFill>
                  <a:srgbClr val="FFFF00"/>
                </a:solidFill>
                <a:latin typeface="+mj-lt"/>
                <a:cs typeface="Times New Roman"/>
              </a:rPr>
              <a:t> 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Smykové tření.</a:t>
            </a:r>
            <a:endParaRPr sz="3200" b="1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50836"/>
            <a:ext cx="10462614" cy="6944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4391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05267"/>
          </a:xfrm>
          <a:prstGeom prst="rect">
            <a:avLst/>
          </a:prstGeom>
          <a:solidFill>
            <a:srgbClr val="0066CC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200" dirty="0">
                <a:solidFill>
                  <a:srgbClr val="FFFF00"/>
                </a:solidFill>
                <a:latin typeface="+mj-lt"/>
                <a:cs typeface="Times New Roman"/>
              </a:rPr>
              <a:t>9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.</a:t>
            </a:r>
            <a:r>
              <a:rPr lang="cs-CZ" sz="3200" b="0" spc="-60" dirty="0" smtClean="0">
                <a:solidFill>
                  <a:srgbClr val="FFFF00"/>
                </a:solidFill>
                <a:latin typeface="+mj-lt"/>
                <a:cs typeface="Times New Roman"/>
              </a:rPr>
              <a:t> 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Nakloněná rovina.</a:t>
            </a:r>
            <a:endParaRPr sz="3200" b="1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3"/>
          <a:stretch/>
        </p:blipFill>
        <p:spPr bwMode="auto">
          <a:xfrm>
            <a:off x="460375" y="558165"/>
            <a:ext cx="9839325" cy="3375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Skupina 3"/>
          <p:cNvGrpSpPr/>
          <p:nvPr/>
        </p:nvGrpSpPr>
        <p:grpSpPr>
          <a:xfrm>
            <a:off x="88900" y="3933825"/>
            <a:ext cx="10515599" cy="3477875"/>
            <a:chOff x="88900" y="4152900"/>
            <a:chExt cx="10515599" cy="347787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ovéPole 2"/>
                <p:cNvSpPr txBox="1"/>
                <p:nvPr/>
              </p:nvSpPr>
              <p:spPr>
                <a:xfrm>
                  <a:off x="88900" y="4152900"/>
                  <a:ext cx="5029200" cy="28623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cs-CZ" sz="2000" b="1" dirty="0" smtClean="0">
                      <a:solidFill>
                        <a:srgbClr val="FF0000"/>
                      </a:solidFill>
                    </a:rPr>
                    <a:t>Síly působící na těleso neuvažujeme-li tření:</a:t>
                  </a:r>
                </a:p>
                <a:p>
                  <a:pPr marL="342900" indent="-342900">
                    <a:buFont typeface="Wingdings" panose="05000000000000000000" pitchFamily="2" charset="2"/>
                    <a:buChar char="§"/>
                  </a:pPr>
                  <a:r>
                    <a:rPr lang="cs-CZ" sz="2000" dirty="0"/>
                    <a:t>s</a:t>
                  </a:r>
                  <a:r>
                    <a:rPr lang="cs-CZ" sz="2000" dirty="0" smtClean="0"/>
                    <a:t>visle dolů působí tíhová síla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cs-CZ" sz="20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cs-CZ" sz="2000" b="0" i="1" smtClean="0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cs-CZ" sz="2000" b="0" i="1" smtClean="0">
                              <a:latin typeface="Cambria Math"/>
                            </a:rPr>
                            <m:t>𝐺</m:t>
                          </m:r>
                        </m:sub>
                      </m:sSub>
                      <m:r>
                        <a:rPr lang="cs-CZ" sz="2000" b="0" i="1" smtClean="0">
                          <a:latin typeface="Cambria Math"/>
                        </a:rPr>
                        <m:t>=</m:t>
                      </m:r>
                      <m:r>
                        <a:rPr lang="cs-CZ" sz="2000" b="0" i="1" smtClean="0">
                          <a:latin typeface="Cambria Math"/>
                        </a:rPr>
                        <m:t>𝑚𝑔</m:t>
                      </m:r>
                    </m:oMath>
                  </a14:m>
                  <a:endParaRPr lang="cs-CZ" sz="2000" dirty="0" smtClean="0"/>
                </a:p>
                <a:p>
                  <a:pPr marL="342900" indent="-342900">
                    <a:buFont typeface="Wingdings" panose="05000000000000000000" pitchFamily="2" charset="2"/>
                    <a:buChar char="§"/>
                  </a:pPr>
                  <a:r>
                    <a:rPr lang="cs-CZ" sz="2000" dirty="0"/>
                    <a:t>k</a:t>
                  </a:r>
                  <a:r>
                    <a:rPr lang="cs-CZ" sz="2000" dirty="0" smtClean="0"/>
                    <a:t>olmo na nakloněnou rovinu působí reakce roviny na těleso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cs-CZ" sz="20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cs-CZ" sz="2000" b="0" i="1" smtClean="0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cs-CZ" sz="2000" b="0" i="1" smtClean="0">
                              <a:latin typeface="Cambria Math"/>
                            </a:rPr>
                            <m:t>𝑁</m:t>
                          </m:r>
                        </m:sub>
                      </m:sSub>
                    </m:oMath>
                  </a14:m>
                  <a:endParaRPr lang="cs-CZ" sz="2000" dirty="0" smtClean="0"/>
                </a:p>
                <a:p>
                  <a:pPr marL="342900" indent="-342900">
                    <a:buFont typeface="Wingdings" panose="05000000000000000000" pitchFamily="2" charset="2"/>
                    <a:buChar char="§"/>
                  </a:pPr>
                  <a:r>
                    <a:rPr lang="cs-CZ" sz="2000" b="1" dirty="0"/>
                    <a:t>v</a:t>
                  </a:r>
                  <a:r>
                    <a:rPr lang="cs-CZ" sz="2000" b="1" dirty="0" smtClean="0"/>
                    <a:t>ýsledná síla ve směru pohybu </a:t>
                  </a:r>
                  <a14:m>
                    <m:oMath xmlns:m="http://schemas.openxmlformats.org/officeDocument/2006/math">
                      <m:r>
                        <a:rPr lang="cs-CZ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𝑭</m:t>
                      </m:r>
                      <m:r>
                        <a:rPr lang="cs-CZ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cs-CZ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𝒎𝒈</m:t>
                      </m:r>
                      <m:func>
                        <m:funcPr>
                          <m:ctrlPr>
                            <a:rPr lang="cs-CZ" sz="2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a:rPr lang="cs-CZ" sz="20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r>
                            <a:rPr lang="cs-CZ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e>
                      </m:func>
                    </m:oMath>
                  </a14:m>
                  <a:endParaRPr lang="cs-CZ" sz="2000" b="1" dirty="0" smtClean="0"/>
                </a:p>
                <a:p>
                  <a:pPr marL="342900" indent="-342900">
                    <a:buFont typeface="Wingdings" panose="05000000000000000000" pitchFamily="2" charset="2"/>
                    <a:buChar char="§"/>
                  </a:pPr>
                  <a:r>
                    <a:rPr lang="cs-CZ" sz="2000" b="1" dirty="0"/>
                    <a:t>p</a:t>
                  </a:r>
                  <a:r>
                    <a:rPr lang="cs-CZ" sz="2000" b="1" dirty="0" smtClean="0"/>
                    <a:t>ohybová rovnice: </a:t>
                  </a:r>
                  <a14:m>
                    <m:oMath xmlns:m="http://schemas.openxmlformats.org/officeDocument/2006/math">
                      <m:r>
                        <a:rPr lang="cs-CZ" sz="20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𝒎𝒂</m:t>
                      </m:r>
                      <m:r>
                        <a:rPr lang="cs-CZ" sz="20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cs-CZ" sz="20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𝒎𝒈</m:t>
                      </m:r>
                      <m:r>
                        <a:rPr lang="cs-CZ" sz="20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func>
                        <m:funcPr>
                          <m:ctrlPr>
                            <a:rPr lang="cs-CZ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a:rPr lang="cs-CZ" sz="2000" b="1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r>
                            <a:rPr lang="cs-CZ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e>
                      </m:func>
                    </m:oMath>
                  </a14:m>
                  <a:endParaRPr lang="cs-CZ" sz="2000" b="1" dirty="0" smtClean="0"/>
                </a:p>
                <a:p>
                  <a:pPr marL="342900" indent="-342900">
                    <a:buFont typeface="Wingdings" panose="05000000000000000000" pitchFamily="2" charset="2"/>
                    <a:buChar char="§"/>
                  </a:pPr>
                  <a:r>
                    <a:rPr lang="cs-CZ" sz="2000" b="1" dirty="0"/>
                    <a:t>v</a:t>
                  </a:r>
                  <a:r>
                    <a:rPr lang="cs-CZ" sz="2000" b="1" dirty="0" smtClean="0"/>
                    <a:t>ztah pro zrychlení: </a:t>
                  </a:r>
                  <a14:m>
                    <m:oMath xmlns:m="http://schemas.openxmlformats.org/officeDocument/2006/math">
                      <m:r>
                        <a:rPr lang="cs-CZ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𝒂</m:t>
                      </m:r>
                      <m:r>
                        <a:rPr lang="cs-CZ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cs-CZ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𝒈</m:t>
                      </m:r>
                      <m:r>
                        <a:rPr lang="cs-CZ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func>
                        <m:funcPr>
                          <m:ctrlPr>
                            <a:rPr lang="cs-CZ" sz="2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a:rPr lang="cs-CZ" sz="20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r>
                            <a:rPr lang="cs-CZ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e>
                      </m:func>
                    </m:oMath>
                  </a14:m>
                  <a:endParaRPr lang="cs-CZ" sz="2000" b="1" dirty="0"/>
                </a:p>
              </p:txBody>
            </p:sp>
          </mc:Choice>
          <mc:Fallback xmlns="">
            <p:sp>
              <p:nvSpPr>
                <p:cNvPr id="3" name="TextovéPole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900" y="4152900"/>
                  <a:ext cx="5029200" cy="2862322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l="-1333" t="-851" b="-2979"/>
                  </a:stretch>
                </a:blipFill>
              </p:spPr>
              <p:txBody>
                <a:bodyPr/>
                <a:lstStyle/>
                <a:p>
                  <a:r>
                    <a:rPr lang="cs-CZ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ovéPole 5"/>
                <p:cNvSpPr txBox="1"/>
                <p:nvPr/>
              </p:nvSpPr>
              <p:spPr>
                <a:xfrm>
                  <a:off x="5380036" y="4152900"/>
                  <a:ext cx="5224463" cy="34778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cs-CZ" sz="2000" b="1" dirty="0" smtClean="0">
                      <a:solidFill>
                        <a:srgbClr val="FF0000"/>
                      </a:solidFill>
                    </a:rPr>
                    <a:t>Síly působící na těleso uvažujeme-li tření:</a:t>
                  </a:r>
                </a:p>
                <a:p>
                  <a:pPr marL="342900" indent="-342900">
                    <a:buFont typeface="Wingdings" panose="05000000000000000000" pitchFamily="2" charset="2"/>
                    <a:buChar char="§"/>
                  </a:pPr>
                  <a:r>
                    <a:rPr lang="cs-CZ" sz="2000" dirty="0"/>
                    <a:t>s</a:t>
                  </a:r>
                  <a:r>
                    <a:rPr lang="cs-CZ" sz="2000" dirty="0" smtClean="0"/>
                    <a:t>visle dolů působí tíhová síla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cs-CZ" sz="20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cs-CZ" sz="2000" b="0" i="1" smtClean="0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cs-CZ" sz="2000" b="0" i="1" smtClean="0">
                              <a:latin typeface="Cambria Math"/>
                            </a:rPr>
                            <m:t>𝐺</m:t>
                          </m:r>
                        </m:sub>
                      </m:sSub>
                      <m:r>
                        <a:rPr lang="cs-CZ" sz="2000" b="0" i="1" smtClean="0">
                          <a:latin typeface="Cambria Math"/>
                        </a:rPr>
                        <m:t>=</m:t>
                      </m:r>
                      <m:r>
                        <a:rPr lang="cs-CZ" sz="2000" b="0" i="1" smtClean="0">
                          <a:latin typeface="Cambria Math"/>
                        </a:rPr>
                        <m:t>𝑚𝑔</m:t>
                      </m:r>
                    </m:oMath>
                  </a14:m>
                  <a:endParaRPr lang="cs-CZ" sz="2000" dirty="0" smtClean="0"/>
                </a:p>
                <a:p>
                  <a:pPr marL="342900" indent="-342900">
                    <a:buFont typeface="Wingdings" panose="05000000000000000000" pitchFamily="2" charset="2"/>
                    <a:buChar char="§"/>
                  </a:pPr>
                  <a:r>
                    <a:rPr lang="cs-CZ" sz="2000" dirty="0"/>
                    <a:t>k</a:t>
                  </a:r>
                  <a:r>
                    <a:rPr lang="cs-CZ" sz="2000" dirty="0" smtClean="0"/>
                    <a:t>olmo na nakloněnou rovinu působí reakce roviny na těleso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cs-CZ" sz="20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cs-CZ" sz="2000" b="0" i="1" smtClean="0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cs-CZ" sz="2000" b="0" i="1" smtClean="0">
                              <a:latin typeface="Cambria Math"/>
                            </a:rPr>
                            <m:t>𝑁</m:t>
                          </m:r>
                        </m:sub>
                      </m:sSub>
                    </m:oMath>
                  </a14:m>
                  <a:endParaRPr lang="cs-CZ" sz="2000" dirty="0" smtClean="0"/>
                </a:p>
                <a:p>
                  <a:pPr marL="342900" indent="-342900">
                    <a:buFont typeface="Wingdings" panose="05000000000000000000" pitchFamily="2" charset="2"/>
                    <a:buChar char="§"/>
                  </a:pPr>
                  <a:r>
                    <a:rPr lang="cs-CZ" sz="2000" dirty="0"/>
                    <a:t>v</a:t>
                  </a:r>
                  <a:r>
                    <a:rPr lang="cs-CZ" sz="2000" dirty="0" smtClean="0"/>
                    <a:t>ýsledná </a:t>
                  </a:r>
                  <a:r>
                    <a:rPr lang="cs-CZ" sz="2000" b="1" dirty="0" smtClean="0">
                      <a:solidFill>
                        <a:schemeClr val="tx1"/>
                      </a:solidFill>
                    </a:rPr>
                    <a:t>síla ve směru pohybu </a:t>
                  </a:r>
                  <a14:m>
                    <m:oMath xmlns:m="http://schemas.openxmlformats.org/officeDocument/2006/math">
                      <m:r>
                        <a:rPr lang="cs-CZ" sz="20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𝑭</m:t>
                      </m:r>
                      <m:r>
                        <a:rPr lang="cs-CZ" sz="20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cs-CZ" sz="20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𝒎𝒈</m:t>
                      </m:r>
                      <m:func>
                        <m:funcPr>
                          <m:ctrlPr>
                            <a:rPr lang="cs-CZ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a:rPr lang="cs-CZ" sz="2000" b="1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r>
                            <a:rPr lang="cs-CZ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e>
                      </m:func>
                    </m:oMath>
                  </a14:m>
                  <a:r>
                    <a:rPr lang="cs-CZ" sz="2000" b="1" dirty="0" smtClean="0"/>
                    <a:t> </a:t>
                  </a:r>
                  <a:r>
                    <a:rPr lang="cs-CZ" sz="2000" dirty="0" smtClean="0"/>
                    <a:t>je menší o </a:t>
                  </a:r>
                  <a:r>
                    <a:rPr lang="cs-CZ" sz="2000" b="1" dirty="0" smtClean="0">
                      <a:solidFill>
                        <a:srgbClr val="FF0000"/>
                      </a:solidFill>
                    </a:rPr>
                    <a:t>třecí sílu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cs-CZ" sz="2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cs-CZ" sz="2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𝑭</m:t>
                          </m:r>
                        </m:e>
                        <m:sub>
                          <m:r>
                            <a:rPr lang="cs-CZ" sz="2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𝒕</m:t>
                          </m:r>
                        </m:sub>
                      </m:sSub>
                      <m:r>
                        <a:rPr lang="cs-CZ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cs-CZ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𝒇</m:t>
                      </m:r>
                      <m:r>
                        <a:rPr lang="cs-CZ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a:rPr lang="cs-CZ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𝒎𝒈</m:t>
                      </m:r>
                      <m:r>
                        <a:rPr lang="cs-CZ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a:rPr lang="cs-CZ" sz="2000" b="1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𝐜𝐨𝐬</m:t>
                      </m:r>
                      <m:r>
                        <a:rPr lang="cs-CZ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a:rPr lang="cs-CZ" sz="2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</m:oMath>
                  </a14:m>
                  <a:r>
                    <a:rPr lang="cs-CZ" sz="2000" b="1" dirty="0" smtClean="0">
                      <a:solidFill>
                        <a:srgbClr val="FF0000"/>
                      </a:solidFill>
                    </a:rPr>
                    <a:t> působící proti pohybu</a:t>
                  </a:r>
                  <a:endParaRPr lang="cs-CZ" sz="2000" b="1" dirty="0" smtClean="0"/>
                </a:p>
                <a:p>
                  <a:pPr marL="342900" indent="-342900">
                    <a:buFont typeface="Wingdings" panose="05000000000000000000" pitchFamily="2" charset="2"/>
                    <a:buChar char="§"/>
                  </a:pPr>
                  <a:r>
                    <a:rPr lang="cs-CZ" sz="2000" b="1" dirty="0"/>
                    <a:t>p</a:t>
                  </a:r>
                  <a:r>
                    <a:rPr lang="cs-CZ" sz="2000" b="1" dirty="0" smtClean="0"/>
                    <a:t>ohybová rovnice: </a:t>
                  </a:r>
                  <a14:m>
                    <m:oMath xmlns:m="http://schemas.openxmlformats.org/officeDocument/2006/math">
                      <m:r>
                        <a:rPr lang="cs-CZ" sz="20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𝒎𝒂</m:t>
                      </m:r>
                      <m:r>
                        <a:rPr lang="cs-CZ" sz="20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cs-CZ" sz="20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𝒎𝒈</m:t>
                      </m:r>
                      <m:r>
                        <a:rPr lang="cs-CZ" sz="20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func>
                        <m:funcPr>
                          <m:ctrlPr>
                            <a:rPr lang="cs-CZ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a:rPr lang="cs-CZ" sz="2000" b="1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cs-CZ" sz="2000" b="1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r>
                            <a:rPr lang="cs-CZ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cs-CZ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cs-CZ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𝒇</m:t>
                          </m:r>
                          <m:r>
                            <a:rPr lang="cs-CZ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cs-CZ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  <m:r>
                            <a:rPr lang="cs-CZ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cs-CZ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cs-CZ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e>
                      </m:func>
                    </m:oMath>
                  </a14:m>
                  <a:endParaRPr lang="cs-CZ" sz="2000" b="1" dirty="0" smtClean="0"/>
                </a:p>
                <a:p>
                  <a:pPr marL="342900" indent="-342900">
                    <a:buFont typeface="Wingdings" panose="05000000000000000000" pitchFamily="2" charset="2"/>
                    <a:buChar char="§"/>
                  </a:pPr>
                  <a:r>
                    <a:rPr lang="cs-CZ" sz="2000" b="1" dirty="0"/>
                    <a:t>v</a:t>
                  </a:r>
                  <a:r>
                    <a:rPr lang="cs-CZ" sz="2000" b="1" dirty="0" smtClean="0"/>
                    <a:t>ztah pro zrychlení: </a:t>
                  </a:r>
                  <a14:m>
                    <m:oMath xmlns:m="http://schemas.openxmlformats.org/officeDocument/2006/math">
                      <m:r>
                        <a:rPr lang="cs-CZ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𝒂</m:t>
                      </m:r>
                      <m:r>
                        <a:rPr lang="cs-CZ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cs-CZ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𝒈</m:t>
                      </m:r>
                      <m:r>
                        <a:rPr lang="cs-CZ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func>
                        <m:funcPr>
                          <m:ctrlPr>
                            <a:rPr lang="cs-CZ" sz="2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a:rPr lang="cs-CZ" sz="20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cs-CZ" sz="20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r>
                            <a:rPr lang="cs-CZ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cs-CZ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cs-CZ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𝒇</m:t>
                          </m:r>
                          <m:r>
                            <a:rPr lang="cs-CZ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cs-CZ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  <m:r>
                            <a:rPr lang="cs-CZ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cs-CZ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cs-CZ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e>
                      </m:func>
                    </m:oMath>
                  </a14:m>
                  <a:endParaRPr lang="cs-CZ" sz="2000" b="1" dirty="0"/>
                </a:p>
              </p:txBody>
            </p:sp>
          </mc:Choice>
          <mc:Fallback xmlns="">
            <p:sp>
              <p:nvSpPr>
                <p:cNvPr id="6" name="TextovéPole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80036" y="4152900"/>
                  <a:ext cx="5224463" cy="3477875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l="-1284" t="-701" r="-1050" b="-1051"/>
                  </a:stretch>
                </a:blipFill>
              </p:spPr>
              <p:txBody>
                <a:bodyPr/>
                <a:lstStyle/>
                <a:p>
                  <a:r>
                    <a:rPr lang="cs-CZ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699343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05267"/>
          </a:xfrm>
          <a:prstGeom prst="rect">
            <a:avLst/>
          </a:prstGeom>
          <a:solidFill>
            <a:srgbClr val="0066CC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10.</a:t>
            </a:r>
            <a:r>
              <a:rPr lang="cs-CZ" sz="3200" b="0" spc="-60" dirty="0" smtClean="0">
                <a:solidFill>
                  <a:srgbClr val="FFFF00"/>
                </a:solidFill>
                <a:latin typeface="+mj-lt"/>
                <a:cs typeface="Times New Roman"/>
              </a:rPr>
              <a:t> 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Dostředivá a odstředivá síla.</a:t>
            </a:r>
            <a:endParaRPr sz="3200" b="1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300" y="580756"/>
            <a:ext cx="8610600" cy="695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649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443711"/>
          </a:xfrm>
          <a:prstGeom prst="rect">
            <a:avLst/>
          </a:prstGeom>
          <a:solidFill>
            <a:srgbClr val="0066CC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2800" dirty="0" smtClean="0">
                <a:solidFill>
                  <a:srgbClr val="FFFF00"/>
                </a:solidFill>
                <a:latin typeface="+mj-lt"/>
              </a:rPr>
              <a:t>1</a:t>
            </a:r>
            <a:r>
              <a:rPr lang="cs-CZ" sz="2800" b="0" spc="-60" dirty="0" smtClean="0">
                <a:solidFill>
                  <a:srgbClr val="FFFF00"/>
                </a:solidFill>
                <a:latin typeface="+mj-lt"/>
                <a:cs typeface="Times New Roman"/>
              </a:rPr>
              <a:t> </a:t>
            </a:r>
            <a:r>
              <a:rPr lang="cs-CZ" sz="2800" dirty="0" smtClean="0">
                <a:solidFill>
                  <a:srgbClr val="FFFF00"/>
                </a:solidFill>
                <a:latin typeface="+mj-lt"/>
              </a:rPr>
              <a:t>Historie a vývoj, významné osobnosti</a:t>
            </a:r>
            <a:endParaRPr sz="2800" b="1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3074" name="Picture 2" descr="C:\Users\imhotep\Downloads\dynamika-historie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441425"/>
            <a:ext cx="10650134" cy="7100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869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05267"/>
          </a:xfrm>
          <a:prstGeom prst="rect">
            <a:avLst/>
          </a:prstGeom>
          <a:solidFill>
            <a:srgbClr val="0066CC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11.</a:t>
            </a:r>
            <a:r>
              <a:rPr lang="cs-CZ" sz="3200" b="0" spc="-60" dirty="0" smtClean="0">
                <a:solidFill>
                  <a:srgbClr val="FFFF00"/>
                </a:solidFill>
                <a:latin typeface="+mj-lt"/>
                <a:cs typeface="Times New Roman"/>
              </a:rPr>
              <a:t> 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Setrvačné síly v neinerciálních soustavách.</a:t>
            </a:r>
            <a:endParaRPr sz="3200" b="1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50578"/>
            <a:ext cx="10431730" cy="6964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090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05267"/>
          </a:xfrm>
          <a:prstGeom prst="rect">
            <a:avLst/>
          </a:prstGeom>
          <a:solidFill>
            <a:srgbClr val="0066CC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12.</a:t>
            </a:r>
            <a:r>
              <a:rPr lang="cs-CZ" sz="3200" b="0" spc="-60" dirty="0" smtClean="0">
                <a:solidFill>
                  <a:srgbClr val="FFFF00"/>
                </a:solidFill>
                <a:latin typeface="+mj-lt"/>
                <a:cs typeface="Times New Roman"/>
              </a:rPr>
              <a:t> </a:t>
            </a:r>
            <a:r>
              <a:rPr lang="cs-CZ" sz="3200" dirty="0" err="1" smtClean="0">
                <a:solidFill>
                  <a:srgbClr val="FFFF00"/>
                </a:solidFill>
                <a:latin typeface="+mj-lt"/>
                <a:cs typeface="Times New Roman"/>
              </a:rPr>
              <a:t>Coriolisova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 síla.</a:t>
            </a:r>
            <a:endParaRPr sz="3200" b="1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688307"/>
            <a:ext cx="10509884" cy="5531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8093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05267"/>
          </a:xfrm>
          <a:prstGeom prst="rect">
            <a:avLst/>
          </a:prstGeom>
          <a:solidFill>
            <a:srgbClr val="0066CC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12.</a:t>
            </a:r>
            <a:r>
              <a:rPr lang="cs-CZ" sz="3200" b="0" spc="-60" dirty="0" smtClean="0">
                <a:solidFill>
                  <a:srgbClr val="FFFF00"/>
                </a:solidFill>
                <a:latin typeface="+mj-lt"/>
                <a:cs typeface="Times New Roman"/>
              </a:rPr>
              <a:t> </a:t>
            </a:r>
            <a:r>
              <a:rPr lang="cs-CZ" sz="3200" dirty="0" err="1" smtClean="0">
                <a:solidFill>
                  <a:srgbClr val="FFFF00"/>
                </a:solidFill>
                <a:latin typeface="+mj-lt"/>
                <a:cs typeface="Times New Roman"/>
              </a:rPr>
              <a:t>Coriolisova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 síla.</a:t>
            </a:r>
            <a:endParaRPr sz="3200" b="1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0" y="579545"/>
            <a:ext cx="10690930" cy="6402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408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05267"/>
          </a:xfrm>
          <a:prstGeom prst="rect">
            <a:avLst/>
          </a:prstGeom>
          <a:solidFill>
            <a:srgbClr val="0066CC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12.</a:t>
            </a:r>
            <a:r>
              <a:rPr lang="cs-CZ" sz="3200" b="0" spc="-60" dirty="0" smtClean="0">
                <a:solidFill>
                  <a:srgbClr val="FFFF00"/>
                </a:solidFill>
                <a:latin typeface="+mj-lt"/>
                <a:cs typeface="Times New Roman"/>
              </a:rPr>
              <a:t> </a:t>
            </a:r>
            <a:r>
              <a:rPr lang="cs-CZ" sz="3200" dirty="0" err="1" smtClean="0">
                <a:solidFill>
                  <a:srgbClr val="FFFF00"/>
                </a:solidFill>
                <a:latin typeface="+mj-lt"/>
                <a:cs typeface="Times New Roman"/>
              </a:rPr>
              <a:t>Coriolisova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 síla.</a:t>
            </a:r>
            <a:endParaRPr sz="3200" b="1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2" y="581025"/>
            <a:ext cx="10656276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4848224"/>
            <a:ext cx="2642176" cy="2590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2984500" y="4848224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rgbClr val="FF0000"/>
                </a:solidFill>
              </a:rPr>
              <a:t>Velká rudá skvrna na Jupiteru</a:t>
            </a:r>
            <a:endParaRPr lang="cs-CZ" sz="2400" b="1" dirty="0">
              <a:solidFill>
                <a:srgbClr val="FF0000"/>
              </a:solidFill>
            </a:endParaRPr>
          </a:p>
        </p:txBody>
      </p:sp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500" y="5387975"/>
            <a:ext cx="7461250" cy="205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1988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05267"/>
          </a:xfrm>
          <a:prstGeom prst="rect">
            <a:avLst/>
          </a:prstGeom>
          <a:solidFill>
            <a:srgbClr val="0066CC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12.</a:t>
            </a:r>
            <a:r>
              <a:rPr lang="cs-CZ" sz="3200" b="0" spc="-60" dirty="0" smtClean="0">
                <a:solidFill>
                  <a:srgbClr val="FFFF00"/>
                </a:solidFill>
                <a:latin typeface="+mj-lt"/>
                <a:cs typeface="Times New Roman"/>
              </a:rPr>
              <a:t> </a:t>
            </a:r>
            <a:r>
              <a:rPr lang="cs-CZ" sz="3200" dirty="0" err="1" smtClean="0">
                <a:solidFill>
                  <a:srgbClr val="FFFF00"/>
                </a:solidFill>
                <a:latin typeface="+mj-lt"/>
                <a:cs typeface="Times New Roman"/>
              </a:rPr>
              <a:t>Coriolisova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 síla.</a:t>
            </a:r>
            <a:endParaRPr sz="3200" b="1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09" y="504825"/>
            <a:ext cx="10637182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4" descr="Scientists Watch a Black Hole Twist Spacetim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Scientists Watch a Black Hole Twist Spacetim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38919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2300" y="6136291"/>
            <a:ext cx="2400639" cy="1350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28109" y="6143625"/>
            <a:ext cx="1063718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err="1" smtClean="0">
                <a:solidFill>
                  <a:srgbClr val="FF0000"/>
                </a:solidFill>
              </a:rPr>
              <a:t>Frame</a:t>
            </a:r>
            <a:r>
              <a:rPr lang="cs-CZ" b="1" dirty="0" smtClean="0">
                <a:solidFill>
                  <a:srgbClr val="FF0000"/>
                </a:solidFill>
              </a:rPr>
              <a:t> </a:t>
            </a:r>
            <a:r>
              <a:rPr lang="cs-CZ" b="1" dirty="0" err="1" smtClean="0">
                <a:solidFill>
                  <a:srgbClr val="FF0000"/>
                </a:solidFill>
              </a:rPr>
              <a:t>dragging</a:t>
            </a:r>
            <a:r>
              <a:rPr lang="cs-CZ" b="1" dirty="0" smtClean="0">
                <a:solidFill>
                  <a:srgbClr val="FF0000"/>
                </a:solidFill>
              </a:rPr>
              <a:t>, rotující (</a:t>
            </a:r>
            <a:r>
              <a:rPr lang="cs-CZ" b="1" dirty="0" err="1" smtClean="0">
                <a:solidFill>
                  <a:srgbClr val="FF0000"/>
                </a:solidFill>
              </a:rPr>
              <a:t>Kerrova</a:t>
            </a:r>
            <a:r>
              <a:rPr lang="cs-CZ" b="1" dirty="0" smtClean="0">
                <a:solidFill>
                  <a:srgbClr val="FF0000"/>
                </a:solidFill>
              </a:rPr>
              <a:t>) černá díra a strhávání prostoročasu v </a:t>
            </a:r>
            <a:r>
              <a:rPr lang="cs-CZ" b="1" dirty="0" err="1" smtClean="0">
                <a:solidFill>
                  <a:srgbClr val="FF0000"/>
                </a:solidFill>
              </a:rPr>
              <a:t>ergosféře</a:t>
            </a:r>
            <a:endParaRPr lang="cs-CZ" b="1" dirty="0" smtClean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/>
              <a:t>r</a:t>
            </a:r>
            <a:r>
              <a:rPr lang="cs-CZ" dirty="0" smtClean="0"/>
              <a:t>otující černá díra nepůsobí na své okolí jen běžnou gravitační přitažlivostí, </a:t>
            </a:r>
            <a:br>
              <a:rPr lang="cs-CZ" dirty="0" smtClean="0"/>
            </a:br>
            <a:r>
              <a:rPr lang="cs-CZ" dirty="0" smtClean="0"/>
              <a:t>ale její obrovský moment hybnosti doslova kroutí a vtahuje samotnou tkaninu </a:t>
            </a:r>
            <a:br>
              <a:rPr lang="cs-CZ" dirty="0" smtClean="0"/>
            </a:br>
            <a:r>
              <a:rPr lang="cs-CZ" dirty="0" smtClean="0"/>
              <a:t>prostoru a času do rotace spolu se sebou: </a:t>
            </a:r>
            <a:r>
              <a:rPr lang="cs-CZ" dirty="0" smtClean="0">
                <a:hlinkClick r:id="rId5"/>
              </a:rPr>
              <a:t>https://www.sciencedaily.com/releases/2025/12/251218060556.htm</a:t>
            </a:r>
            <a:r>
              <a:rPr lang="cs-CZ" dirty="0" smtClean="0"/>
              <a:t> </a:t>
            </a:r>
            <a:endParaRPr lang="cs-CZ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4360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443711"/>
          </a:xfrm>
          <a:prstGeom prst="rect">
            <a:avLst/>
          </a:prstGeom>
          <a:solidFill>
            <a:srgbClr val="0066CC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2800" dirty="0" smtClean="0">
                <a:solidFill>
                  <a:srgbClr val="FFFF00"/>
                </a:solidFill>
                <a:latin typeface="+mj-lt"/>
              </a:rPr>
              <a:t>1</a:t>
            </a:r>
            <a:r>
              <a:rPr lang="cs-CZ" sz="2800" b="0" spc="-60" dirty="0" smtClean="0">
                <a:solidFill>
                  <a:srgbClr val="FFFF00"/>
                </a:solidFill>
                <a:latin typeface="+mj-lt"/>
                <a:cs typeface="Times New Roman"/>
              </a:rPr>
              <a:t> </a:t>
            </a:r>
            <a:r>
              <a:rPr lang="cs-CZ" sz="2800" dirty="0" smtClean="0">
                <a:solidFill>
                  <a:srgbClr val="FFFF00"/>
                </a:solidFill>
                <a:latin typeface="+mj-lt"/>
                <a:cs typeface="Times New Roman"/>
              </a:rPr>
              <a:t>Současnost</a:t>
            </a:r>
            <a:r>
              <a:rPr lang="cs-CZ" sz="2800" dirty="0" smtClean="0">
                <a:solidFill>
                  <a:srgbClr val="FFFF00"/>
                </a:solidFill>
                <a:latin typeface="+mj-lt"/>
              </a:rPr>
              <a:t>, významné osobnosti</a:t>
            </a:r>
            <a:endParaRPr sz="2800" b="1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4098" name="Picture 2" descr="C:\Users\imhotep\Downloads\dynamika-soucasnos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428624"/>
            <a:ext cx="10701338" cy="713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119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443711"/>
          </a:xfrm>
          <a:prstGeom prst="rect">
            <a:avLst/>
          </a:prstGeom>
          <a:solidFill>
            <a:srgbClr val="0066CC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2800" dirty="0" smtClean="0">
                <a:solidFill>
                  <a:srgbClr val="FFFF00"/>
                </a:solidFill>
                <a:latin typeface="+mj-lt"/>
              </a:rPr>
              <a:t>1</a:t>
            </a:r>
            <a:r>
              <a:rPr lang="cs-CZ" sz="2800" b="0" spc="-60" dirty="0" smtClean="0">
                <a:solidFill>
                  <a:srgbClr val="FFFF00"/>
                </a:solidFill>
                <a:latin typeface="+mj-lt"/>
                <a:cs typeface="Times New Roman"/>
              </a:rPr>
              <a:t> </a:t>
            </a:r>
            <a:r>
              <a:rPr lang="cs-CZ" sz="2800" dirty="0" smtClean="0">
                <a:solidFill>
                  <a:srgbClr val="FFFF00"/>
                </a:solidFill>
                <a:latin typeface="+mj-lt"/>
                <a:cs typeface="Times New Roman"/>
              </a:rPr>
              <a:t>Záhady starověkých civilizací</a:t>
            </a:r>
            <a:endParaRPr sz="2800" b="1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5122" name="Picture 2" descr="C:\Users\imhotep\Downloads\vimana-sumerove-antikythera-mayov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428624"/>
            <a:ext cx="10701338" cy="713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9727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05267"/>
          </a:xfrm>
          <a:prstGeom prst="rect">
            <a:avLst/>
          </a:prstGeom>
          <a:solidFill>
            <a:srgbClr val="0066CC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2.</a:t>
            </a:r>
            <a:r>
              <a:rPr lang="cs-CZ" sz="3200" b="0" spc="-60" dirty="0" smtClean="0">
                <a:solidFill>
                  <a:srgbClr val="FFFF00"/>
                </a:solidFill>
                <a:latin typeface="+mj-lt"/>
                <a:cs typeface="Times New Roman"/>
              </a:rPr>
              <a:t> 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Vzájemné působení těles. Izolované těleso.</a:t>
            </a:r>
            <a:endParaRPr sz="3200" b="1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622300"/>
            <a:ext cx="1711978" cy="148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1841500" y="657225"/>
            <a:ext cx="87820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dirty="0" smtClean="0"/>
              <a:t>Jakým způsobem na sebe můžou působit dvě tělesa?</a:t>
            </a:r>
          </a:p>
          <a:p>
            <a:pPr algn="l"/>
            <a:r>
              <a:rPr lang="cs-CZ" dirty="0" smtClean="0"/>
              <a:t>Zkuste vymyslet několik konkrétních příkladů a pojmenovat účinky konkrétní síly zobrazené na obrázku. 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7700" y="1724025"/>
            <a:ext cx="870585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2222500" y="3228915"/>
            <a:ext cx="236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>
                <a:solidFill>
                  <a:srgbClr val="FFFF00"/>
                </a:solidFill>
              </a:rPr>
              <a:t>o</a:t>
            </a:r>
            <a:r>
              <a:rPr lang="cs-CZ" sz="2000" b="1" dirty="0" smtClean="0">
                <a:solidFill>
                  <a:srgbClr val="FFFF00"/>
                </a:solidFill>
              </a:rPr>
              <a:t>táčivý účinek</a:t>
            </a:r>
            <a:endParaRPr lang="cs-CZ" sz="2000" b="1" dirty="0">
              <a:solidFill>
                <a:srgbClr val="FFFF00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5051425" y="3220854"/>
            <a:ext cx="236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 smtClean="0">
                <a:solidFill>
                  <a:srgbClr val="FFFF00"/>
                </a:solidFill>
              </a:rPr>
              <a:t>pohybový účinek</a:t>
            </a:r>
            <a:endParaRPr lang="cs-CZ" sz="2000" b="1" dirty="0">
              <a:solidFill>
                <a:srgbClr val="FFFF00"/>
              </a:solidFill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7785100" y="3220854"/>
            <a:ext cx="2667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>
                <a:solidFill>
                  <a:srgbClr val="FF0000"/>
                </a:solidFill>
              </a:rPr>
              <a:t>g</a:t>
            </a:r>
            <a:r>
              <a:rPr lang="cs-CZ" sz="2000" b="1" dirty="0" smtClean="0">
                <a:solidFill>
                  <a:srgbClr val="FF0000"/>
                </a:solidFill>
              </a:rPr>
              <a:t>ravitační pole</a:t>
            </a:r>
            <a:endParaRPr lang="cs-CZ" sz="2000" b="1" dirty="0">
              <a:solidFill>
                <a:srgbClr val="FF0000"/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2070100" y="5076825"/>
            <a:ext cx="2667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 smtClean="0">
                <a:solidFill>
                  <a:srgbClr val="FF0000"/>
                </a:solidFill>
              </a:rPr>
              <a:t>magnetické pole</a:t>
            </a:r>
            <a:endParaRPr lang="cs-CZ" sz="2000" b="1" dirty="0">
              <a:solidFill>
                <a:srgbClr val="FF0000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4937125" y="5087874"/>
            <a:ext cx="2667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 smtClean="0">
                <a:solidFill>
                  <a:srgbClr val="FF0000"/>
                </a:solidFill>
              </a:rPr>
              <a:t>elektrické pole</a:t>
            </a:r>
            <a:endParaRPr lang="cs-CZ" sz="2000" b="1" dirty="0">
              <a:solidFill>
                <a:srgbClr val="FF0000"/>
              </a:solidFill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7785100" y="5076825"/>
            <a:ext cx="2667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>
                <a:solidFill>
                  <a:srgbClr val="FFFF00"/>
                </a:solidFill>
              </a:rPr>
              <a:t>t</a:t>
            </a:r>
            <a:r>
              <a:rPr lang="cs-CZ" sz="2000" b="1" dirty="0" smtClean="0">
                <a:solidFill>
                  <a:srgbClr val="FFFF00"/>
                </a:solidFill>
              </a:rPr>
              <a:t>epelný - tření</a:t>
            </a:r>
            <a:endParaRPr lang="cs-CZ" sz="2000" b="1" dirty="0">
              <a:solidFill>
                <a:srgbClr val="FFFF00"/>
              </a:solidFill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7785100" y="7058025"/>
            <a:ext cx="2667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>
                <a:solidFill>
                  <a:srgbClr val="00B0F0"/>
                </a:solidFill>
              </a:rPr>
              <a:t>j</a:t>
            </a:r>
            <a:r>
              <a:rPr lang="cs-CZ" sz="2000" b="1" dirty="0" smtClean="0">
                <a:solidFill>
                  <a:srgbClr val="00B0F0"/>
                </a:solidFill>
              </a:rPr>
              <a:t>aderná interakce</a:t>
            </a:r>
            <a:endParaRPr lang="cs-CZ" sz="20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615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05267"/>
          </a:xfrm>
          <a:prstGeom prst="rect">
            <a:avLst/>
          </a:prstGeom>
          <a:solidFill>
            <a:srgbClr val="0066CC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2.</a:t>
            </a:r>
            <a:r>
              <a:rPr lang="cs-CZ" sz="3200" b="0" spc="-60" dirty="0" smtClean="0">
                <a:solidFill>
                  <a:srgbClr val="FFFF00"/>
                </a:solidFill>
                <a:latin typeface="+mj-lt"/>
                <a:cs typeface="Times New Roman"/>
              </a:rPr>
              <a:t> 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Vzájemné působení těles. Izolované těleso.</a:t>
            </a:r>
            <a:endParaRPr sz="3200" b="1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165100" y="717331"/>
            <a:ext cx="723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400" dirty="0"/>
              <a:t>t</a:t>
            </a:r>
            <a:r>
              <a:rPr lang="cs-CZ" sz="2400" dirty="0" smtClean="0"/>
              <a:t>ělesa v přímém kontaktu na sebe působí silou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400" dirty="0"/>
              <a:t>s</a:t>
            </a:r>
            <a:r>
              <a:rPr lang="cs-CZ" sz="2400" dirty="0" smtClean="0"/>
              <a:t>ilové působení na dálku</a:t>
            </a:r>
            <a:endParaRPr lang="cs-CZ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ovéPole 5"/>
              <p:cNvSpPr txBox="1"/>
              <p:nvPr/>
            </p:nvSpPr>
            <p:spPr>
              <a:xfrm>
                <a:off x="165100" y="1571625"/>
                <a:ext cx="7239000" cy="5064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2400" b="1" dirty="0" smtClean="0">
                    <a:solidFill>
                      <a:srgbClr val="FF0000"/>
                    </a:solidFill>
                  </a:rPr>
                  <a:t>síla –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cs-CZ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cs-CZ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𝑭</m:t>
                        </m:r>
                      </m:e>
                    </m:acc>
                  </m:oMath>
                </a14:m>
                <a:r>
                  <a:rPr lang="cs-CZ" sz="2400" dirty="0" smtClean="0"/>
                  <a:t> 	</a:t>
                </a:r>
                <a:r>
                  <a:rPr lang="en-GB" sz="2400" dirty="0" smtClean="0"/>
                  <a:t>[</a:t>
                </a:r>
                <a:r>
                  <a:rPr lang="cs-CZ" sz="24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en-GB" sz="2400" dirty="0" smtClean="0"/>
                  <a:t>]</a:t>
                </a:r>
                <a:r>
                  <a:rPr lang="cs-CZ" sz="2400" dirty="0" smtClean="0"/>
                  <a:t> = 1 N (newton) </a:t>
                </a:r>
                <a:endParaRPr lang="cs-CZ" sz="2400" dirty="0"/>
              </a:p>
            </p:txBody>
          </p:sp>
        </mc:Choice>
        <mc:Fallback xmlns="">
          <p:sp>
            <p:nvSpPr>
              <p:cNvPr id="6" name="TextovéPol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100" y="1571625"/>
                <a:ext cx="7239000" cy="506421"/>
              </a:xfrm>
              <a:prstGeom prst="rect">
                <a:avLst/>
              </a:prstGeom>
              <a:blipFill rotWithShape="1">
                <a:blip r:embed="rId3"/>
                <a:stretch>
                  <a:fillRect l="-1263" b="-27711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ovéPole 7"/>
          <p:cNvSpPr txBox="1"/>
          <p:nvPr/>
        </p:nvSpPr>
        <p:spPr>
          <a:xfrm>
            <a:off x="165100" y="2033290"/>
            <a:ext cx="723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400" b="1" dirty="0">
                <a:solidFill>
                  <a:srgbClr val="FF0000"/>
                </a:solidFill>
              </a:rPr>
              <a:t>v</a:t>
            </a:r>
            <a:r>
              <a:rPr lang="cs-CZ" sz="2400" b="1" dirty="0" smtClean="0">
                <a:solidFill>
                  <a:srgbClr val="FF0000"/>
                </a:solidFill>
              </a:rPr>
              <a:t>ektorová veličina </a:t>
            </a:r>
            <a:r>
              <a:rPr lang="cs-CZ" sz="2400" b="1" dirty="0" smtClean="0">
                <a:solidFill>
                  <a:srgbClr val="FF0000"/>
                </a:solidFill>
                <a:sym typeface="Symbol"/>
              </a:rPr>
              <a:t> velikost, směr</a:t>
            </a:r>
            <a:endParaRPr lang="cs-CZ" sz="2400" b="1" dirty="0" smtClean="0">
              <a:solidFill>
                <a:srgbClr val="FF0000"/>
              </a:solidFill>
            </a:endParaRPr>
          </a:p>
        </p:txBody>
      </p:sp>
      <p:pic>
        <p:nvPicPr>
          <p:cNvPr id="10" name="Picture 2" descr="C:\Users\imhotep\Downloads\UK-fla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850" y="1616274"/>
            <a:ext cx="47625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véPole 6"/>
          <p:cNvSpPr txBox="1"/>
          <p:nvPr/>
        </p:nvSpPr>
        <p:spPr>
          <a:xfrm>
            <a:off x="7480300" y="1548328"/>
            <a:ext cx="281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síla = </a:t>
            </a:r>
            <a:r>
              <a:rPr lang="en-GB" dirty="0" smtClean="0"/>
              <a:t>force</a:t>
            </a:r>
          </a:p>
          <a:p>
            <a:r>
              <a:rPr lang="cs-CZ" dirty="0" smtClean="0"/>
              <a:t>RAF – </a:t>
            </a:r>
            <a:r>
              <a:rPr lang="en-GB" dirty="0" smtClean="0"/>
              <a:t>Royal Air Force</a:t>
            </a:r>
            <a:endParaRPr lang="en-GB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599" y="2494955"/>
            <a:ext cx="7524901" cy="5020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2755900"/>
            <a:ext cx="1711978" cy="148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ovéPole 8"/>
          <p:cNvSpPr txBox="1"/>
          <p:nvPr/>
        </p:nvSpPr>
        <p:spPr>
          <a:xfrm>
            <a:off x="88900" y="4467225"/>
            <a:ext cx="2819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dirty="0" smtClean="0"/>
              <a:t>Na kterém obrázku je působící síla vyznačena špatně?</a:t>
            </a:r>
          </a:p>
          <a:p>
            <a:pPr algn="just"/>
            <a:r>
              <a:rPr lang="cs-CZ" dirty="0" smtClean="0"/>
              <a:t>Má síla vždy pohybový účinek? </a:t>
            </a:r>
          </a:p>
          <a:p>
            <a:pPr algn="just"/>
            <a:r>
              <a:rPr lang="cs-CZ" dirty="0" smtClean="0"/>
              <a:t>Kdy je těleso v klidu?</a:t>
            </a:r>
          </a:p>
          <a:p>
            <a:pPr algn="just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025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05267"/>
          </a:xfrm>
          <a:prstGeom prst="rect">
            <a:avLst/>
          </a:prstGeom>
          <a:solidFill>
            <a:srgbClr val="0066CC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2.</a:t>
            </a:r>
            <a:r>
              <a:rPr lang="cs-CZ" sz="3200" b="0" spc="-60" dirty="0" smtClean="0">
                <a:solidFill>
                  <a:srgbClr val="FFFF00"/>
                </a:solidFill>
                <a:latin typeface="+mj-lt"/>
                <a:cs typeface="Times New Roman"/>
              </a:rPr>
              <a:t> </a:t>
            </a:r>
            <a:r>
              <a:rPr lang="cs-CZ" sz="3200" dirty="0" smtClean="0">
                <a:solidFill>
                  <a:srgbClr val="FFFF00"/>
                </a:solidFill>
                <a:latin typeface="+mj-lt"/>
                <a:cs typeface="Times New Roman"/>
              </a:rPr>
              <a:t>Vzájemné působení těles. Izolované těleso.</a:t>
            </a:r>
            <a:endParaRPr sz="3200" b="1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165100" y="657225"/>
            <a:ext cx="1036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rgbClr val="FF0000"/>
                </a:solidFill>
              </a:rPr>
              <a:t>Výslednice sil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</a:rPr>
              <a:t>p</a:t>
            </a:r>
            <a:r>
              <a:rPr lang="cs-CZ" sz="2400" dirty="0" smtClean="0">
                <a:solidFill>
                  <a:schemeClr val="tx1"/>
                </a:solidFill>
              </a:rPr>
              <a:t>ůsobí-li na HB více sil najednou, lze je nahradit jednou silou, která má na HB stejný účinek jako jednotlivé působící síly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2028825"/>
            <a:ext cx="1711978" cy="148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ovéPole 8"/>
          <p:cNvSpPr txBox="1"/>
          <p:nvPr/>
        </p:nvSpPr>
        <p:spPr>
          <a:xfrm>
            <a:off x="12700" y="3502700"/>
            <a:ext cx="2438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dirty="0" smtClean="0"/>
              <a:t>Na kterém obrázku není výsledná síla nulová, i když jsou jednotlivé síly stejně velké?</a:t>
            </a:r>
          </a:p>
        </p:txBody>
      </p:sp>
      <p:pic>
        <p:nvPicPr>
          <p:cNvPr id="3074" name="Picture 2" descr="C:\Users\imhotep\Downloads\vyslednice-si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0" y="2028825"/>
            <a:ext cx="8267700" cy="551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88900" y="5153025"/>
            <a:ext cx="23241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b="1" dirty="0" smtClean="0">
                <a:solidFill>
                  <a:srgbClr val="FF0000"/>
                </a:solidFill>
              </a:rPr>
              <a:t>Síly vyznačující zákon akce a reakce – každá síla působí na jiné těleso a proto je nelze sčítat.</a:t>
            </a:r>
            <a:endParaRPr lang="cs-CZ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067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1748</TotalTime>
  <Words>1373</Words>
  <Application>Microsoft Office PowerPoint</Application>
  <PresentationFormat>Vlastní</PresentationFormat>
  <Paragraphs>185</Paragraphs>
  <Slides>44</Slides>
  <Notes>43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44</vt:i4>
      </vt:variant>
    </vt:vector>
  </HeadingPairs>
  <TitlesOfParts>
    <vt:vector size="45" baseType="lpstr">
      <vt:lpstr>Office Theme</vt:lpstr>
      <vt:lpstr>Dynamika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Základní pojmy</dc:title>
  <dc:creator>Online2PDF.com;Kodejška</dc:creator>
  <cp:lastModifiedBy>imhotep</cp:lastModifiedBy>
  <cp:revision>110</cp:revision>
  <dcterms:created xsi:type="dcterms:W3CDTF">2026-05-16T13:26:38Z</dcterms:created>
  <dcterms:modified xsi:type="dcterms:W3CDTF">2026-06-15T10:56:42Z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2026-05-16T00:00:00Z</vt:filetime>
  </property>
  <property fmtid="{D5CDD505-2E9C-101B-9397-08002B2CF9AE}" pid="3" name="LastSaved">
    <vt:filetime>2026-05-16T00:00:00Z</vt:filetime>
  </property>
</Properties>
</file>