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CB7C0-FAD8-4EF9-9203-313390DE1EBF}" type="datetimeFigureOut">
              <a:rPr lang="cs-CZ" smtClean="0"/>
              <a:pPr/>
              <a:t>18.6.2012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B4F52-10D3-46B4-A1E1-EC37B69D1EE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cs-CZ" dirty="0" smtClean="0"/>
              <a:t>SATOR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683568" y="472514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SQUARE</a:t>
            </a:r>
          </a:p>
        </p:txBody>
      </p:sp>
      <p:pic>
        <p:nvPicPr>
          <p:cNvPr id="5" name="Obrázek 4" descr="sator-squa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1556792"/>
            <a:ext cx="3528392" cy="34975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SUMEROVÉ a planeta NIBIRU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39552" y="2132856"/>
            <a:ext cx="309634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dirty="0" smtClean="0">
                <a:solidFill>
                  <a:srgbClr val="FF0000"/>
                </a:solidFill>
              </a:rPr>
              <a:t> </a:t>
            </a:r>
            <a:r>
              <a:rPr lang="cs-CZ" b="1" u="sng" dirty="0" smtClean="0"/>
              <a:t>ODBOČKA</a:t>
            </a:r>
            <a:r>
              <a:rPr lang="cs-CZ" dirty="0" smtClean="0"/>
              <a:t> – </a:t>
            </a:r>
            <a:r>
              <a:rPr lang="cs-CZ" dirty="0" err="1" smtClean="0"/>
              <a:t>mýtická</a:t>
            </a:r>
            <a:r>
              <a:rPr lang="cs-CZ" dirty="0" smtClean="0"/>
              <a:t> planeta </a:t>
            </a:r>
            <a:r>
              <a:rPr lang="cs-CZ" dirty="0" err="1" smtClean="0"/>
              <a:t>Nibiru</a:t>
            </a:r>
            <a:r>
              <a:rPr lang="cs-CZ" dirty="0" smtClean="0"/>
              <a:t> – </a:t>
            </a:r>
            <a:r>
              <a:rPr lang="cs-CZ" dirty="0" err="1" smtClean="0"/>
              <a:t>Zecharia</a:t>
            </a:r>
            <a:r>
              <a:rPr lang="cs-CZ" dirty="0" smtClean="0"/>
              <a:t> </a:t>
            </a:r>
            <a:r>
              <a:rPr lang="cs-CZ" dirty="0" err="1" smtClean="0"/>
              <a:t>Sitchin</a:t>
            </a:r>
            <a:r>
              <a:rPr lang="cs-CZ" dirty="0" smtClean="0"/>
              <a:t> – </a:t>
            </a:r>
            <a:r>
              <a:rPr lang="cs-CZ" dirty="0" err="1" smtClean="0"/>
              <a:t>summerské</a:t>
            </a:r>
            <a:r>
              <a:rPr lang="cs-CZ" dirty="0" smtClean="0"/>
              <a:t> texty – 13 planeta – perioda cca 2500 až 3600 let – potopy, zemětřesení, změna rotace Země – přepólovaní magnetických pólů Země</a:t>
            </a:r>
            <a:endParaRPr lang="cs-CZ" b="1" u="sng" dirty="0" smtClean="0"/>
          </a:p>
          <a:p>
            <a:pPr>
              <a:lnSpc>
                <a:spcPct val="150000"/>
              </a:lnSpc>
            </a:pPr>
            <a:endParaRPr lang="cs-CZ" sz="2000" dirty="0">
              <a:solidFill>
                <a:srgbClr val="FF0000"/>
              </a:solidFill>
            </a:endParaRPr>
          </a:p>
        </p:txBody>
      </p:sp>
      <p:pic>
        <p:nvPicPr>
          <p:cNvPr id="7" name="Obrázek 6" descr="sumersky-relie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2276872"/>
            <a:ext cx="5212100" cy="4392488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611560" y="1340768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FF0000"/>
                </a:solidFill>
              </a:rPr>
              <a:t>DOJDE – LI K NARUŠENÍ ROTACE ZEMĚ, ZNAMENÁ TO KONEC ŽIVOTA NA ZEMI</a:t>
            </a:r>
            <a:endParaRPr lang="cs-CZ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ENUMA ELISH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1340768"/>
            <a:ext cx="79928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000" b="1" dirty="0" smtClean="0"/>
              <a:t> </a:t>
            </a:r>
            <a:r>
              <a:rPr lang="cs-CZ" sz="2000" b="1" dirty="0" err="1" smtClean="0"/>
              <a:t>Babylónský</a:t>
            </a:r>
            <a:r>
              <a:rPr lang="cs-CZ" sz="2000" b="1" dirty="0" smtClean="0"/>
              <a:t> epos o stvoření světa</a:t>
            </a:r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 je </a:t>
            </a:r>
            <a:r>
              <a:rPr lang="cs-CZ" sz="2000" dirty="0"/>
              <a:t>jeden z nejdůležitějších a nejsložitějších akkadských </a:t>
            </a:r>
            <a:r>
              <a:rPr lang="cs-CZ" sz="2000" dirty="0" smtClean="0"/>
              <a:t>mýtů </a:t>
            </a:r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 je </a:t>
            </a:r>
            <a:r>
              <a:rPr lang="cs-CZ" sz="2000" dirty="0"/>
              <a:t>to prakticky jediný ucelený výklad tehdejší kosmogonie</a:t>
            </a:r>
            <a:endParaRPr lang="cs-CZ" sz="20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683568" y="2492896"/>
            <a:ext cx="77768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err="1" smtClean="0"/>
              <a:t>Nibiru</a:t>
            </a:r>
            <a:r>
              <a:rPr lang="cs-CZ" i="1" dirty="0" smtClean="0"/>
              <a:t> </a:t>
            </a:r>
            <a:r>
              <a:rPr lang="cs-CZ" i="1" dirty="0"/>
              <a:t>— nechť pevně drží přechody nebes a země,</a:t>
            </a:r>
            <a:br>
              <a:rPr lang="cs-CZ" i="1" dirty="0"/>
            </a:br>
            <a:r>
              <a:rPr lang="cs-CZ" i="1" dirty="0"/>
              <a:t>tak, že nahoře i dole je nikdo nepřekročí a na něj každý čekat bude! </a:t>
            </a:r>
            <a:br>
              <a:rPr lang="cs-CZ" i="1" dirty="0"/>
            </a:br>
            <a:r>
              <a:rPr lang="cs-CZ" b="1" i="1" dirty="0" err="1" smtClean="0">
                <a:solidFill>
                  <a:srgbClr val="FF0000"/>
                </a:solidFill>
              </a:rPr>
              <a:t>Nibiru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>
                <a:solidFill>
                  <a:srgbClr val="FF0000"/>
                </a:solidFill>
              </a:rPr>
              <a:t>jest jeho hvězda, jež na nebi jasně září</a:t>
            </a:r>
            <a:r>
              <a:rPr lang="cs-CZ" b="1" i="1" dirty="0" smtClean="0">
                <a:solidFill>
                  <a:srgbClr val="FF0000"/>
                </a:solidFill>
              </a:rPr>
              <a:t>. </a:t>
            </a:r>
            <a:r>
              <a:rPr lang="cs-CZ" b="1" dirty="0" smtClean="0">
                <a:solidFill>
                  <a:srgbClr val="0070C0"/>
                </a:solidFill>
              </a:rPr>
              <a:t>(TORSE PERES ASTRA ?)</a:t>
            </a:r>
            <a:r>
              <a:rPr lang="cs-CZ" i="1" dirty="0"/>
              <a:t/>
            </a:r>
            <a:br>
              <a:rPr lang="cs-CZ" i="1" dirty="0"/>
            </a:br>
            <a:r>
              <a:rPr lang="cs-CZ" i="1" dirty="0"/>
              <a:t>Leží na křižovatce drah a ostatní jen na ni </a:t>
            </a:r>
            <a:r>
              <a:rPr lang="cs-CZ" i="1" dirty="0" smtClean="0"/>
              <a:t>hledí </a:t>
            </a:r>
            <a:r>
              <a:rPr lang="cs-CZ" b="1" dirty="0" smtClean="0">
                <a:solidFill>
                  <a:srgbClr val="0070C0"/>
                </a:solidFill>
              </a:rPr>
              <a:t>(21.12.2012 bude konstelace planet v přímce se středem Galaxie- zvýšený příjem záření)</a:t>
            </a:r>
            <a:r>
              <a:rPr lang="cs-CZ" i="1" dirty="0"/>
              <a:t/>
            </a:r>
            <a:br>
              <a:rPr lang="cs-CZ" i="1" dirty="0"/>
            </a:br>
            <a:r>
              <a:rPr lang="cs-CZ" i="1" dirty="0"/>
              <a:t>a takto praví: „Jméno toho, jenž středem moře neúnavně přecházel, </a:t>
            </a:r>
            <a:br>
              <a:rPr lang="cs-CZ" i="1" dirty="0"/>
            </a:br>
            <a:r>
              <a:rPr lang="cs-CZ" i="1" dirty="0"/>
              <a:t>budiž </a:t>
            </a:r>
            <a:r>
              <a:rPr lang="cs-CZ" i="1" dirty="0" err="1" smtClean="0"/>
              <a:t>Nibiru</a:t>
            </a:r>
            <a:r>
              <a:rPr lang="cs-CZ" i="1" dirty="0"/>
              <a:t>, držitel středu!</a:t>
            </a:r>
            <a:br>
              <a:rPr lang="cs-CZ" i="1" dirty="0"/>
            </a:br>
            <a:r>
              <a:rPr lang="cs-CZ" i="1" dirty="0"/>
              <a:t>Nebeských hvězd ať stanoví dráhy,</a:t>
            </a:r>
            <a:br>
              <a:rPr lang="cs-CZ" i="1" dirty="0"/>
            </a:br>
            <a:r>
              <a:rPr lang="cs-CZ" i="1" dirty="0"/>
              <a:t>ať všechny bohy jako ovce popásá!</a:t>
            </a:r>
            <a:br>
              <a:rPr lang="cs-CZ" i="1" dirty="0"/>
            </a:br>
            <a:r>
              <a:rPr lang="cs-CZ" i="1" dirty="0"/>
              <a:t>Kéž </a:t>
            </a:r>
            <a:r>
              <a:rPr lang="cs-CZ" i="1" dirty="0" err="1"/>
              <a:t>Tiámatu</a:t>
            </a:r>
            <a:r>
              <a:rPr lang="cs-CZ" i="1" dirty="0"/>
              <a:t> zdolá a její život nechť do nesnází padne, nechť je ukrácen!</a:t>
            </a:r>
            <a:br>
              <a:rPr lang="cs-CZ" i="1" dirty="0"/>
            </a:br>
            <a:r>
              <a:rPr lang="cs-CZ" i="1" dirty="0"/>
              <a:t>Lidstvu věků budoucích, příštím dnům,</a:t>
            </a:r>
            <a:br>
              <a:rPr lang="cs-CZ" i="1" dirty="0"/>
            </a:br>
            <a:r>
              <a:rPr lang="cs-CZ" i="1" dirty="0"/>
              <a:t>ať nezadržitelně vzdálena je, navždy ať zmizí</a:t>
            </a:r>
            <a:r>
              <a:rPr lang="cs-CZ" i="1" dirty="0" smtClean="0"/>
              <a:t>!“ </a:t>
            </a:r>
            <a:r>
              <a:rPr lang="cs-CZ" b="1" dirty="0" smtClean="0">
                <a:solidFill>
                  <a:srgbClr val="0070C0"/>
                </a:solidFill>
              </a:rPr>
              <a:t>(věčnost AEON?)</a:t>
            </a:r>
            <a:r>
              <a:rPr lang="cs-CZ" i="1" dirty="0"/>
              <a:t/>
            </a:r>
            <a:br>
              <a:rPr lang="cs-CZ" i="1" dirty="0"/>
            </a:br>
            <a:r>
              <a:rPr lang="cs-CZ" i="1" dirty="0"/>
              <a:t>Protože stvořil nebesa a podsvětí dal tvar,</a:t>
            </a:r>
            <a:br>
              <a:rPr lang="cs-CZ" i="1" dirty="0"/>
            </a:br>
            <a:r>
              <a:rPr lang="cs-CZ" i="1" dirty="0"/>
              <a:t>Pánem zemí všech ho nazval otec </a:t>
            </a:r>
            <a:r>
              <a:rPr lang="cs-CZ" i="1" dirty="0" err="1"/>
              <a:t>Enlil</a:t>
            </a:r>
            <a:r>
              <a:rPr lang="cs-CZ" i="1" dirty="0"/>
              <a:t>. 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ČÍSELNÉ TRANSPOZIČNÍ ŠIFRY</a:t>
            </a:r>
            <a:endParaRPr lang="cs-CZ" sz="4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11560" y="32129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611560" y="119675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S1</a:t>
            </a:r>
            <a:endParaRPr lang="cs-CZ" sz="2000" b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611560" y="1700808"/>
          <a:ext cx="79929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F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J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P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Q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V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X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Y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2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3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4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5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6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7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8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9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10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11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12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13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14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15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16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17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18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19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20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21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22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23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24</a:t>
                      </a:r>
                      <a:endParaRPr lang="cs-CZ" sz="1800" dirty="0"/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25</a:t>
                      </a:r>
                      <a:endParaRPr lang="cs-CZ" sz="1800" dirty="0"/>
                    </a:p>
                  </a:txBody>
                  <a:tcPr marL="0" marR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3491880" y="32129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8" name="Přímá spojovací šipka 7"/>
          <p:cNvCxnSpPr>
            <a:endCxn id="4" idx="0"/>
          </p:cNvCxnSpPr>
          <p:nvPr/>
        </p:nvCxnSpPr>
        <p:spPr>
          <a:xfrm>
            <a:off x="683568" y="1196752"/>
            <a:ext cx="3600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6444208" y="3212976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28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28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7092280" y="3212976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/>
        </p:nvGraphicFramePr>
        <p:xfrm>
          <a:off x="7740352" y="3212976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ulka 11"/>
          <p:cNvGraphicFramePr>
            <a:graphicFrameLocks noGrp="1"/>
          </p:cNvGraphicFramePr>
          <p:nvPr/>
        </p:nvGraphicFramePr>
        <p:xfrm>
          <a:off x="3491880" y="5517232"/>
          <a:ext cx="24482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9654"/>
                <a:gridCol w="489654"/>
                <a:gridCol w="489654"/>
                <a:gridCol w="489654"/>
                <a:gridCol w="48965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1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3" name="TextovéPole 12"/>
          <p:cNvSpPr txBox="1"/>
          <p:nvPr/>
        </p:nvSpPr>
        <p:spPr>
          <a:xfrm>
            <a:off x="611560" y="630932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11.11.11 11:11</a:t>
            </a:r>
            <a:endParaRPr lang="cs-CZ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3419872" y="623731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A TO JE TEPRVE ZAČÁTEK !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S2</a:t>
            </a:r>
            <a:endParaRPr lang="cs-CZ" sz="4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11560" y="32129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611560" y="119675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S2</a:t>
            </a:r>
            <a:endParaRPr lang="cs-CZ" sz="2000" b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611560" y="1700808"/>
          <a:ext cx="79929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F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J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P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Q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V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X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Y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3491880" y="32129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8" name="Přímá spojovací šipka 7"/>
          <p:cNvCxnSpPr>
            <a:endCxn id="4" idx="0"/>
          </p:cNvCxnSpPr>
          <p:nvPr/>
        </p:nvCxnSpPr>
        <p:spPr>
          <a:xfrm>
            <a:off x="683568" y="1196752"/>
            <a:ext cx="3600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6228184" y="3212976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/>
        </p:nvGraphicFramePr>
        <p:xfrm>
          <a:off x="6876256" y="3212976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6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6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6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6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6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cxnSp>
        <p:nvCxnSpPr>
          <p:cNvPr id="15" name="Přímá spojovací šipka 14"/>
          <p:cNvCxnSpPr/>
          <p:nvPr/>
        </p:nvCxnSpPr>
        <p:spPr>
          <a:xfrm>
            <a:off x="4355976" y="332656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/>
        </p:nvSpPr>
        <p:spPr>
          <a:xfrm>
            <a:off x="683568" y="5877272"/>
            <a:ext cx="360040" cy="36004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611560" y="2636912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Det</a:t>
            </a:r>
            <a:r>
              <a:rPr lang="cs-CZ" dirty="0" smtClean="0"/>
              <a:t>(S2)= 1728	</a:t>
            </a:r>
            <a:r>
              <a:rPr lang="el-GR" dirty="0" smtClean="0"/>
              <a:t>Σ</a:t>
            </a:r>
            <a:r>
              <a:rPr lang="cs-CZ" dirty="0" smtClean="0"/>
              <a:t> = 176655 = </a:t>
            </a:r>
            <a:r>
              <a:rPr lang="cs-CZ" dirty="0" err="1" smtClean="0"/>
              <a:t>cs</a:t>
            </a:r>
            <a:r>
              <a:rPr lang="cs-CZ" dirty="0" smtClean="0"/>
              <a:t> 30 = 5 x </a:t>
            </a:r>
            <a:r>
              <a:rPr lang="cs-CZ" b="1" dirty="0" smtClean="0">
                <a:solidFill>
                  <a:srgbClr val="FF0000"/>
                </a:solidFill>
              </a:rPr>
              <a:t>6</a:t>
            </a:r>
            <a:r>
              <a:rPr lang="cs-CZ" dirty="0" smtClean="0"/>
              <a:t>	</a:t>
            </a:r>
            <a:r>
              <a:rPr lang="el-GR" dirty="0" smtClean="0"/>
              <a:t>Π</a:t>
            </a:r>
            <a:r>
              <a:rPr lang="cs-CZ" dirty="0" smtClean="0"/>
              <a:t> = 6,19 · 10</a:t>
            </a:r>
            <a:r>
              <a:rPr lang="cs-CZ" baseline="30000" dirty="0" smtClean="0"/>
              <a:t>12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3923928" y="5877272"/>
            <a:ext cx="360040" cy="36004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4427984" y="587727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 x 6 x 2 = 24 = </a:t>
            </a:r>
            <a:r>
              <a:rPr lang="cs-CZ" dirty="0" err="1" smtClean="0"/>
              <a:t>cs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6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115616" y="587727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8 x 6 x 8 = 384 = </a:t>
            </a:r>
            <a:r>
              <a:rPr lang="cs-CZ" dirty="0" err="1" smtClean="0"/>
              <a:t>cs</a:t>
            </a:r>
            <a:r>
              <a:rPr lang="cs-CZ" dirty="0" smtClean="0"/>
              <a:t> 15 = </a:t>
            </a:r>
            <a:r>
              <a:rPr lang="cs-CZ" b="1" dirty="0" smtClean="0">
                <a:solidFill>
                  <a:srgbClr val="FF0000"/>
                </a:solidFill>
              </a:rPr>
              <a:t>6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S7</a:t>
            </a:r>
            <a:endParaRPr lang="cs-CZ" sz="4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11560" y="32129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611560" y="119675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S7</a:t>
            </a:r>
            <a:endParaRPr lang="cs-CZ" sz="2000" b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611560" y="1700808"/>
          <a:ext cx="79929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F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J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P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Q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V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X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Y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3491880" y="32129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8" name="Přímá spojovací šipka 7"/>
          <p:cNvCxnSpPr/>
          <p:nvPr/>
        </p:nvCxnSpPr>
        <p:spPr>
          <a:xfrm flipH="1">
            <a:off x="611560" y="1196752"/>
            <a:ext cx="3600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6228184" y="3212976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21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21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21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/>
        </p:nvGraphicFramePr>
        <p:xfrm>
          <a:off x="6876256" y="3212976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3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3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3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3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3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cxnSp>
        <p:nvCxnSpPr>
          <p:cNvPr id="15" name="Přímá spojovací šipka 14"/>
          <p:cNvCxnSpPr/>
          <p:nvPr/>
        </p:nvCxnSpPr>
        <p:spPr>
          <a:xfrm flipH="1">
            <a:off x="4355976" y="332656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/>
        </p:nvSpPr>
        <p:spPr>
          <a:xfrm>
            <a:off x="683568" y="5877272"/>
            <a:ext cx="360040" cy="36004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611560" y="2636912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Det</a:t>
            </a:r>
            <a:r>
              <a:rPr lang="cs-CZ" dirty="0" smtClean="0"/>
              <a:t>(S7)= </a:t>
            </a:r>
            <a:r>
              <a:rPr lang="cs-CZ" b="1" dirty="0" smtClean="0">
                <a:solidFill>
                  <a:srgbClr val="FF0000"/>
                </a:solidFill>
              </a:rPr>
              <a:t>3456</a:t>
            </a:r>
            <a:r>
              <a:rPr lang="cs-CZ" dirty="0" smtClean="0"/>
              <a:t>	</a:t>
            </a:r>
            <a:r>
              <a:rPr lang="el-GR" dirty="0" smtClean="0"/>
              <a:t>Σ</a:t>
            </a:r>
            <a:r>
              <a:rPr lang="cs-CZ" dirty="0" smtClean="0"/>
              <a:t> = 323340 = </a:t>
            </a:r>
            <a:r>
              <a:rPr lang="cs-CZ" dirty="0" err="1" smtClean="0"/>
              <a:t>cs</a:t>
            </a:r>
            <a:r>
              <a:rPr lang="cs-CZ" dirty="0" smtClean="0"/>
              <a:t> 15 = </a:t>
            </a:r>
            <a:r>
              <a:rPr lang="cs-CZ" b="1" dirty="0" smtClean="0">
                <a:solidFill>
                  <a:srgbClr val="FF0000"/>
                </a:solidFill>
              </a:rPr>
              <a:t>6</a:t>
            </a:r>
            <a:r>
              <a:rPr lang="cs-CZ" dirty="0" smtClean="0"/>
              <a:t>	</a:t>
            </a:r>
            <a:r>
              <a:rPr lang="el-GR" dirty="0" smtClean="0"/>
              <a:t>Π</a:t>
            </a:r>
            <a:r>
              <a:rPr lang="cs-CZ" dirty="0" smtClean="0"/>
              <a:t> = 2,42 · 10</a:t>
            </a:r>
            <a:r>
              <a:rPr lang="cs-CZ" baseline="30000" dirty="0" smtClean="0"/>
              <a:t>15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3923928" y="5877272"/>
            <a:ext cx="360040" cy="36004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4427984" y="587727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 x 6 x 2 = 24 = </a:t>
            </a:r>
            <a:r>
              <a:rPr lang="cs-CZ" dirty="0" err="1" smtClean="0"/>
              <a:t>cs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6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115616" y="587727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8 x 6 x 8 = 384 = </a:t>
            </a:r>
            <a:r>
              <a:rPr lang="cs-CZ" dirty="0" err="1" smtClean="0"/>
              <a:t>cs</a:t>
            </a:r>
            <a:r>
              <a:rPr lang="cs-CZ" dirty="0" smtClean="0"/>
              <a:t> 15 = </a:t>
            </a:r>
            <a:r>
              <a:rPr lang="cs-CZ" b="1" dirty="0" smtClean="0">
                <a:solidFill>
                  <a:srgbClr val="FF0000"/>
                </a:solidFill>
              </a:rPr>
              <a:t>6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S1</a:t>
            </a:r>
            <a:endParaRPr lang="cs-CZ" sz="4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11560" y="32129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611560" y="1196752"/>
            <a:ext cx="864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S1</a:t>
            </a:r>
            <a:endParaRPr lang="cs-CZ" sz="2000" b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611560" y="1700808"/>
          <a:ext cx="79929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  <a:gridCol w="3197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F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G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J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P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Q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V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X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Y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3491880" y="32129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cxnSp>
        <p:nvCxnSpPr>
          <p:cNvPr id="8" name="Přímá spojovací šipka 7"/>
          <p:cNvCxnSpPr/>
          <p:nvPr/>
        </p:nvCxnSpPr>
        <p:spPr>
          <a:xfrm flipH="1">
            <a:off x="611560" y="1196752"/>
            <a:ext cx="3600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6228184" y="3212976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36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/>
        </p:nvGraphicFramePr>
        <p:xfrm>
          <a:off x="6876256" y="3212976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9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9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9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9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9</a:t>
                      </a:r>
                      <a:endParaRPr lang="cs-CZ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cxnSp>
        <p:nvCxnSpPr>
          <p:cNvPr id="15" name="Přímá spojovací šipka 14"/>
          <p:cNvCxnSpPr/>
          <p:nvPr/>
        </p:nvCxnSpPr>
        <p:spPr>
          <a:xfrm flipH="1">
            <a:off x="4355976" y="332656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/>
        </p:nvSpPr>
        <p:spPr>
          <a:xfrm>
            <a:off x="683568" y="5877272"/>
            <a:ext cx="360040" cy="36004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611560" y="2636912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Det</a:t>
            </a:r>
            <a:r>
              <a:rPr lang="cs-CZ" dirty="0" smtClean="0"/>
              <a:t>(S1)= </a:t>
            </a:r>
            <a:r>
              <a:rPr lang="cs-CZ" b="1" dirty="0" smtClean="0">
                <a:solidFill>
                  <a:srgbClr val="FF0000"/>
                </a:solidFill>
              </a:rPr>
              <a:t>0</a:t>
            </a:r>
            <a:r>
              <a:rPr lang="cs-CZ" dirty="0" smtClean="0"/>
              <a:t>	</a:t>
            </a:r>
            <a:r>
              <a:rPr lang="el-GR" dirty="0" smtClean="0"/>
              <a:t>Σ</a:t>
            </a:r>
            <a:r>
              <a:rPr lang="cs-CZ" dirty="0" smtClean="0"/>
              <a:t> = 201798 = </a:t>
            </a:r>
            <a:r>
              <a:rPr lang="cs-CZ" dirty="0" err="1" smtClean="0"/>
              <a:t>cs</a:t>
            </a:r>
            <a:r>
              <a:rPr lang="cs-CZ" dirty="0" smtClean="0"/>
              <a:t> 27 = </a:t>
            </a:r>
            <a:r>
              <a:rPr lang="cs-CZ" b="1" dirty="0" smtClean="0">
                <a:solidFill>
                  <a:srgbClr val="FF0000"/>
                </a:solidFill>
              </a:rPr>
              <a:t>9</a:t>
            </a:r>
            <a:r>
              <a:rPr lang="cs-CZ" dirty="0" smtClean="0"/>
              <a:t>	</a:t>
            </a:r>
            <a:r>
              <a:rPr lang="el-GR" dirty="0" smtClean="0"/>
              <a:t>Π</a:t>
            </a:r>
            <a:r>
              <a:rPr lang="cs-CZ" dirty="0" smtClean="0"/>
              <a:t> = 8,16 · 10</a:t>
            </a:r>
            <a:r>
              <a:rPr lang="cs-CZ" baseline="30000" dirty="0" smtClean="0"/>
              <a:t>12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5724128" y="5877272"/>
            <a:ext cx="360040" cy="36004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6156176" y="587727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 x 6 x 2 = 24 = </a:t>
            </a:r>
            <a:r>
              <a:rPr lang="cs-CZ" dirty="0" err="1" smtClean="0"/>
              <a:t>cs</a:t>
            </a:r>
            <a:r>
              <a:rPr lang="cs-CZ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6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115616" y="587727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 x 4 x 6 x 4 x 2 = 384 = </a:t>
            </a:r>
            <a:r>
              <a:rPr lang="cs-CZ" dirty="0" err="1" smtClean="0"/>
              <a:t>cs</a:t>
            </a:r>
            <a:r>
              <a:rPr lang="cs-CZ" dirty="0" smtClean="0"/>
              <a:t> 15 = </a:t>
            </a:r>
            <a:r>
              <a:rPr lang="cs-CZ" b="1" dirty="0" smtClean="0">
                <a:solidFill>
                  <a:srgbClr val="FF0000"/>
                </a:solidFill>
              </a:rPr>
              <a:t>6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S2 a S7</a:t>
            </a:r>
            <a:endParaRPr lang="cs-CZ" sz="4400" dirty="0"/>
          </a:p>
        </p:txBody>
      </p:sp>
      <p:cxnSp>
        <p:nvCxnSpPr>
          <p:cNvPr id="15" name="Přímá spojovací šipka 14"/>
          <p:cNvCxnSpPr/>
          <p:nvPr/>
        </p:nvCxnSpPr>
        <p:spPr>
          <a:xfrm flipH="1">
            <a:off x="4860032" y="332656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>
            <a:off x="3851920" y="332656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ulka 17"/>
          <p:cNvGraphicFramePr>
            <a:graphicFrameLocks noGrp="1"/>
          </p:cNvGraphicFramePr>
          <p:nvPr/>
        </p:nvGraphicFramePr>
        <p:xfrm>
          <a:off x="683568" y="14127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ulka 18"/>
          <p:cNvGraphicFramePr>
            <a:graphicFrameLocks noGrp="1"/>
          </p:cNvGraphicFramePr>
          <p:nvPr/>
        </p:nvGraphicFramePr>
        <p:xfrm>
          <a:off x="3707904" y="1412776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20" name="Pravoúhlý trojúhelník 19"/>
          <p:cNvSpPr/>
          <p:nvPr/>
        </p:nvSpPr>
        <p:spPr>
          <a:xfrm rot="5400000">
            <a:off x="647564" y="3825044"/>
            <a:ext cx="936104" cy="864096"/>
          </a:xfrm>
          <a:prstGeom prst="rt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Pravoúhlý trojúhelník 25"/>
          <p:cNvSpPr/>
          <p:nvPr/>
        </p:nvSpPr>
        <p:spPr>
          <a:xfrm rot="10800000">
            <a:off x="2123728" y="3789040"/>
            <a:ext cx="936104" cy="864096"/>
          </a:xfrm>
          <a:prstGeom prst="rt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Pravoúhlý trojúhelník 26"/>
          <p:cNvSpPr/>
          <p:nvPr/>
        </p:nvSpPr>
        <p:spPr>
          <a:xfrm rot="16200000">
            <a:off x="2159732" y="5121188"/>
            <a:ext cx="936104" cy="864096"/>
          </a:xfrm>
          <a:prstGeom prst="rt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Pravoúhlý trojúhelník 27"/>
          <p:cNvSpPr/>
          <p:nvPr/>
        </p:nvSpPr>
        <p:spPr>
          <a:xfrm>
            <a:off x="683568" y="5157192"/>
            <a:ext cx="936104" cy="864096"/>
          </a:xfrm>
          <a:prstGeom prst="rt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Pravoúhlý trojúhelník 28"/>
          <p:cNvSpPr/>
          <p:nvPr/>
        </p:nvSpPr>
        <p:spPr>
          <a:xfrm rot="5400000">
            <a:off x="3671900" y="3825044"/>
            <a:ext cx="936104" cy="864096"/>
          </a:xfrm>
          <a:prstGeom prst="rt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Pravoúhlý trojúhelník 29"/>
          <p:cNvSpPr/>
          <p:nvPr/>
        </p:nvSpPr>
        <p:spPr>
          <a:xfrm rot="10800000">
            <a:off x="5148064" y="3789040"/>
            <a:ext cx="936104" cy="864096"/>
          </a:xfrm>
          <a:prstGeom prst="rt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Pravoúhlý trojúhelník 30"/>
          <p:cNvSpPr/>
          <p:nvPr/>
        </p:nvSpPr>
        <p:spPr>
          <a:xfrm rot="16200000">
            <a:off x="5184068" y="5121188"/>
            <a:ext cx="936104" cy="864096"/>
          </a:xfrm>
          <a:prstGeom prst="rt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Pravoúhlý trojúhelník 31"/>
          <p:cNvSpPr/>
          <p:nvPr/>
        </p:nvSpPr>
        <p:spPr>
          <a:xfrm>
            <a:off x="3707904" y="5157192"/>
            <a:ext cx="936104" cy="864096"/>
          </a:xfrm>
          <a:prstGeom prst="rtTriangl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755576" y="386104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6</a:t>
            </a:r>
            <a:endParaRPr lang="cs-CZ" sz="2800" b="1" dirty="0"/>
          </a:p>
        </p:txBody>
      </p:sp>
      <p:sp>
        <p:nvSpPr>
          <p:cNvPr id="34" name="TextovéPole 33"/>
          <p:cNvSpPr txBox="1"/>
          <p:nvPr/>
        </p:nvSpPr>
        <p:spPr>
          <a:xfrm>
            <a:off x="2627784" y="386104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6</a:t>
            </a:r>
            <a:endParaRPr lang="cs-CZ" sz="2800" b="1" dirty="0"/>
          </a:p>
        </p:txBody>
      </p:sp>
      <p:sp>
        <p:nvSpPr>
          <p:cNvPr id="35" name="TextovéPole 34"/>
          <p:cNvSpPr txBox="1"/>
          <p:nvPr/>
        </p:nvSpPr>
        <p:spPr>
          <a:xfrm>
            <a:off x="2627784" y="544522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6</a:t>
            </a:r>
            <a:endParaRPr lang="cs-CZ" sz="2800" b="1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755576" y="544522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6</a:t>
            </a:r>
            <a:endParaRPr lang="cs-CZ" sz="2800" b="1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1691680" y="378904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endParaRPr lang="cs-CZ" sz="2800" b="1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683568" y="465313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endParaRPr lang="cs-CZ" sz="2800" b="1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2699792" y="458112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endParaRPr lang="cs-CZ" sz="2800" b="1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1691680" y="5517232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endParaRPr lang="cs-CZ" sz="2800" b="1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1691680" y="465313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2195736" y="465313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1259632" y="465313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1691680" y="422108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1691680" y="508518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6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779912" y="386104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endParaRPr lang="cs-CZ" sz="2800" b="1" dirty="0"/>
          </a:p>
        </p:txBody>
      </p:sp>
      <p:sp>
        <p:nvSpPr>
          <p:cNvPr id="47" name="TextovéPole 46"/>
          <p:cNvSpPr txBox="1"/>
          <p:nvPr/>
        </p:nvSpPr>
        <p:spPr>
          <a:xfrm>
            <a:off x="5652120" y="386104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endParaRPr lang="cs-CZ" sz="2800" b="1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5652120" y="544522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endParaRPr lang="cs-CZ" sz="2800" b="1" dirty="0"/>
          </a:p>
        </p:txBody>
      </p:sp>
      <p:sp>
        <p:nvSpPr>
          <p:cNvPr id="49" name="TextovéPole 48"/>
          <p:cNvSpPr txBox="1"/>
          <p:nvPr/>
        </p:nvSpPr>
        <p:spPr>
          <a:xfrm>
            <a:off x="3779912" y="544522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endParaRPr lang="cs-CZ" sz="2800" b="1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4716016" y="378904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6</a:t>
            </a:r>
            <a:endParaRPr lang="cs-CZ" sz="2800" b="1" dirty="0"/>
          </a:p>
        </p:txBody>
      </p:sp>
      <p:sp>
        <p:nvSpPr>
          <p:cNvPr id="51" name="TextovéPole 50"/>
          <p:cNvSpPr txBox="1"/>
          <p:nvPr/>
        </p:nvSpPr>
        <p:spPr>
          <a:xfrm>
            <a:off x="3707904" y="465313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6</a:t>
            </a:r>
            <a:endParaRPr lang="cs-CZ" sz="2800" b="1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5724128" y="458112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6</a:t>
            </a:r>
            <a:endParaRPr lang="cs-CZ" sz="2800" b="1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4716016" y="5517232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</a:t>
            </a:r>
            <a:endParaRPr lang="cs-CZ" sz="2800" b="1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4716016" y="465313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3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5220072" y="465313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3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4283968" y="465313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3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4716016" y="422108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3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4716016" y="508518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3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6660232" y="1556792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</a:t>
            </a:r>
            <a:r>
              <a:rPr lang="cs-CZ" baseline="-25000" dirty="0" smtClean="0"/>
              <a:t>7</a:t>
            </a:r>
          </a:p>
          <a:p>
            <a:r>
              <a:rPr lang="el-GR" dirty="0" smtClean="0"/>
              <a:t>Π</a:t>
            </a:r>
            <a:r>
              <a:rPr lang="cs-CZ" baseline="-25000" dirty="0" smtClean="0"/>
              <a:t>2</a:t>
            </a:r>
          </a:p>
          <a:p>
            <a:endParaRPr lang="cs-CZ" dirty="0"/>
          </a:p>
        </p:txBody>
      </p:sp>
      <p:cxnSp>
        <p:nvCxnSpPr>
          <p:cNvPr id="61" name="Přímá spojovací čára 60"/>
          <p:cNvCxnSpPr/>
          <p:nvPr/>
        </p:nvCxnSpPr>
        <p:spPr>
          <a:xfrm>
            <a:off x="6732240" y="1916832"/>
            <a:ext cx="3600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ovéPole 61"/>
          <p:cNvSpPr txBox="1"/>
          <p:nvPr/>
        </p:nvSpPr>
        <p:spPr>
          <a:xfrm>
            <a:off x="7092280" y="170080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= 392 (celé číslo!!!)</a:t>
            </a:r>
            <a:endParaRPr lang="cs-CZ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6588224" y="2564904"/>
            <a:ext cx="20162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392</a:t>
            </a:r>
          </a:p>
          <a:p>
            <a:endParaRPr lang="cs-CZ" dirty="0" smtClean="0"/>
          </a:p>
          <a:p>
            <a:r>
              <a:rPr lang="cs-CZ" b="1" dirty="0" err="1" smtClean="0"/>
              <a:t>harshad</a:t>
            </a:r>
            <a:r>
              <a:rPr lang="cs-CZ" b="1" dirty="0" smtClean="0"/>
              <a:t> </a:t>
            </a:r>
            <a:r>
              <a:rPr lang="cs-CZ" b="1" dirty="0" err="1" smtClean="0"/>
              <a:t>number</a:t>
            </a:r>
            <a:endParaRPr lang="cs-CZ" b="1" dirty="0" smtClean="0"/>
          </a:p>
          <a:p>
            <a:r>
              <a:rPr lang="cs-CZ" dirty="0" smtClean="0"/>
              <a:t>dělitelné svým ciferným součtem</a:t>
            </a:r>
          </a:p>
          <a:p>
            <a:endParaRPr lang="cs-CZ" dirty="0" smtClean="0"/>
          </a:p>
          <a:p>
            <a:r>
              <a:rPr lang="cs-CZ" dirty="0" err="1" smtClean="0"/>
              <a:t>cs</a:t>
            </a:r>
            <a:r>
              <a:rPr lang="cs-CZ" dirty="0" smtClean="0"/>
              <a:t> = 14</a:t>
            </a:r>
          </a:p>
          <a:p>
            <a:endParaRPr lang="cs-CZ" dirty="0" smtClean="0"/>
          </a:p>
          <a:p>
            <a:r>
              <a:rPr lang="cs-CZ" dirty="0" smtClean="0"/>
              <a:t>392/14 = </a:t>
            </a:r>
            <a:r>
              <a:rPr lang="cs-CZ" dirty="0" smtClean="0"/>
              <a:t>28</a:t>
            </a:r>
          </a:p>
          <a:p>
            <a:endParaRPr lang="cs-CZ" dirty="0" smtClean="0"/>
          </a:p>
          <a:p>
            <a:r>
              <a:rPr lang="cs-CZ" dirty="0" err="1" smtClean="0"/>
              <a:t>Det</a:t>
            </a:r>
            <a:r>
              <a:rPr lang="cs-CZ" dirty="0" smtClean="0"/>
              <a:t>(S7)/</a:t>
            </a:r>
            <a:r>
              <a:rPr lang="cs-CZ" dirty="0" err="1" smtClean="0"/>
              <a:t>Det</a:t>
            </a:r>
            <a:r>
              <a:rPr lang="cs-CZ" dirty="0" smtClean="0"/>
              <a:t>(S2) = 2</a:t>
            </a: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CODEX GIGAS – ĎÁBLOVA BIBLE</a:t>
            </a:r>
            <a:endParaRPr lang="cs-CZ" sz="4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6012160" y="2348880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611560" y="1340768"/>
            <a:ext cx="79928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 smtClean="0"/>
              <a:t>CODEX GIGAS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 největší rukopisná kniha na světě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 napsána </a:t>
            </a:r>
            <a:r>
              <a:rPr lang="cs-CZ" dirty="0" err="1" smtClean="0"/>
              <a:t>poč</a:t>
            </a:r>
            <a:r>
              <a:rPr lang="cs-CZ" dirty="0" smtClean="0"/>
              <a:t>. 13. století v klášteře v </a:t>
            </a:r>
            <a:r>
              <a:rPr lang="cs-CZ" dirty="0" err="1" smtClean="0"/>
              <a:t>Podlažicích</a:t>
            </a:r>
            <a:r>
              <a:rPr lang="cs-CZ" dirty="0" smtClean="0"/>
              <a:t> u Chrudimi údajně za jednu noc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 1477 – 1593 majetkem kláštera v Broumově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 1594 se stala součástí sbírek Rudolfa II.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 1648 odvezena Švédy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  <p:pic>
        <p:nvPicPr>
          <p:cNvPr id="16" name="Obrázek 15" descr="codex-gigas-dab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068960"/>
            <a:ext cx="2055088" cy="3425147"/>
          </a:xfrm>
          <a:prstGeom prst="rect">
            <a:avLst/>
          </a:prstGeom>
        </p:spPr>
      </p:pic>
      <p:pic>
        <p:nvPicPr>
          <p:cNvPr id="17" name="Obrázek 16" descr="codex-gigas-dab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3068960"/>
            <a:ext cx="2055088" cy="3425147"/>
          </a:xfrm>
          <a:prstGeom prst="rect">
            <a:avLst/>
          </a:prstGeom>
        </p:spPr>
      </p:pic>
      <p:graphicFrame>
        <p:nvGraphicFramePr>
          <p:cNvPr id="18" name="Tabulka 17"/>
          <p:cNvGraphicFramePr>
            <a:graphicFrameLocks noGrp="1"/>
          </p:cNvGraphicFramePr>
          <p:nvPr/>
        </p:nvGraphicFramePr>
        <p:xfrm>
          <a:off x="6012160" y="4581128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cxnSp>
        <p:nvCxnSpPr>
          <p:cNvPr id="20" name="Přímá spojovací čára 19"/>
          <p:cNvCxnSpPr/>
          <p:nvPr/>
        </p:nvCxnSpPr>
        <p:spPr>
          <a:xfrm flipV="1">
            <a:off x="8172400" y="6093296"/>
            <a:ext cx="0" cy="4320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/>
          <p:nvPr/>
        </p:nvCxnSpPr>
        <p:spPr>
          <a:xfrm flipV="1">
            <a:off x="7236296" y="6093296"/>
            <a:ext cx="936104" cy="4320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/>
          <p:nvPr/>
        </p:nvCxnSpPr>
        <p:spPr>
          <a:xfrm flipH="1" flipV="1">
            <a:off x="6228184" y="6093296"/>
            <a:ext cx="1008112" cy="4320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 flipV="1">
            <a:off x="6228184" y="6093296"/>
            <a:ext cx="0" cy="4320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/>
          <p:nvPr/>
        </p:nvCxnSpPr>
        <p:spPr>
          <a:xfrm flipV="1">
            <a:off x="7236296" y="4725144"/>
            <a:ext cx="0" cy="18002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/>
          <p:nvPr/>
        </p:nvCxnSpPr>
        <p:spPr>
          <a:xfrm flipV="1">
            <a:off x="6732240" y="4725144"/>
            <a:ext cx="0" cy="4320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ovací čára 30"/>
          <p:cNvCxnSpPr/>
          <p:nvPr/>
        </p:nvCxnSpPr>
        <p:spPr>
          <a:xfrm flipV="1">
            <a:off x="7740352" y="4725144"/>
            <a:ext cx="0" cy="4320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/>
          <p:nvPr/>
        </p:nvCxnSpPr>
        <p:spPr>
          <a:xfrm>
            <a:off x="6732240" y="5157192"/>
            <a:ext cx="100811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/>
          <p:nvPr/>
        </p:nvCxnSpPr>
        <p:spPr>
          <a:xfrm flipV="1">
            <a:off x="4716016" y="5517232"/>
            <a:ext cx="0" cy="7920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/>
          <p:nvPr/>
        </p:nvCxnSpPr>
        <p:spPr>
          <a:xfrm flipV="1">
            <a:off x="4211960" y="5517232"/>
            <a:ext cx="504056" cy="6480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ovací čára 37"/>
          <p:cNvCxnSpPr/>
          <p:nvPr/>
        </p:nvCxnSpPr>
        <p:spPr>
          <a:xfrm flipH="1" flipV="1">
            <a:off x="3779912" y="5517232"/>
            <a:ext cx="432048" cy="6480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čára 38"/>
          <p:cNvCxnSpPr/>
          <p:nvPr/>
        </p:nvCxnSpPr>
        <p:spPr>
          <a:xfrm flipV="1">
            <a:off x="3779912" y="5517232"/>
            <a:ext cx="0" cy="7920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 flipV="1">
            <a:off x="4211960" y="4365104"/>
            <a:ext cx="0" cy="1800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V="1">
            <a:off x="3707904" y="4365104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ovací čára 41"/>
          <p:cNvCxnSpPr/>
          <p:nvPr/>
        </p:nvCxnSpPr>
        <p:spPr>
          <a:xfrm flipV="1">
            <a:off x="4716016" y="4365104"/>
            <a:ext cx="0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/>
          <p:nvPr/>
        </p:nvCxnSpPr>
        <p:spPr>
          <a:xfrm>
            <a:off x="3707904" y="4797152"/>
            <a:ext cx="100811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SATOR CIRCLE</a:t>
            </a:r>
            <a:endParaRPr lang="cs-CZ" sz="4400" dirty="0"/>
          </a:p>
        </p:txBody>
      </p:sp>
      <p:sp>
        <p:nvSpPr>
          <p:cNvPr id="25" name="Elipsa 24"/>
          <p:cNvSpPr/>
          <p:nvPr/>
        </p:nvSpPr>
        <p:spPr>
          <a:xfrm>
            <a:off x="3779912" y="2996952"/>
            <a:ext cx="1008112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3" name="Přímá spojovací čára 32"/>
          <p:cNvCxnSpPr/>
          <p:nvPr/>
        </p:nvCxnSpPr>
        <p:spPr>
          <a:xfrm flipV="1">
            <a:off x="4283968" y="2564904"/>
            <a:ext cx="3312368" cy="9361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/>
          <p:nvPr/>
        </p:nvCxnSpPr>
        <p:spPr>
          <a:xfrm>
            <a:off x="4283968" y="3501008"/>
            <a:ext cx="1728192" cy="2592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/>
          <p:nvPr/>
        </p:nvCxnSpPr>
        <p:spPr>
          <a:xfrm flipH="1">
            <a:off x="2339752" y="3501008"/>
            <a:ext cx="1944216" cy="27363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ovací čára 47"/>
          <p:cNvCxnSpPr/>
          <p:nvPr/>
        </p:nvCxnSpPr>
        <p:spPr>
          <a:xfrm flipV="1">
            <a:off x="4283968" y="1196752"/>
            <a:ext cx="0" cy="2304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čára 50"/>
          <p:cNvCxnSpPr/>
          <p:nvPr/>
        </p:nvCxnSpPr>
        <p:spPr>
          <a:xfrm>
            <a:off x="1115616" y="2636912"/>
            <a:ext cx="3168352" cy="8640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Elipsa 53"/>
          <p:cNvSpPr/>
          <p:nvPr/>
        </p:nvSpPr>
        <p:spPr>
          <a:xfrm>
            <a:off x="3347864" y="2564904"/>
            <a:ext cx="1872208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Elipsa 54"/>
          <p:cNvSpPr/>
          <p:nvPr/>
        </p:nvSpPr>
        <p:spPr>
          <a:xfrm>
            <a:off x="2987824" y="2204864"/>
            <a:ext cx="2592288" cy="25922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Elipsa 55"/>
          <p:cNvSpPr/>
          <p:nvPr/>
        </p:nvSpPr>
        <p:spPr>
          <a:xfrm>
            <a:off x="2627784" y="1844824"/>
            <a:ext cx="3312368" cy="33123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>
            <a:off x="2195736" y="1412776"/>
            <a:ext cx="4176464" cy="4176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TextovéPole 57"/>
          <p:cNvSpPr txBox="1"/>
          <p:nvPr/>
        </p:nvSpPr>
        <p:spPr>
          <a:xfrm>
            <a:off x="3851920" y="342900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S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3995936" y="306896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A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4283968" y="306896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T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4427984" y="342900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O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4139952" y="357301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R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3491880" y="350100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A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3059832" y="364502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T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2699792" y="371703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O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2339752" y="378904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R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3779912" y="270892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R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3563888" y="234888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E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3347864" y="20608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P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0" name="TextovéPole 69"/>
          <p:cNvSpPr txBox="1"/>
          <p:nvPr/>
        </p:nvSpPr>
        <p:spPr>
          <a:xfrm>
            <a:off x="3131840" y="170080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O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1" name="TextovéPole 70"/>
          <p:cNvSpPr txBox="1"/>
          <p:nvPr/>
        </p:nvSpPr>
        <p:spPr>
          <a:xfrm>
            <a:off x="4572000" y="2708920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E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2" name="TextovéPole 71"/>
          <p:cNvSpPr txBox="1"/>
          <p:nvPr/>
        </p:nvSpPr>
        <p:spPr>
          <a:xfrm>
            <a:off x="4860032" y="242088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N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3" name="TextovéPole 72"/>
          <p:cNvSpPr txBox="1"/>
          <p:nvPr/>
        </p:nvSpPr>
        <p:spPr>
          <a:xfrm>
            <a:off x="5148064" y="220486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E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4" name="TextovéPole 73"/>
          <p:cNvSpPr txBox="1"/>
          <p:nvPr/>
        </p:nvSpPr>
        <p:spPr>
          <a:xfrm>
            <a:off x="5436096" y="191683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T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5" name="TextovéPole 74"/>
          <p:cNvSpPr txBox="1"/>
          <p:nvPr/>
        </p:nvSpPr>
        <p:spPr>
          <a:xfrm>
            <a:off x="4788024" y="3573016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P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6" name="TextovéPole 75"/>
          <p:cNvSpPr txBox="1"/>
          <p:nvPr/>
        </p:nvSpPr>
        <p:spPr>
          <a:xfrm>
            <a:off x="5148064" y="371703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E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7" name="TextovéPole 76"/>
          <p:cNvSpPr txBox="1"/>
          <p:nvPr/>
        </p:nvSpPr>
        <p:spPr>
          <a:xfrm>
            <a:off x="5508104" y="3861048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R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8" name="TextovéPole 77"/>
          <p:cNvSpPr txBox="1"/>
          <p:nvPr/>
        </p:nvSpPr>
        <p:spPr>
          <a:xfrm>
            <a:off x="5868144" y="400506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A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9" name="TextovéPole 78"/>
          <p:cNvSpPr txBox="1"/>
          <p:nvPr/>
        </p:nvSpPr>
        <p:spPr>
          <a:xfrm>
            <a:off x="4139952" y="4005064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O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80" name="TextovéPole 79"/>
          <p:cNvSpPr txBox="1"/>
          <p:nvPr/>
        </p:nvSpPr>
        <p:spPr>
          <a:xfrm>
            <a:off x="4139952" y="443711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T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81" name="TextovéPole 80"/>
          <p:cNvSpPr txBox="1"/>
          <p:nvPr/>
        </p:nvSpPr>
        <p:spPr>
          <a:xfrm>
            <a:off x="4139952" y="479715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A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82" name="TextovéPole 81"/>
          <p:cNvSpPr txBox="1"/>
          <p:nvPr/>
        </p:nvSpPr>
        <p:spPr>
          <a:xfrm>
            <a:off x="4139952" y="5157192"/>
            <a:ext cx="28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S</a:t>
            </a:r>
            <a:endParaRPr lang="cs-CZ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SATOR a MATICE</a:t>
            </a:r>
            <a:endParaRPr lang="cs-CZ" sz="4400" dirty="0"/>
          </a:p>
        </p:txBody>
      </p:sp>
      <p:graphicFrame>
        <p:nvGraphicFramePr>
          <p:cNvPr id="38" name="Tabulka 37"/>
          <p:cNvGraphicFramePr>
            <a:graphicFrameLocks noGrp="1"/>
          </p:cNvGraphicFramePr>
          <p:nvPr/>
        </p:nvGraphicFramePr>
        <p:xfrm>
          <a:off x="1331641" y="4365104"/>
          <a:ext cx="1800200" cy="17281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360040"/>
                <a:gridCol w="360040"/>
                <a:gridCol w="360040"/>
                <a:gridCol w="360040"/>
              </a:tblGrid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68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78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129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136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159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135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135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159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136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129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78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68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39" name="TextovéPole 38"/>
          <p:cNvSpPr txBox="1"/>
          <p:nvPr/>
        </p:nvSpPr>
        <p:spPr>
          <a:xfrm>
            <a:off x="3203848" y="15567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· X =</a:t>
            </a:r>
            <a:endParaRPr lang="cs-CZ" dirty="0"/>
          </a:p>
        </p:txBody>
      </p:sp>
      <p:graphicFrame>
        <p:nvGraphicFramePr>
          <p:cNvPr id="40" name="Tabulka 39"/>
          <p:cNvGraphicFramePr>
            <a:graphicFrameLocks noGrp="1"/>
          </p:cNvGraphicFramePr>
          <p:nvPr/>
        </p:nvGraphicFramePr>
        <p:xfrm>
          <a:off x="3779912" y="1556792"/>
          <a:ext cx="432048" cy="20882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</a:t>
                      </a:r>
                      <a:endParaRPr lang="cs-CZ" dirty="0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TextovéPole 40"/>
          <p:cNvSpPr txBox="1"/>
          <p:nvPr/>
        </p:nvSpPr>
        <p:spPr>
          <a:xfrm>
            <a:off x="4572000" y="1556792"/>
            <a:ext cx="2736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2x + 2y + 3z + 7u +   v = 15</a:t>
            </a:r>
          </a:p>
          <a:p>
            <a:r>
              <a:rPr lang="cs-CZ" dirty="0" smtClean="0"/>
              <a:t>2x +   y + 6z + 8u + 7v = 24</a:t>
            </a:r>
          </a:p>
          <a:p>
            <a:r>
              <a:rPr lang="cs-CZ" dirty="0" smtClean="0"/>
              <a:t>3x + 6y + 6z +   u + 3v = 24</a:t>
            </a:r>
          </a:p>
          <a:p>
            <a:r>
              <a:rPr lang="cs-CZ" dirty="0" smtClean="0"/>
              <a:t>7x + 8y + 6z +   u + 2v = 24</a:t>
            </a:r>
          </a:p>
          <a:p>
            <a:r>
              <a:rPr lang="cs-CZ" dirty="0" smtClean="0"/>
              <a:t>  x + 7y + 3z + 2u + 2v = 15</a:t>
            </a:r>
            <a:endParaRPr lang="cs-CZ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7380312" y="1628800"/>
            <a:ext cx="67037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X = 1</a:t>
            </a:r>
          </a:p>
          <a:p>
            <a:r>
              <a:rPr lang="cs-CZ" dirty="0" smtClean="0"/>
              <a:t>Y = 1</a:t>
            </a:r>
          </a:p>
          <a:p>
            <a:r>
              <a:rPr lang="cs-CZ" dirty="0" smtClean="0"/>
              <a:t>Z = 1</a:t>
            </a:r>
          </a:p>
          <a:p>
            <a:r>
              <a:rPr lang="cs-CZ" dirty="0" smtClean="0"/>
              <a:t>U = 1</a:t>
            </a:r>
          </a:p>
          <a:p>
            <a:r>
              <a:rPr lang="cs-CZ" dirty="0" smtClean="0"/>
              <a:t>V = 1</a:t>
            </a:r>
            <a:endParaRPr lang="cs-CZ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4499992" y="3068960"/>
            <a:ext cx="3816424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2000" b="1" dirty="0" smtClean="0">
                <a:solidFill>
                  <a:srgbClr val="FF0000"/>
                </a:solidFill>
              </a:rPr>
              <a:t>Výsledek </a:t>
            </a:r>
            <a:r>
              <a:rPr lang="en-US" sz="2000" b="1" dirty="0" smtClean="0">
                <a:solidFill>
                  <a:srgbClr val="FF0000"/>
                </a:solidFill>
              </a:rPr>
              <a:t>[</a:t>
            </a:r>
            <a:r>
              <a:rPr lang="cs-CZ" sz="2000" b="1" dirty="0" smtClean="0">
                <a:solidFill>
                  <a:srgbClr val="FF0000"/>
                </a:solidFill>
              </a:rPr>
              <a:t>1;1;1;1;1</a:t>
            </a:r>
            <a:r>
              <a:rPr lang="en-US" sz="2000" b="1" dirty="0" smtClean="0">
                <a:solidFill>
                  <a:srgbClr val="FF0000"/>
                </a:solidFill>
              </a:rPr>
              <a:t>]</a:t>
            </a:r>
            <a:r>
              <a:rPr lang="cs-CZ" sz="2000" b="1" dirty="0" smtClean="0">
                <a:solidFill>
                  <a:srgbClr val="FF0000"/>
                </a:solidFill>
              </a:rPr>
              <a:t> vyjde pro libovolnou matici S !!!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323528" y="4365104"/>
            <a:ext cx="100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S2 x S7 =</a:t>
            </a:r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3347864" y="4365104"/>
            <a:ext cx="100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S7 x S2 =</a:t>
            </a:r>
            <a:endParaRPr lang="cs-CZ" dirty="0"/>
          </a:p>
        </p:txBody>
      </p:sp>
      <p:graphicFrame>
        <p:nvGraphicFramePr>
          <p:cNvPr id="50" name="Tabulka 49"/>
          <p:cNvGraphicFramePr>
            <a:graphicFrameLocks noGrp="1"/>
          </p:cNvGraphicFramePr>
          <p:nvPr/>
        </p:nvGraphicFramePr>
        <p:xfrm>
          <a:off x="683568" y="1556792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i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cs-CZ" b="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Tabulka 51"/>
          <p:cNvGraphicFramePr>
            <a:graphicFrameLocks noGrp="1"/>
          </p:cNvGraphicFramePr>
          <p:nvPr/>
        </p:nvGraphicFramePr>
        <p:xfrm>
          <a:off x="4283968" y="4365104"/>
          <a:ext cx="1800200" cy="17281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360040"/>
                <a:gridCol w="360040"/>
                <a:gridCol w="360040"/>
                <a:gridCol w="360040"/>
              </a:tblGrid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68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129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135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159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136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78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78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136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48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94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159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135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129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900" b="0" dirty="0" smtClean="0">
                          <a:solidFill>
                            <a:schemeClr val="tx1"/>
                          </a:solidFill>
                        </a:rPr>
                        <a:t>68</a:t>
                      </a:r>
                      <a:endParaRPr lang="cs-CZ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53" name="Tabulka 52"/>
          <p:cNvGraphicFramePr>
            <a:graphicFrameLocks noGrp="1"/>
          </p:cNvGraphicFramePr>
          <p:nvPr/>
        </p:nvGraphicFramePr>
        <p:xfrm>
          <a:off x="6660232" y="4365104"/>
          <a:ext cx="1800200" cy="17281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360040"/>
                <a:gridCol w="360040"/>
                <a:gridCol w="360040"/>
                <a:gridCol w="360040"/>
              </a:tblGrid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45638"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cs-CZ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83" name="TextovéPole 82"/>
          <p:cNvSpPr txBox="1"/>
          <p:nvPr/>
        </p:nvSpPr>
        <p:spPr>
          <a:xfrm>
            <a:off x="4499992" y="6093296"/>
            <a:ext cx="39604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2000" b="1" dirty="0" smtClean="0">
                <a:solidFill>
                  <a:srgbClr val="FF0000"/>
                </a:solidFill>
              </a:rPr>
              <a:t>V matici </a:t>
            </a:r>
            <a:r>
              <a:rPr lang="cs-CZ" sz="2000" b="1" dirty="0" err="1" smtClean="0">
                <a:solidFill>
                  <a:srgbClr val="FF0000"/>
                </a:solidFill>
              </a:rPr>
              <a:t>cs</a:t>
            </a:r>
            <a:r>
              <a:rPr lang="cs-CZ" sz="2000" b="1" dirty="0" smtClean="0">
                <a:solidFill>
                  <a:srgbClr val="FF0000"/>
                </a:solidFill>
              </a:rPr>
              <a:t> chybí právě číslice 2 a 7!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84" name="TextovéPole 83"/>
          <p:cNvSpPr txBox="1"/>
          <p:nvPr/>
        </p:nvSpPr>
        <p:spPr>
          <a:xfrm>
            <a:off x="251520" y="6093296"/>
            <a:ext cx="3960440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b="1" dirty="0" smtClean="0">
                <a:solidFill>
                  <a:srgbClr val="FF0000"/>
                </a:solidFill>
              </a:rPr>
              <a:t>Matice jsou vzájemně transponované!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6444208" y="260648"/>
          <a:ext cx="2399925" cy="2104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85"/>
                <a:gridCol w="479985"/>
                <a:gridCol w="479985"/>
                <a:gridCol w="479985"/>
                <a:gridCol w="479985"/>
              </a:tblGrid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</a:tr>
              <a:tr h="420802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T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S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11560" y="260648"/>
            <a:ext cx="547260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HISTORIE</a:t>
            </a:r>
            <a:endParaRPr lang="cs-CZ" sz="4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1052736"/>
            <a:ext cx="58326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nejstarší objev pochází z Pompejí (Itálie)                     	(zničeny 24.8. 79)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 </a:t>
            </a:r>
            <a:r>
              <a:rPr lang="cs-CZ" b="1" u="sng" dirty="0" smtClean="0"/>
              <a:t>Evropa:</a:t>
            </a:r>
            <a:r>
              <a:rPr lang="cs-CZ" dirty="0" smtClean="0"/>
              <a:t> další čtverce vytesány např. na zdi Dómu v Sieně (Itálie), v </a:t>
            </a:r>
            <a:r>
              <a:rPr lang="cs-CZ" dirty="0" err="1" smtClean="0"/>
              <a:t>Manchestru</a:t>
            </a:r>
            <a:r>
              <a:rPr lang="cs-CZ" dirty="0" smtClean="0"/>
              <a:t>, v </a:t>
            </a:r>
            <a:r>
              <a:rPr lang="cs-CZ" dirty="0" err="1" smtClean="0"/>
              <a:t>Luberonu</a:t>
            </a:r>
            <a:r>
              <a:rPr lang="cs-CZ" dirty="0" smtClean="0"/>
              <a:t> (Francie), </a:t>
            </a:r>
            <a:r>
              <a:rPr lang="cs-CZ" dirty="0" err="1" smtClean="0"/>
              <a:t>Conimbriga</a:t>
            </a:r>
            <a:r>
              <a:rPr lang="cs-CZ" dirty="0" smtClean="0"/>
              <a:t> (Portugalsko), na runových kamenech v </a:t>
            </a:r>
            <a:r>
              <a:rPr lang="cs-CZ" dirty="0" err="1" smtClean="0"/>
              <a:t>Narke</a:t>
            </a:r>
            <a:r>
              <a:rPr lang="cs-CZ" dirty="0" smtClean="0"/>
              <a:t> ve Švédsku, opatství v </a:t>
            </a:r>
            <a:r>
              <a:rPr lang="cs-CZ" dirty="0" err="1" smtClean="0"/>
              <a:t>Cirencestru</a:t>
            </a:r>
            <a:r>
              <a:rPr lang="cs-CZ" dirty="0" smtClean="0"/>
              <a:t> (Británie) </a:t>
            </a:r>
          </a:p>
          <a:p>
            <a:pPr>
              <a:buFont typeface="Wingdings" pitchFamily="2" charset="2"/>
              <a:buChar char="Ø"/>
            </a:pPr>
            <a:r>
              <a:rPr lang="cs-CZ" b="1" u="sng" dirty="0" smtClean="0"/>
              <a:t>Afrika:</a:t>
            </a:r>
            <a:r>
              <a:rPr lang="cs-CZ" dirty="0" smtClean="0"/>
              <a:t> </a:t>
            </a:r>
            <a:r>
              <a:rPr lang="en-US" dirty="0" err="1" smtClean="0"/>
              <a:t>Etiopané</a:t>
            </a:r>
            <a:r>
              <a:rPr lang="en-US" dirty="0" smtClean="0"/>
              <a:t> </a:t>
            </a:r>
            <a:r>
              <a:rPr lang="en-US" dirty="0" err="1"/>
              <a:t>dovolávat</a:t>
            </a:r>
            <a:r>
              <a:rPr lang="en-US" dirty="0"/>
              <a:t> </a:t>
            </a:r>
            <a:r>
              <a:rPr lang="en-US" dirty="0" err="1"/>
              <a:t>svého</a:t>
            </a:r>
            <a:r>
              <a:rPr lang="en-US" dirty="0"/>
              <a:t> </a:t>
            </a:r>
            <a:r>
              <a:rPr lang="en-US" dirty="0" err="1"/>
              <a:t>Spasitele</a:t>
            </a:r>
            <a:r>
              <a:rPr lang="en-US" dirty="0"/>
              <a:t> </a:t>
            </a:r>
            <a:r>
              <a:rPr lang="en-US" dirty="0" err="1"/>
              <a:t>výčtem</a:t>
            </a:r>
            <a:r>
              <a:rPr lang="en-US" dirty="0"/>
              <a:t> </a:t>
            </a:r>
            <a:r>
              <a:rPr lang="en-US" dirty="0" err="1"/>
              <a:t>pěti</a:t>
            </a:r>
            <a:r>
              <a:rPr lang="en-US" dirty="0"/>
              <a:t> </a:t>
            </a:r>
            <a:r>
              <a:rPr lang="cs-CZ" dirty="0" smtClean="0"/>
              <a:t>hřebíků</a:t>
            </a:r>
            <a:r>
              <a:rPr lang="en-US" dirty="0" smtClean="0"/>
              <a:t> </a:t>
            </a:r>
            <a:r>
              <a:rPr lang="en-US" dirty="0" err="1"/>
              <a:t>kříže</a:t>
            </a:r>
            <a:r>
              <a:rPr lang="en-US" dirty="0"/>
              <a:t>, </a:t>
            </a:r>
            <a:r>
              <a:rPr lang="en-US" dirty="0" err="1"/>
              <a:t>jmenovitě</a:t>
            </a:r>
            <a:r>
              <a:rPr lang="en-US" dirty="0"/>
              <a:t>: SADOR, ALADOR, DANET, ADERA, </a:t>
            </a:r>
            <a:r>
              <a:rPr lang="en-US" dirty="0" smtClean="0"/>
              <a:t>R</a:t>
            </a:r>
            <a:r>
              <a:rPr lang="cs-CZ" dirty="0" smtClean="0"/>
              <a:t>ODAS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 </a:t>
            </a:r>
            <a:r>
              <a:rPr lang="cs-CZ" b="1" u="sng" dirty="0" smtClean="0"/>
              <a:t>Amerika:</a:t>
            </a:r>
            <a:r>
              <a:rPr lang="cs-CZ" dirty="0" smtClean="0"/>
              <a:t> výskyt v Jižní Americe</a:t>
            </a:r>
            <a:endParaRPr lang="cs-CZ" dirty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 významy: </a:t>
            </a:r>
          </a:p>
          <a:p>
            <a:pPr lvl="1">
              <a:buFont typeface="Wingdings" pitchFamily="2" charset="2"/>
              <a:buChar char="Ø"/>
            </a:pPr>
            <a:r>
              <a:rPr lang="cs-CZ" i="1" dirty="0" smtClean="0"/>
              <a:t>Námořník </a:t>
            </a:r>
            <a:r>
              <a:rPr lang="cs-CZ" i="1" dirty="0" err="1" smtClean="0"/>
              <a:t>Arepo</a:t>
            </a:r>
            <a:r>
              <a:rPr lang="cs-CZ" i="1" dirty="0" smtClean="0"/>
              <a:t> drží s námahou vodní kola</a:t>
            </a:r>
          </a:p>
          <a:p>
            <a:pPr lvl="1">
              <a:buFont typeface="Wingdings" pitchFamily="2" charset="2"/>
              <a:buChar char="Ø"/>
            </a:pPr>
            <a:r>
              <a:rPr lang="cs-CZ" i="1" dirty="0" smtClean="0"/>
              <a:t> Rozsévač </a:t>
            </a:r>
            <a:r>
              <a:rPr lang="cs-CZ" i="1" dirty="0" err="1" smtClean="0"/>
              <a:t>Arepo</a:t>
            </a:r>
            <a:r>
              <a:rPr lang="cs-CZ" i="1" dirty="0" smtClean="0"/>
              <a:t> pracuje s pluhem</a:t>
            </a:r>
          </a:p>
          <a:p>
            <a:pPr lvl="1">
              <a:buFont typeface="Wingdings" pitchFamily="2" charset="2"/>
              <a:buChar char="Ø"/>
            </a:pPr>
            <a:r>
              <a:rPr lang="cs-CZ" i="1" dirty="0"/>
              <a:t>B</a:t>
            </a:r>
            <a:r>
              <a:rPr lang="cs-CZ" i="1" dirty="0" smtClean="0"/>
              <a:t>ůh, tvůrce světa (</a:t>
            </a:r>
            <a:r>
              <a:rPr lang="cs-CZ" i="1" dirty="0" err="1" smtClean="0"/>
              <a:t>sator</a:t>
            </a:r>
            <a:r>
              <a:rPr lang="cs-CZ" i="1" dirty="0" smtClean="0"/>
              <a:t>), drží (</a:t>
            </a:r>
            <a:r>
              <a:rPr lang="cs-CZ" i="1" dirty="0" err="1" smtClean="0"/>
              <a:t>tenet</a:t>
            </a:r>
            <a:r>
              <a:rPr lang="cs-CZ" i="1" dirty="0" smtClean="0"/>
              <a:t>) ve své dlani veškeré věci (opera) a rotaci hvězd (</a:t>
            </a:r>
            <a:r>
              <a:rPr lang="cs-CZ" i="1" dirty="0" err="1" smtClean="0"/>
              <a:t>rotas</a:t>
            </a:r>
            <a:r>
              <a:rPr lang="cs-CZ" i="1" dirty="0" smtClean="0"/>
              <a:t>). </a:t>
            </a:r>
          </a:p>
          <a:p>
            <a:pPr lvl="1">
              <a:buFont typeface="Wingdings" pitchFamily="2" charset="2"/>
              <a:buChar char="Ø"/>
            </a:pPr>
            <a:r>
              <a:rPr lang="cs-CZ" i="1" dirty="0" smtClean="0"/>
              <a:t>Stvořitel vládne všemu, vše je ovládáno stvořitelem.</a:t>
            </a:r>
          </a:p>
          <a:p>
            <a:pPr lvl="1">
              <a:buFont typeface="Wingdings" pitchFamily="2" charset="2"/>
              <a:buChar char="Ø"/>
            </a:pPr>
            <a:r>
              <a:rPr lang="cs-CZ" i="1" dirty="0" smtClean="0">
                <a:solidFill>
                  <a:srgbClr val="FF0000"/>
                </a:solidFill>
              </a:rPr>
              <a:t>Zplozen otcem udržuje fungující kola </a:t>
            </a:r>
            <a:r>
              <a:rPr lang="cs-CZ" i="1" dirty="0" smtClean="0"/>
              <a:t>(z latiny)</a:t>
            </a:r>
          </a:p>
          <a:p>
            <a:pPr lvl="1">
              <a:buFont typeface="Wingdings" pitchFamily="2" charset="2"/>
              <a:buChar char="Ø"/>
            </a:pPr>
            <a:endParaRPr lang="cs-CZ" i="1" dirty="0" smtClean="0"/>
          </a:p>
          <a:p>
            <a:pPr>
              <a:buFont typeface="Wingdings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švédské názvy: </a:t>
            </a:r>
            <a:r>
              <a:rPr lang="cs-CZ" dirty="0" err="1" smtClean="0"/>
              <a:t>fans</a:t>
            </a:r>
            <a:r>
              <a:rPr lang="cs-CZ" dirty="0" smtClean="0"/>
              <a:t> </a:t>
            </a:r>
            <a:r>
              <a:rPr lang="cs-CZ" dirty="0" err="1" smtClean="0"/>
              <a:t>fyrkant</a:t>
            </a:r>
            <a:r>
              <a:rPr lang="cs-CZ" dirty="0" smtClean="0"/>
              <a:t> – ďábelský čtverec, </a:t>
            </a:r>
            <a:r>
              <a:rPr lang="cs-CZ" dirty="0" err="1" smtClean="0"/>
              <a:t>djavulens</a:t>
            </a:r>
            <a:r>
              <a:rPr lang="cs-CZ" dirty="0" smtClean="0"/>
              <a:t> latin – ďáblova latina, </a:t>
            </a:r>
            <a:r>
              <a:rPr lang="cs-CZ" dirty="0" err="1" smtClean="0"/>
              <a:t>hin</a:t>
            </a:r>
            <a:r>
              <a:rPr lang="cs-CZ" dirty="0" smtClean="0"/>
              <a:t> </a:t>
            </a:r>
            <a:r>
              <a:rPr lang="cs-CZ" dirty="0" err="1" smtClean="0"/>
              <a:t>hales</a:t>
            </a:r>
            <a:r>
              <a:rPr lang="cs-CZ" dirty="0" smtClean="0"/>
              <a:t> latin – latina starého čerta</a:t>
            </a:r>
            <a:endParaRPr lang="cs-CZ" dirty="0"/>
          </a:p>
        </p:txBody>
      </p:sp>
      <p:pic>
        <p:nvPicPr>
          <p:cNvPr id="5" name="Obrázek 4" descr="sator-cirencester-m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636912"/>
            <a:ext cx="1905000" cy="1895475"/>
          </a:xfrm>
          <a:prstGeom prst="rect">
            <a:avLst/>
          </a:prstGeom>
        </p:spPr>
      </p:pic>
      <p:pic>
        <p:nvPicPr>
          <p:cNvPr id="6" name="Obrázek 5" descr="sator-st-peter-m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4869160"/>
            <a:ext cx="1905000" cy="142875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7380312" y="5229200"/>
            <a:ext cx="792088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MATICE S1 až S9</a:t>
            </a:r>
            <a:endParaRPr lang="cs-CZ" sz="4400" dirty="0"/>
          </a:p>
        </p:txBody>
      </p:sp>
      <p:graphicFrame>
        <p:nvGraphicFramePr>
          <p:cNvPr id="16" name="Tabulka 15"/>
          <p:cNvGraphicFramePr>
            <a:graphicFrameLocks noGrp="1"/>
          </p:cNvGraphicFramePr>
          <p:nvPr/>
        </p:nvGraphicFramePr>
        <p:xfrm>
          <a:off x="611560" y="1052736"/>
          <a:ext cx="6144345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</a:tblGrid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6588224" y="33265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Det</a:t>
            </a:r>
            <a:r>
              <a:rPr lang="cs-CZ" dirty="0" smtClean="0"/>
              <a:t>(S) = 0</a:t>
            </a:r>
          </a:p>
          <a:p>
            <a:r>
              <a:rPr lang="cs-CZ" dirty="0" smtClean="0"/>
              <a:t>Stopa = 90 = </a:t>
            </a:r>
            <a:r>
              <a:rPr lang="cs-CZ" dirty="0" err="1" smtClean="0"/>
              <a:t>cs</a:t>
            </a:r>
            <a:r>
              <a:rPr lang="cs-CZ" dirty="0" smtClean="0"/>
              <a:t> 9</a:t>
            </a:r>
            <a:endParaRPr lang="cs-CZ" dirty="0"/>
          </a:p>
        </p:txBody>
      </p:sp>
      <p:graphicFrame>
        <p:nvGraphicFramePr>
          <p:cNvPr id="18" name="Tabulka 17"/>
          <p:cNvGraphicFramePr>
            <a:graphicFrameLocks noGrp="1"/>
          </p:cNvGraphicFramePr>
          <p:nvPr/>
        </p:nvGraphicFramePr>
        <p:xfrm>
          <a:off x="7164288" y="1052736"/>
          <a:ext cx="360040" cy="54726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</a:tblGrid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54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81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72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81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54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72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63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90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63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72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99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81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63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81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99</a:t>
                      </a:r>
                      <a:endParaRPr lang="cs-CZ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9" name="Tabulka 18"/>
          <p:cNvGraphicFramePr>
            <a:graphicFrameLocks noGrp="1"/>
          </p:cNvGraphicFramePr>
          <p:nvPr/>
        </p:nvGraphicFramePr>
        <p:xfrm>
          <a:off x="7956376" y="1052736"/>
          <a:ext cx="360040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</a:tblGrid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MATICE S1 až S9</a:t>
            </a:r>
            <a:endParaRPr lang="cs-CZ" sz="4400" dirty="0"/>
          </a:p>
        </p:txBody>
      </p:sp>
      <p:graphicFrame>
        <p:nvGraphicFramePr>
          <p:cNvPr id="16" name="Tabulka 15"/>
          <p:cNvGraphicFramePr>
            <a:graphicFrameLocks noGrp="1"/>
          </p:cNvGraphicFramePr>
          <p:nvPr/>
        </p:nvGraphicFramePr>
        <p:xfrm>
          <a:off x="611560" y="1052736"/>
          <a:ext cx="6144345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  <a:gridCol w="409623"/>
              </a:tblGrid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bg1"/>
                          </a:solidFill>
                        </a:rPr>
                        <a:t>9</a:t>
                      </a:r>
                      <a:endParaRPr lang="cs-CZ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289084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9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6588224" y="33265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Det</a:t>
            </a:r>
            <a:r>
              <a:rPr lang="cs-CZ" dirty="0" smtClean="0"/>
              <a:t>(S) = 0</a:t>
            </a:r>
          </a:p>
          <a:p>
            <a:r>
              <a:rPr lang="cs-CZ" dirty="0" smtClean="0"/>
              <a:t>Stopa = 75 = </a:t>
            </a:r>
            <a:r>
              <a:rPr lang="cs-CZ" dirty="0" err="1" smtClean="0"/>
              <a:t>cs</a:t>
            </a:r>
            <a:r>
              <a:rPr lang="cs-CZ" dirty="0" smtClean="0"/>
              <a:t> 3</a:t>
            </a:r>
            <a:endParaRPr lang="cs-CZ" dirty="0"/>
          </a:p>
        </p:txBody>
      </p:sp>
      <p:graphicFrame>
        <p:nvGraphicFramePr>
          <p:cNvPr id="18" name="Tabulka 17"/>
          <p:cNvGraphicFramePr>
            <a:graphicFrameLocks noGrp="1"/>
          </p:cNvGraphicFramePr>
          <p:nvPr/>
        </p:nvGraphicFramePr>
        <p:xfrm>
          <a:off x="7164288" y="1052736"/>
          <a:ext cx="504056" cy="54726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"/>
              </a:tblGrid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93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66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66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66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93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66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84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57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84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66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66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75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102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75</a:t>
                      </a:r>
                      <a:endParaRPr lang="cs-CZ" sz="1200" dirty="0"/>
                    </a:p>
                  </a:txBody>
                  <a:tcPr anchor="ctr"/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66</a:t>
                      </a:r>
                      <a:endParaRPr lang="cs-CZ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9" name="Tabulka 18"/>
          <p:cNvGraphicFramePr>
            <a:graphicFrameLocks noGrp="1"/>
          </p:cNvGraphicFramePr>
          <p:nvPr/>
        </p:nvGraphicFramePr>
        <p:xfrm>
          <a:off x="7956376" y="1052736"/>
          <a:ext cx="360040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</a:tblGrid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  <a:tr h="364841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KDO? KDY? JAK?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1196752"/>
            <a:ext cx="7992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>
                <a:solidFill>
                  <a:srgbClr val="FF0000"/>
                </a:solidFill>
              </a:rPr>
              <a:t>Pravděpodobnost, že by nějaká matice měla NÁHODOU takovéto vlastnosti je NULOVÁ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11560" y="1628800"/>
            <a:ext cx="7992888" cy="705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1400" dirty="0" smtClean="0">
                <a:solidFill>
                  <a:srgbClr val="FF0000"/>
                </a:solidFill>
              </a:rPr>
              <a:t>KDO  a KDY vymyslel tento systém INTELIGENTNÍCH matic?</a:t>
            </a:r>
          </a:p>
          <a:p>
            <a:pPr algn="ctr">
              <a:lnSpc>
                <a:spcPct val="150000"/>
              </a:lnSpc>
            </a:pPr>
            <a:r>
              <a:rPr lang="cs-CZ" sz="1400" dirty="0" smtClean="0">
                <a:solidFill>
                  <a:srgbClr val="FF0000"/>
                </a:solidFill>
              </a:rPr>
              <a:t>Existuje MATRIX?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611560" y="2420888"/>
            <a:ext cx="7992888" cy="38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1400" dirty="0" smtClean="0">
                <a:solidFill>
                  <a:srgbClr val="FF0000"/>
                </a:solidFill>
              </a:rPr>
              <a:t>Je-li v maticích zakódováno datum možných katastrof, JAK?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611560" y="2924944"/>
            <a:ext cx="7992888" cy="1351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1400" dirty="0" smtClean="0">
                <a:solidFill>
                  <a:srgbClr val="FF0000"/>
                </a:solidFill>
              </a:rPr>
              <a:t>Zkuste v systému objevit datum!</a:t>
            </a:r>
          </a:p>
          <a:p>
            <a:pPr algn="ctr">
              <a:lnSpc>
                <a:spcPct val="150000"/>
              </a:lnSpc>
            </a:pPr>
            <a:r>
              <a:rPr lang="cs-CZ" sz="1400" dirty="0" smtClean="0">
                <a:solidFill>
                  <a:srgbClr val="FF0000"/>
                </a:solidFill>
              </a:rPr>
              <a:t>Omezte početní operace na sčítání a násobení! </a:t>
            </a:r>
          </a:p>
          <a:p>
            <a:pPr algn="ctr">
              <a:lnSpc>
                <a:spcPct val="150000"/>
              </a:lnSpc>
            </a:pPr>
            <a:r>
              <a:rPr lang="cs-CZ" sz="1400" dirty="0" smtClean="0">
                <a:solidFill>
                  <a:srgbClr val="FF0000"/>
                </a:solidFill>
              </a:rPr>
              <a:t>Čísla, která vyjdou, budou pravděpodobně počty hodin, dní, měsíců nebo roků.</a:t>
            </a:r>
          </a:p>
          <a:p>
            <a:pPr algn="ctr">
              <a:lnSpc>
                <a:spcPct val="150000"/>
              </a:lnSpc>
            </a:pPr>
            <a:r>
              <a:rPr lang="cs-CZ" sz="1400" dirty="0" smtClean="0">
                <a:solidFill>
                  <a:srgbClr val="FF0000"/>
                </a:solidFill>
              </a:rPr>
              <a:t>(dříve neznali sekundu, minutu)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39552" y="5629766"/>
            <a:ext cx="7992888" cy="671851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2800" dirty="0" smtClean="0">
                <a:solidFill>
                  <a:srgbClr val="FF0000"/>
                </a:solidFill>
              </a:rPr>
              <a:t>OBJEVTE TAJEMSTVÍ SATOR SQUARE!!!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11560" y="4509120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b="1" dirty="0" smtClean="0">
                <a:solidFill>
                  <a:srgbClr val="0070C0"/>
                </a:solidFill>
              </a:rPr>
              <a:t>Objevíte-li v systému číslo 734 </a:t>
            </a:r>
            <a:r>
              <a:rPr lang="cs-CZ" b="1" dirty="0" err="1" smtClean="0">
                <a:solidFill>
                  <a:srgbClr val="0070C0"/>
                </a:solidFill>
              </a:rPr>
              <a:t>734</a:t>
            </a:r>
            <a:r>
              <a:rPr lang="cs-CZ" b="1" dirty="0" smtClean="0">
                <a:solidFill>
                  <a:srgbClr val="0070C0"/>
                </a:solidFill>
              </a:rPr>
              <a:t>, jedná se o počet dní od roku nula </a:t>
            </a:r>
            <a:r>
              <a:rPr lang="cs-CZ" b="1" smtClean="0">
                <a:solidFill>
                  <a:srgbClr val="0070C0"/>
                </a:solidFill>
              </a:rPr>
              <a:t>vedoucí        k </a:t>
            </a:r>
            <a:r>
              <a:rPr lang="cs-CZ" b="1" dirty="0" smtClean="0">
                <a:solidFill>
                  <a:srgbClr val="0070C0"/>
                </a:solidFill>
              </a:rPr>
              <a:t>datu 20.12.2012</a:t>
            </a:r>
            <a:endParaRPr lang="cs-CZ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PATER NOSTER - OTČENÁŠ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1340769"/>
            <a:ext cx="799288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cs-CZ" sz="2400" dirty="0" smtClean="0"/>
              <a:t> </a:t>
            </a:r>
            <a:r>
              <a:rPr lang="cs-CZ" sz="2000" dirty="0" smtClean="0"/>
              <a:t>pokud využijeme všechna písmena čtverce, získáme nápis ve tvaru kříže a zbývající dvě A </a:t>
            </a:r>
            <a:r>
              <a:rPr lang="cs-CZ" sz="2000" dirty="0" err="1" smtClean="0"/>
              <a:t>a</a:t>
            </a:r>
            <a:r>
              <a:rPr lang="cs-CZ" sz="2000" dirty="0" smtClean="0"/>
              <a:t> O označují Alfu a Omegu (akronym Ježíše Krista)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cs-CZ" sz="2000" dirty="0" smtClean="0"/>
              <a:t>PATER NOSTER = OTČENÁŠ = nejznámější modlitba na světě</a:t>
            </a:r>
            <a:endParaRPr lang="cs-CZ" sz="20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1428330" y="4365104"/>
          <a:ext cx="6240014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7274"/>
                <a:gridCol w="567274"/>
                <a:gridCol w="567274"/>
                <a:gridCol w="567274"/>
                <a:gridCol w="567274"/>
                <a:gridCol w="567274"/>
                <a:gridCol w="567274"/>
                <a:gridCol w="567274"/>
                <a:gridCol w="567274"/>
                <a:gridCol w="567274"/>
                <a:gridCol w="56727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P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R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O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S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R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283968" y="2492896"/>
          <a:ext cx="576064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P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A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T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E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R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4283968" y="4725144"/>
          <a:ext cx="576064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O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S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T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E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0070C0"/>
                          </a:solidFill>
                        </a:rPr>
                        <a:t>R</a:t>
                      </a:r>
                      <a:endParaRPr lang="cs-CZ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2699792" y="3212976"/>
          <a:ext cx="432048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6012160" y="3212976"/>
          <a:ext cx="432048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/>
        </p:nvGraphicFramePr>
        <p:xfrm>
          <a:off x="6012160" y="5445224"/>
          <a:ext cx="432048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ulka 11"/>
          <p:cNvGraphicFramePr>
            <a:graphicFrameLocks noGrp="1"/>
          </p:cNvGraphicFramePr>
          <p:nvPr/>
        </p:nvGraphicFramePr>
        <p:xfrm>
          <a:off x="2627784" y="5445224"/>
          <a:ext cx="432048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ovéPole 12"/>
          <p:cNvSpPr txBox="1"/>
          <p:nvPr/>
        </p:nvSpPr>
        <p:spPr>
          <a:xfrm>
            <a:off x="5508104" y="6165304"/>
            <a:ext cx="3024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/>
              <a:t>r. 1924 – Frank, </a:t>
            </a:r>
            <a:r>
              <a:rPr lang="cs-CZ" sz="2000" b="1" dirty="0" err="1" smtClean="0"/>
              <a:t>Grosser</a:t>
            </a:r>
            <a:endParaRPr lang="cs-CZ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TEMPLÁŘI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1412776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000" dirty="0" smtClean="0"/>
              <a:t> spojením všech A </a:t>
            </a:r>
            <a:r>
              <a:rPr lang="cs-CZ" sz="2000" dirty="0" err="1" smtClean="0"/>
              <a:t>a</a:t>
            </a:r>
            <a:r>
              <a:rPr lang="cs-CZ" sz="2000" dirty="0" smtClean="0"/>
              <a:t> O se středem čtverce získáme templářský kříž</a:t>
            </a:r>
            <a:endParaRPr lang="cs-CZ" sz="2000" dirty="0"/>
          </a:p>
        </p:txBody>
      </p:sp>
      <p:pic>
        <p:nvPicPr>
          <p:cNvPr id="4" name="Obrázek 3" descr="sator-square-teplar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4712" y="2271712"/>
            <a:ext cx="2314575" cy="2314575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539552" y="4941168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000" dirty="0" smtClean="0"/>
              <a:t> templáři tak označovali svoje důležitá místa</a:t>
            </a:r>
            <a:endParaRPr lang="cs-CZ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EXORCISTÉ - SATANISTÉ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1412776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000" dirty="0" smtClean="0"/>
              <a:t> přeskupením písmen (ANAGRAMY) můžeme získat jak exorcistické formule, tak modlitby, tak zaklínací formule černé magie</a:t>
            </a:r>
            <a:endParaRPr lang="cs-CZ" sz="2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1560" y="2420888"/>
            <a:ext cx="3672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000" dirty="0" smtClean="0"/>
              <a:t> </a:t>
            </a:r>
            <a:r>
              <a:rPr lang="cs-CZ" sz="2000" b="1" u="sng" dirty="0" smtClean="0"/>
              <a:t>EXORCISTÉ</a:t>
            </a:r>
          </a:p>
          <a:p>
            <a:pPr>
              <a:buFont typeface="Wingdings" pitchFamily="2" charset="2"/>
              <a:buChar char="Ø"/>
            </a:pPr>
            <a:r>
              <a:rPr lang="cs-CZ" sz="2000" dirty="0" smtClean="0"/>
              <a:t> </a:t>
            </a:r>
            <a:r>
              <a:rPr lang="x-none" sz="2000" smtClean="0">
                <a:solidFill>
                  <a:srgbClr val="FF0000"/>
                </a:solidFill>
              </a:rPr>
              <a:t>RETRO S</a:t>
            </a:r>
            <a:r>
              <a:rPr lang="cs-CZ" sz="2000" dirty="0" smtClean="0">
                <a:solidFill>
                  <a:srgbClr val="FF0000"/>
                </a:solidFill>
              </a:rPr>
              <a:t>ATANA</a:t>
            </a:r>
            <a:r>
              <a:rPr lang="x-none" sz="2000" smtClean="0">
                <a:solidFill>
                  <a:srgbClr val="FF0000"/>
                </a:solidFill>
              </a:rPr>
              <a:t>, </a:t>
            </a:r>
            <a:r>
              <a:rPr lang="x-none" sz="2000">
                <a:solidFill>
                  <a:srgbClr val="FF0000"/>
                </a:solidFill>
              </a:rPr>
              <a:t>TOTO OPERE </a:t>
            </a:r>
            <a:r>
              <a:rPr lang="x-none" sz="2000" smtClean="0">
                <a:solidFill>
                  <a:srgbClr val="FF0000"/>
                </a:solidFill>
              </a:rPr>
              <a:t>A</a:t>
            </a:r>
            <a:r>
              <a:rPr lang="cs-CZ" sz="2000" dirty="0" smtClean="0">
                <a:solidFill>
                  <a:srgbClr val="FF0000"/>
                </a:solidFill>
              </a:rPr>
              <a:t>SPER</a:t>
            </a:r>
            <a:endParaRPr lang="cs-CZ" sz="2000" b="1" u="sng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067944" y="2420888"/>
            <a:ext cx="45365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000" dirty="0" smtClean="0"/>
              <a:t> </a:t>
            </a:r>
            <a:r>
              <a:rPr lang="cs-CZ" sz="2000" b="1" u="sng" dirty="0" smtClean="0"/>
              <a:t>MODLITBY</a:t>
            </a:r>
          </a:p>
          <a:p>
            <a:pPr>
              <a:buFont typeface="Wingdings" pitchFamily="2" charset="2"/>
              <a:buChar char="Ø"/>
            </a:pPr>
            <a:r>
              <a:rPr lang="x-none" sz="2000">
                <a:solidFill>
                  <a:srgbClr val="FF0000"/>
                </a:solidFill>
              </a:rPr>
              <a:t>ORO TE PATER, ORO TE PATER, SANAS</a:t>
            </a:r>
            <a:r>
              <a:rPr lang="en-CA" sz="2000" dirty="0">
                <a:solidFill>
                  <a:srgbClr val="FF0000"/>
                </a:solidFill>
              </a:rPr>
              <a:t> </a:t>
            </a:r>
            <a:r>
              <a:rPr lang="x-none" sz="2000">
                <a:solidFill>
                  <a:srgbClr val="FF0000"/>
                </a:solidFill>
              </a:rPr>
              <a:t>ORO TE </a:t>
            </a:r>
            <a:r>
              <a:rPr lang="x-none" sz="2000" smtClean="0">
                <a:solidFill>
                  <a:srgbClr val="FF0000"/>
                </a:solidFill>
              </a:rPr>
              <a:t>P</a:t>
            </a:r>
            <a:r>
              <a:rPr lang="cs-CZ" sz="2000" dirty="0" smtClean="0">
                <a:solidFill>
                  <a:srgbClr val="FF0000"/>
                </a:solidFill>
              </a:rPr>
              <a:t>ATER</a:t>
            </a:r>
            <a:r>
              <a:rPr lang="x-none" sz="2000" smtClean="0">
                <a:solidFill>
                  <a:srgbClr val="FF0000"/>
                </a:solidFill>
              </a:rPr>
              <a:t>, </a:t>
            </a:r>
            <a:r>
              <a:rPr lang="x-none" sz="2000">
                <a:solidFill>
                  <a:srgbClr val="FF0000"/>
                </a:solidFill>
              </a:rPr>
              <a:t>ORO TE </a:t>
            </a:r>
            <a:r>
              <a:rPr lang="x-none" sz="2000" smtClean="0">
                <a:solidFill>
                  <a:srgbClr val="FF0000"/>
                </a:solidFill>
              </a:rPr>
              <a:t>P</a:t>
            </a:r>
            <a:r>
              <a:rPr lang="cs-CZ" sz="2000" dirty="0" smtClean="0">
                <a:solidFill>
                  <a:srgbClr val="FF0000"/>
                </a:solidFill>
              </a:rPr>
              <a:t>ATER</a:t>
            </a:r>
            <a:r>
              <a:rPr lang="x-none" sz="2000" smtClean="0">
                <a:solidFill>
                  <a:srgbClr val="FF0000"/>
                </a:solidFill>
              </a:rPr>
              <a:t>, SANAS</a:t>
            </a:r>
            <a:r>
              <a:rPr lang="cs-CZ" sz="2000" dirty="0" smtClean="0"/>
              <a:t>- Otče, prosím tě Otče, uzdrav mě!</a:t>
            </a:r>
          </a:p>
          <a:p>
            <a:pPr>
              <a:buFont typeface="Wingdings" pitchFamily="2" charset="2"/>
              <a:buChar char="Ø"/>
            </a:pPr>
            <a:r>
              <a:rPr lang="fr-FR" sz="2000" dirty="0">
                <a:solidFill>
                  <a:srgbClr val="FF0000"/>
                </a:solidFill>
              </a:rPr>
              <a:t>O </a:t>
            </a:r>
            <a:r>
              <a:rPr lang="fr-FR" sz="2000" dirty="0" smtClean="0">
                <a:solidFill>
                  <a:srgbClr val="FF0000"/>
                </a:solidFill>
              </a:rPr>
              <a:t>P</a:t>
            </a:r>
            <a:r>
              <a:rPr lang="cs-CZ" sz="2000" dirty="0" smtClean="0">
                <a:solidFill>
                  <a:srgbClr val="FF0000"/>
                </a:solidFill>
              </a:rPr>
              <a:t>ATER</a:t>
            </a:r>
            <a:r>
              <a:rPr lang="fr-FR" sz="2000" dirty="0" smtClean="0">
                <a:solidFill>
                  <a:srgbClr val="FF0000"/>
                </a:solidFill>
              </a:rPr>
              <a:t>, </a:t>
            </a:r>
            <a:r>
              <a:rPr lang="cs-CZ" sz="2000" dirty="0" smtClean="0">
                <a:solidFill>
                  <a:srgbClr val="FF0000"/>
                </a:solidFill>
              </a:rPr>
              <a:t>ORES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>
                <a:solidFill>
                  <a:srgbClr val="FF0000"/>
                </a:solidFill>
              </a:rPr>
              <a:t>PRO AETATE </a:t>
            </a:r>
            <a:r>
              <a:rPr lang="fr-FR" sz="2000" dirty="0" smtClean="0">
                <a:solidFill>
                  <a:srgbClr val="FF0000"/>
                </a:solidFill>
              </a:rPr>
              <a:t>N</a:t>
            </a:r>
            <a:r>
              <a:rPr lang="cs-CZ" sz="2000" dirty="0" smtClean="0">
                <a:solidFill>
                  <a:srgbClr val="FF0000"/>
                </a:solidFill>
              </a:rPr>
              <a:t>OSTRA</a:t>
            </a:r>
            <a:r>
              <a:rPr lang="cs-CZ" sz="2000" dirty="0" smtClean="0"/>
              <a:t> - Ach, Otče, modlete se za vlastní stáří</a:t>
            </a:r>
          </a:p>
          <a:p>
            <a:pPr>
              <a:buFont typeface="Wingdings" pitchFamily="2" charset="2"/>
              <a:buChar char="Ø"/>
            </a:pPr>
            <a:r>
              <a:rPr lang="cs-CZ" sz="2000" b="1" u="sng" dirty="0" smtClean="0">
                <a:solidFill>
                  <a:srgbClr val="FF0000"/>
                </a:solidFill>
              </a:rPr>
              <a:t> </a:t>
            </a:r>
            <a:r>
              <a:rPr lang="x-none" sz="2000">
                <a:solidFill>
                  <a:srgbClr val="FF0000"/>
                </a:solidFill>
              </a:rPr>
              <a:t>ORA, OPERARE, OSTENTA TE </a:t>
            </a:r>
            <a:r>
              <a:rPr lang="x-none" sz="2000" smtClean="0">
                <a:solidFill>
                  <a:srgbClr val="FF0000"/>
                </a:solidFill>
              </a:rPr>
              <a:t>PASTOR</a:t>
            </a:r>
            <a:r>
              <a:rPr lang="en-CA" sz="2000" dirty="0" smtClean="0"/>
              <a:t> </a:t>
            </a:r>
            <a:r>
              <a:rPr lang="cs-CZ" sz="2000" dirty="0" smtClean="0"/>
              <a:t>- </a:t>
            </a:r>
            <a:endParaRPr lang="cs-CZ" sz="2000" b="1" u="sng" dirty="0"/>
          </a:p>
        </p:txBody>
      </p:sp>
      <p:sp>
        <p:nvSpPr>
          <p:cNvPr id="7" name="TextovéPole 6"/>
          <p:cNvSpPr txBox="1"/>
          <p:nvPr/>
        </p:nvSpPr>
        <p:spPr>
          <a:xfrm>
            <a:off x="683568" y="4941168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</a:t>
            </a:r>
            <a:r>
              <a:rPr lang="cs-CZ" b="1" u="sng" dirty="0" smtClean="0"/>
              <a:t>SATANISTÉ</a:t>
            </a:r>
          </a:p>
          <a:p>
            <a:r>
              <a:rPr lang="x-none" smtClean="0">
                <a:solidFill>
                  <a:srgbClr val="FF0000"/>
                </a:solidFill>
              </a:rPr>
              <a:t>SATAN</a:t>
            </a:r>
            <a:r>
              <a:rPr lang="x-none">
                <a:solidFill>
                  <a:srgbClr val="FF0000"/>
                </a:solidFill>
              </a:rPr>
              <a:t>, ORO TE, PRO ARTE </a:t>
            </a:r>
            <a:r>
              <a:rPr lang="x-none" smtClean="0">
                <a:solidFill>
                  <a:srgbClr val="FF0000"/>
                </a:solidFill>
              </a:rPr>
              <a:t>TE </a:t>
            </a:r>
            <a:r>
              <a:rPr lang="x-none">
                <a:solidFill>
                  <a:srgbClr val="FF0000"/>
                </a:solidFill>
              </a:rPr>
              <a:t>SPERO</a:t>
            </a:r>
            <a:r>
              <a:rPr lang="en-CA" dirty="0">
                <a:solidFill>
                  <a:srgbClr val="FF0000"/>
                </a:solidFill>
              </a:rPr>
              <a:t> 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x-none" smtClean="0">
                <a:solidFill>
                  <a:srgbClr val="FF0000"/>
                </a:solidFill>
              </a:rPr>
              <a:t>SATAN</a:t>
            </a:r>
            <a:r>
              <a:rPr lang="x-none">
                <a:solidFill>
                  <a:srgbClr val="FF0000"/>
                </a:solidFill>
              </a:rPr>
              <a:t>, TER ORO TE, OPERA </a:t>
            </a:r>
            <a:r>
              <a:rPr lang="x-none" smtClean="0">
                <a:solidFill>
                  <a:srgbClr val="FF0000"/>
                </a:solidFill>
              </a:rPr>
              <a:t>PRESTO</a:t>
            </a:r>
            <a:r>
              <a:rPr lang="en-CA" dirty="0" smtClean="0">
                <a:solidFill>
                  <a:srgbClr val="FF0000"/>
                </a:solidFill>
              </a:rPr>
              <a:t> 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x-none" smtClean="0">
                <a:solidFill>
                  <a:srgbClr val="FF0000"/>
                </a:solidFill>
              </a:rPr>
              <a:t>SATAN</a:t>
            </a:r>
            <a:r>
              <a:rPr lang="x-none">
                <a:solidFill>
                  <a:srgbClr val="FF0000"/>
                </a:solidFill>
              </a:rPr>
              <a:t>, TER ORO TE, REPARATO OPES</a:t>
            </a:r>
            <a:r>
              <a:rPr lang="x-none" smtClean="0">
                <a:solidFill>
                  <a:srgbClr val="FF0000"/>
                </a:solidFill>
              </a:rPr>
              <a:t>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644008" y="5229200"/>
            <a:ext cx="3744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mtClean="0"/>
              <a:t>SATAN</a:t>
            </a:r>
            <a:r>
              <a:rPr lang="cs-CZ" dirty="0" smtClean="0"/>
              <a:t>E</a:t>
            </a:r>
            <a:r>
              <a:rPr lang="x-none" smtClean="0"/>
              <a:t>, </a:t>
            </a:r>
            <a:r>
              <a:rPr lang="cs-CZ" dirty="0" smtClean="0"/>
              <a:t>prosím tě, doufám v tebe</a:t>
            </a:r>
          </a:p>
          <a:p>
            <a:r>
              <a:rPr lang="x-none" smtClean="0"/>
              <a:t>SATAN</a:t>
            </a:r>
            <a:r>
              <a:rPr lang="cs-CZ" dirty="0" smtClean="0"/>
              <a:t>E</a:t>
            </a:r>
            <a:r>
              <a:rPr lang="x-none" smtClean="0"/>
              <a:t>, </a:t>
            </a:r>
            <a:r>
              <a:rPr lang="cs-CZ" dirty="0" smtClean="0"/>
              <a:t>3x prosím tě, poskytni mi své služby,</a:t>
            </a:r>
          </a:p>
          <a:p>
            <a:r>
              <a:rPr lang="x-none" smtClean="0"/>
              <a:t>SATAN</a:t>
            </a:r>
            <a:r>
              <a:rPr lang="cs-CZ" dirty="0" smtClean="0"/>
              <a:t>E</a:t>
            </a:r>
            <a:r>
              <a:rPr lang="x-none" smtClean="0"/>
              <a:t>, </a:t>
            </a:r>
            <a:r>
              <a:rPr lang="cs-CZ" dirty="0" smtClean="0"/>
              <a:t>3x prosím tě</a:t>
            </a:r>
            <a:r>
              <a:rPr lang="x-none" smtClean="0"/>
              <a:t>, </a:t>
            </a:r>
            <a:r>
              <a:rPr lang="cs-CZ" dirty="0" smtClean="0"/>
              <a:t>navrať mi bohatství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ROSA SARONA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1412776"/>
            <a:ext cx="7920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000" dirty="0" smtClean="0"/>
              <a:t> Němec </a:t>
            </a:r>
            <a:r>
              <a:rPr lang="en-US" sz="2000" dirty="0" err="1"/>
              <a:t>Kuno</a:t>
            </a:r>
            <a:r>
              <a:rPr lang="en-US" sz="2000" dirty="0"/>
              <a:t> von </a:t>
            </a:r>
            <a:r>
              <a:rPr lang="en-US" sz="2000" dirty="0" smtClean="0"/>
              <a:t>Hardenberg</a:t>
            </a:r>
            <a:r>
              <a:rPr lang="cs-CZ" sz="2000" dirty="0" smtClean="0"/>
              <a:t> objevil následující větu</a:t>
            </a:r>
            <a:endParaRPr lang="cs-CZ" sz="2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755576" y="2204864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PETRO ET REO PATET ROSA </a:t>
            </a:r>
            <a:r>
              <a:rPr lang="en-US" dirty="0" smtClean="0">
                <a:solidFill>
                  <a:srgbClr val="FF0000"/>
                </a:solidFill>
              </a:rPr>
              <a:t>SARONA</a:t>
            </a:r>
            <a:r>
              <a:rPr lang="cs-CZ" dirty="0" smtClean="0">
                <a:solidFill>
                  <a:srgbClr val="FF0000"/>
                </a:solidFill>
              </a:rPr>
              <a:t> – </a:t>
            </a:r>
            <a:r>
              <a:rPr lang="cs-CZ" dirty="0" smtClean="0">
                <a:solidFill>
                  <a:schemeClr val="tx2"/>
                </a:solidFill>
              </a:rPr>
              <a:t>Pro Petra i vina růže ze </a:t>
            </a:r>
            <a:r>
              <a:rPr lang="cs-CZ" dirty="0" err="1" smtClean="0">
                <a:solidFill>
                  <a:schemeClr val="tx2"/>
                </a:solidFill>
              </a:rPr>
              <a:t>Saronu</a:t>
            </a:r>
            <a:r>
              <a:rPr lang="cs-CZ" dirty="0" smtClean="0">
                <a:solidFill>
                  <a:schemeClr val="tx2"/>
                </a:solidFill>
              </a:rPr>
              <a:t> je otevřená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dirty="0" smtClean="0"/>
              <a:t>Odkaz ve Skutcích 9.35 není zcela potvrzen ani ve </a:t>
            </a:r>
            <a:r>
              <a:rPr lang="cs-CZ" dirty="0" err="1" smtClean="0"/>
              <a:t>Vulgatě</a:t>
            </a:r>
            <a:r>
              <a:rPr lang="cs-CZ" dirty="0" smtClean="0"/>
              <a:t> (první latinský překlad Písma svatého)</a:t>
            </a: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ANAGRAM SOLVER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1412776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000" dirty="0" smtClean="0"/>
              <a:t> v době PC lze všechny anagramy získat během vteřiny</a:t>
            </a:r>
          </a:p>
          <a:p>
            <a:pPr>
              <a:buFont typeface="Wingdings" pitchFamily="2" charset="2"/>
              <a:buChar char="Ø"/>
            </a:pPr>
            <a:r>
              <a:rPr lang="cs-CZ" sz="2000" dirty="0"/>
              <a:t> </a:t>
            </a:r>
            <a:r>
              <a:rPr lang="cs-CZ" sz="2000" dirty="0" smtClean="0"/>
              <a:t>výběr nejzajímavějších slov:</a:t>
            </a:r>
            <a:endParaRPr lang="cs-CZ" sz="2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2492896"/>
            <a:ext cx="151216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TESTOSTERON</a:t>
            </a:r>
          </a:p>
          <a:p>
            <a:r>
              <a:rPr lang="cs-CZ" dirty="0" smtClean="0"/>
              <a:t>PROTOSTAR</a:t>
            </a:r>
          </a:p>
          <a:p>
            <a:r>
              <a:rPr lang="cs-CZ" dirty="0" smtClean="0"/>
              <a:t>RESONATOR</a:t>
            </a:r>
          </a:p>
          <a:p>
            <a:r>
              <a:rPr lang="cs-CZ" dirty="0" smtClean="0"/>
              <a:t>SEPARATOR</a:t>
            </a:r>
          </a:p>
          <a:p>
            <a:r>
              <a:rPr lang="cs-CZ" dirty="0" smtClean="0"/>
              <a:t>PASSPORT</a:t>
            </a:r>
          </a:p>
          <a:p>
            <a:r>
              <a:rPr lang="cs-CZ" dirty="0" smtClean="0"/>
              <a:t>PARANOEA</a:t>
            </a:r>
          </a:p>
          <a:p>
            <a:r>
              <a:rPr lang="cs-CZ" dirty="0" smtClean="0"/>
              <a:t>RESTART</a:t>
            </a:r>
          </a:p>
          <a:p>
            <a:r>
              <a:rPr lang="cs-CZ" dirty="0" smtClean="0"/>
              <a:t>SEAPORT</a:t>
            </a:r>
          </a:p>
          <a:p>
            <a:r>
              <a:rPr lang="cs-CZ" dirty="0" smtClean="0"/>
              <a:t>SENATOR</a:t>
            </a:r>
          </a:p>
          <a:p>
            <a:r>
              <a:rPr lang="cs-CZ" dirty="0" smtClean="0"/>
              <a:t>TOASTER</a:t>
            </a:r>
          </a:p>
          <a:p>
            <a:r>
              <a:rPr lang="cs-CZ" dirty="0" smtClean="0"/>
              <a:t>TORRENT</a:t>
            </a:r>
          </a:p>
          <a:p>
            <a:r>
              <a:rPr lang="cs-CZ" dirty="0" smtClean="0"/>
              <a:t>ESPERANTO</a:t>
            </a:r>
          </a:p>
          <a:p>
            <a:r>
              <a:rPr lang="cs-CZ" dirty="0"/>
              <a:t>P</a:t>
            </a:r>
            <a:r>
              <a:rPr lang="cs-CZ" dirty="0" smtClean="0"/>
              <a:t>OTTER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979712" y="2492896"/>
            <a:ext cx="11521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PROPAN</a:t>
            </a:r>
          </a:p>
          <a:p>
            <a:r>
              <a:rPr lang="cs-CZ" dirty="0" smtClean="0"/>
              <a:t>PROPEN</a:t>
            </a:r>
          </a:p>
          <a:p>
            <a:r>
              <a:rPr lang="cs-CZ" dirty="0" smtClean="0"/>
              <a:t>PROTON</a:t>
            </a:r>
          </a:p>
          <a:p>
            <a:r>
              <a:rPr lang="cs-CZ" dirty="0" smtClean="0"/>
              <a:t>NEOTRON</a:t>
            </a:r>
          </a:p>
          <a:p>
            <a:r>
              <a:rPr lang="cs-CZ" dirty="0" smtClean="0"/>
              <a:t>SONATA</a:t>
            </a:r>
          </a:p>
          <a:p>
            <a:r>
              <a:rPr lang="cs-CZ" dirty="0" smtClean="0"/>
              <a:t>SOPRAN</a:t>
            </a:r>
          </a:p>
          <a:p>
            <a:r>
              <a:rPr lang="cs-CZ" dirty="0" smtClean="0"/>
              <a:t>SPONSOR</a:t>
            </a:r>
          </a:p>
          <a:p>
            <a:r>
              <a:rPr lang="cs-CZ" dirty="0" smtClean="0"/>
              <a:t>STARTER</a:t>
            </a:r>
          </a:p>
          <a:p>
            <a:r>
              <a:rPr lang="cs-CZ" dirty="0" smtClean="0"/>
              <a:t>STEREO</a:t>
            </a:r>
          </a:p>
          <a:p>
            <a:r>
              <a:rPr lang="cs-CZ" dirty="0" smtClean="0"/>
              <a:t>STREET</a:t>
            </a:r>
          </a:p>
          <a:p>
            <a:r>
              <a:rPr lang="cs-CZ" dirty="0" smtClean="0"/>
              <a:t>TANTRA</a:t>
            </a:r>
          </a:p>
          <a:p>
            <a:r>
              <a:rPr lang="cs-CZ" dirty="0" smtClean="0"/>
              <a:t>TASER</a:t>
            </a:r>
          </a:p>
          <a:p>
            <a:r>
              <a:rPr lang="cs-CZ" dirty="0" smtClean="0"/>
              <a:t>TENSOR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275856" y="2492896"/>
            <a:ext cx="11521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TERROR</a:t>
            </a:r>
          </a:p>
          <a:p>
            <a:r>
              <a:rPr lang="cs-CZ" dirty="0" smtClean="0"/>
              <a:t>AORTA</a:t>
            </a:r>
          </a:p>
          <a:p>
            <a:r>
              <a:rPr lang="cs-CZ" dirty="0" smtClean="0"/>
              <a:t>ERROR</a:t>
            </a:r>
          </a:p>
          <a:p>
            <a:r>
              <a:rPr lang="cs-CZ" dirty="0" smtClean="0"/>
              <a:t>PERRON</a:t>
            </a:r>
          </a:p>
          <a:p>
            <a:r>
              <a:rPr lang="cs-CZ" dirty="0" smtClean="0"/>
              <a:t>PRONTO</a:t>
            </a:r>
          </a:p>
          <a:p>
            <a:r>
              <a:rPr lang="cs-CZ" dirty="0" smtClean="0"/>
              <a:t>ROOT</a:t>
            </a:r>
          </a:p>
          <a:p>
            <a:r>
              <a:rPr lang="cs-CZ" dirty="0" smtClean="0"/>
              <a:t>ROTOR</a:t>
            </a:r>
          </a:p>
          <a:p>
            <a:r>
              <a:rPr lang="cs-CZ" dirty="0" smtClean="0"/>
              <a:t>SENSOR</a:t>
            </a:r>
          </a:p>
          <a:p>
            <a:r>
              <a:rPr lang="cs-CZ" dirty="0" smtClean="0"/>
              <a:t>SERAPE</a:t>
            </a:r>
          </a:p>
          <a:p>
            <a:r>
              <a:rPr lang="cs-CZ" dirty="0" smtClean="0"/>
              <a:t>TATTOO</a:t>
            </a:r>
          </a:p>
          <a:p>
            <a:r>
              <a:rPr lang="cs-CZ" dirty="0" smtClean="0"/>
              <a:t>TEAPOT</a:t>
            </a:r>
          </a:p>
          <a:p>
            <a:r>
              <a:rPr lang="cs-CZ" dirty="0" smtClean="0"/>
              <a:t>TENSE</a:t>
            </a:r>
          </a:p>
          <a:p>
            <a:r>
              <a:rPr lang="cs-CZ" dirty="0" smtClean="0"/>
              <a:t>TONER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4427984" y="2492896"/>
            <a:ext cx="20162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ARENA</a:t>
            </a:r>
          </a:p>
          <a:p>
            <a:r>
              <a:rPr lang="cs-CZ" dirty="0" smtClean="0"/>
              <a:t>PESTO</a:t>
            </a:r>
          </a:p>
          <a:p>
            <a:r>
              <a:rPr lang="cs-CZ" dirty="0" smtClean="0"/>
              <a:t>PORNSTAR</a:t>
            </a:r>
          </a:p>
          <a:p>
            <a:r>
              <a:rPr lang="cs-CZ" dirty="0" smtClean="0"/>
              <a:t>RAPER</a:t>
            </a:r>
          </a:p>
          <a:p>
            <a:r>
              <a:rPr lang="cs-CZ" dirty="0" smtClean="0"/>
              <a:t>RETRO</a:t>
            </a:r>
          </a:p>
          <a:p>
            <a:r>
              <a:rPr lang="cs-CZ" dirty="0" smtClean="0"/>
              <a:t>SONAR</a:t>
            </a:r>
          </a:p>
          <a:p>
            <a:r>
              <a:rPr lang="cs-CZ" dirty="0" smtClean="0"/>
              <a:t>SPEAR</a:t>
            </a:r>
          </a:p>
          <a:p>
            <a:r>
              <a:rPr lang="cs-CZ" dirty="0" smtClean="0"/>
              <a:t>SPORT</a:t>
            </a:r>
          </a:p>
          <a:p>
            <a:r>
              <a:rPr lang="cs-CZ" dirty="0" smtClean="0"/>
              <a:t>SPOTS</a:t>
            </a:r>
          </a:p>
          <a:p>
            <a:r>
              <a:rPr lang="cs-CZ" dirty="0" smtClean="0"/>
              <a:t>AEROPORT</a:t>
            </a:r>
          </a:p>
          <a:p>
            <a:r>
              <a:rPr lang="cs-CZ" dirty="0" smtClean="0"/>
              <a:t>ARPANET</a:t>
            </a:r>
          </a:p>
          <a:p>
            <a:r>
              <a:rPr lang="cs-CZ" dirty="0" smtClean="0"/>
              <a:t>AEON (věčnost, nebe, království Boží, nesmrtelnost)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6732240" y="2492896"/>
            <a:ext cx="14401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PERNET</a:t>
            </a:r>
          </a:p>
          <a:p>
            <a:r>
              <a:rPr lang="cs-CZ" dirty="0" smtClean="0"/>
              <a:t>OPERATOR</a:t>
            </a:r>
          </a:p>
          <a:p>
            <a:r>
              <a:rPr lang="cs-CZ" dirty="0" smtClean="0"/>
              <a:t>TERRA</a:t>
            </a:r>
          </a:p>
          <a:p>
            <a:r>
              <a:rPr lang="cs-CZ" dirty="0" smtClean="0"/>
              <a:t>TORSO</a:t>
            </a:r>
          </a:p>
          <a:p>
            <a:r>
              <a:rPr lang="cs-CZ" dirty="0" smtClean="0"/>
              <a:t>ETNA</a:t>
            </a:r>
          </a:p>
          <a:p>
            <a:r>
              <a:rPr lang="cs-CZ" dirty="0" smtClean="0"/>
              <a:t>ROTE</a:t>
            </a:r>
          </a:p>
          <a:p>
            <a:r>
              <a:rPr lang="cs-CZ" dirty="0" smtClean="0"/>
              <a:t>TRONE</a:t>
            </a:r>
          </a:p>
          <a:p>
            <a:r>
              <a:rPr lang="cs-CZ" dirty="0" smtClean="0"/>
              <a:t>ETA</a:t>
            </a:r>
          </a:p>
          <a:p>
            <a:r>
              <a:rPr lang="cs-CZ" dirty="0" smtClean="0"/>
              <a:t>TOE</a:t>
            </a:r>
          </a:p>
          <a:p>
            <a:r>
              <a:rPr lang="cs-CZ" dirty="0" smtClean="0"/>
              <a:t>STR</a:t>
            </a:r>
          </a:p>
          <a:p>
            <a:r>
              <a:rPr lang="cs-CZ" dirty="0" smtClean="0"/>
              <a:t>OTR</a:t>
            </a:r>
          </a:p>
          <a:p>
            <a:r>
              <a:rPr lang="cs-CZ" dirty="0" smtClean="0"/>
              <a:t>AES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ANAGRAM SOLVER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1412776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 VŠECHNA PŘEDCHOZÍ SLOVA SOUVISÍ               S MODERNÍ DOBOU A PŘED 100 LETY NEBYLA ZNÁMA, NATOŽ PŘED 2000 LET ČI DŘÍVE !!!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11560" y="4509120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3200" dirty="0" smtClean="0">
                <a:solidFill>
                  <a:srgbClr val="FF0000"/>
                </a:solidFill>
              </a:rPr>
              <a:t> JE SATOR SQUARE ŠIFRA?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260648"/>
            <a:ext cx="7992888" cy="76944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/>
              <a:t>ŠIFRA SATOR</a:t>
            </a:r>
            <a:endParaRPr lang="cs-CZ" sz="4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1412776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2000" dirty="0" smtClean="0">
                <a:solidFill>
                  <a:srgbClr val="FF0000"/>
                </a:solidFill>
              </a:rPr>
              <a:t> VŠECHNA SLOVA MAJÍ PĚT PÍSMEN</a:t>
            </a:r>
          </a:p>
          <a:p>
            <a:pPr algn="ctr">
              <a:lnSpc>
                <a:spcPct val="150000"/>
              </a:lnSpc>
            </a:pPr>
            <a:r>
              <a:rPr lang="cs-CZ" sz="2000" dirty="0" smtClean="0">
                <a:solidFill>
                  <a:srgbClr val="FF0000"/>
                </a:solidFill>
              </a:rPr>
              <a:t>Z ANAGRAMOVÝCH SLOV O PĚTI PÍSMENECH MŮŽEME NAPŘ. SESTAVIT NÁSLEDUJÍCÍ VAROVÁNÍ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11560" y="3356992"/>
            <a:ext cx="32403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rgbClr val="FF0000"/>
                </a:solidFill>
              </a:rPr>
              <a:t>TERRA  ROTAS  ERROR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rgbClr val="FF0000"/>
                </a:solidFill>
              </a:rPr>
              <a:t>TORSE  PERES  ASTRA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rgbClr val="FF0000"/>
                </a:solidFill>
              </a:rPr>
              <a:t>EROPA  STRES  TEROR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rgbClr val="FF0000"/>
                </a:solidFill>
              </a:rPr>
              <a:t>SATAN  AREST  PETRA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427984" y="3356992"/>
            <a:ext cx="32403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rgbClr val="0070C0"/>
                </a:solidFill>
              </a:rPr>
              <a:t>CHYBA V ROTACI ZEMĚ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rgbClr val="0070C0"/>
                </a:solidFill>
              </a:rPr>
              <a:t>NAPĚTÍ SKRZE HVĚZDU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rgbClr val="0070C0"/>
                </a:solidFill>
              </a:rPr>
              <a:t>EVROPU SUŽUJE TEROR</a:t>
            </a:r>
          </a:p>
          <a:p>
            <a:pPr>
              <a:lnSpc>
                <a:spcPct val="150000"/>
              </a:lnSpc>
            </a:pPr>
            <a:r>
              <a:rPr lang="cs-CZ" sz="2400" dirty="0" smtClean="0">
                <a:solidFill>
                  <a:srgbClr val="0070C0"/>
                </a:solidFill>
              </a:rPr>
              <a:t>SATAN UVĚZNIL PETRA</a:t>
            </a:r>
            <a:endParaRPr lang="cs-CZ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2241</Words>
  <Application>Microsoft Office PowerPoint</Application>
  <PresentationFormat>Předvádění na obrazovce (4:3)</PresentationFormat>
  <Paragraphs>1496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SATOR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SATOR</dc:title>
  <dc:creator>imhotep</dc:creator>
  <cp:lastModifiedBy>imhotep</cp:lastModifiedBy>
  <cp:revision>90</cp:revision>
  <dcterms:created xsi:type="dcterms:W3CDTF">2012-06-08T14:18:40Z</dcterms:created>
  <dcterms:modified xsi:type="dcterms:W3CDTF">2012-06-18T18:29:06Z</dcterms:modified>
</cp:coreProperties>
</file>