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79" r:id="rId5"/>
    <p:sldId id="268" r:id="rId6"/>
    <p:sldId id="288" r:id="rId7"/>
    <p:sldId id="275" r:id="rId8"/>
    <p:sldId id="257" r:id="rId9"/>
    <p:sldId id="269" r:id="rId10"/>
    <p:sldId id="280" r:id="rId11"/>
    <p:sldId id="286" r:id="rId12"/>
    <p:sldId id="270" r:id="rId13"/>
    <p:sldId id="283" r:id="rId14"/>
    <p:sldId id="284" r:id="rId15"/>
    <p:sldId id="285" r:id="rId16"/>
    <p:sldId id="287" r:id="rId17"/>
    <p:sldId id="271" r:id="rId18"/>
    <p:sldId id="259" r:id="rId19"/>
    <p:sldId id="276" r:id="rId20"/>
    <p:sldId id="278" r:id="rId21"/>
    <p:sldId id="277" r:id="rId22"/>
    <p:sldId id="282" r:id="rId23"/>
    <p:sldId id="281" r:id="rId24"/>
    <p:sldId id="262" r:id="rId25"/>
    <p:sldId id="263" r:id="rId26"/>
    <p:sldId id="264" r:id="rId27"/>
    <p:sldId id="265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72" r:id="rId36"/>
    <p:sldId id="273" r:id="rId37"/>
    <p:sldId id="274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0867-B4FA-44DD-9986-41C5DA19D86C}" type="datetimeFigureOut">
              <a:rPr lang="cs-CZ" smtClean="0"/>
              <a:pPr/>
              <a:t>17.4.2011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2CED-7973-4787-A9C3-F4ED02D04F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0867-B4FA-44DD-9986-41C5DA19D86C}" type="datetimeFigureOut">
              <a:rPr lang="cs-CZ" smtClean="0"/>
              <a:pPr/>
              <a:t>17.4.2011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2CED-7973-4787-A9C3-F4ED02D04F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0867-B4FA-44DD-9986-41C5DA19D86C}" type="datetimeFigureOut">
              <a:rPr lang="cs-CZ" smtClean="0"/>
              <a:pPr/>
              <a:t>17.4.2011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2CED-7973-4787-A9C3-F4ED02D04F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9E0E-1E78-4489-8580-C2B5EB53A2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EA47CA-003A-4192-A434-95E96030B72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16136B-C07B-4589-8A64-B1D35ED83CD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0867-B4FA-44DD-9986-41C5DA19D86C}" type="datetimeFigureOut">
              <a:rPr lang="cs-CZ" smtClean="0"/>
              <a:pPr/>
              <a:t>17.4.2011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2CED-7973-4787-A9C3-F4ED02D04F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0867-B4FA-44DD-9986-41C5DA19D86C}" type="datetimeFigureOut">
              <a:rPr lang="cs-CZ" smtClean="0"/>
              <a:pPr/>
              <a:t>17.4.2011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2CED-7973-4787-A9C3-F4ED02D04F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0867-B4FA-44DD-9986-41C5DA19D86C}" type="datetimeFigureOut">
              <a:rPr lang="cs-CZ" smtClean="0"/>
              <a:pPr/>
              <a:t>17.4.2011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2CED-7973-4787-A9C3-F4ED02D04F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0867-B4FA-44DD-9986-41C5DA19D86C}" type="datetimeFigureOut">
              <a:rPr lang="cs-CZ" smtClean="0"/>
              <a:pPr/>
              <a:t>17.4.2011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2CED-7973-4787-A9C3-F4ED02D04F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0867-B4FA-44DD-9986-41C5DA19D86C}" type="datetimeFigureOut">
              <a:rPr lang="cs-CZ" smtClean="0"/>
              <a:pPr/>
              <a:t>17.4.2011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2CED-7973-4787-A9C3-F4ED02D04F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0867-B4FA-44DD-9986-41C5DA19D86C}" type="datetimeFigureOut">
              <a:rPr lang="cs-CZ" smtClean="0"/>
              <a:pPr/>
              <a:t>17.4.2011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2CED-7973-4787-A9C3-F4ED02D04F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0867-B4FA-44DD-9986-41C5DA19D86C}" type="datetimeFigureOut">
              <a:rPr lang="cs-CZ" smtClean="0"/>
              <a:pPr/>
              <a:t>17.4.2011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2CED-7973-4787-A9C3-F4ED02D04F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0867-B4FA-44DD-9986-41C5DA19D86C}" type="datetimeFigureOut">
              <a:rPr lang="cs-CZ" smtClean="0"/>
              <a:pPr/>
              <a:t>17.4.2011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2CED-7973-4787-A9C3-F4ED02D04F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0867-B4FA-44DD-9986-41C5DA19D86C}" type="datetimeFigureOut">
              <a:rPr lang="cs-CZ" smtClean="0"/>
              <a:pPr/>
              <a:t>17.4.2011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2CED-7973-4787-A9C3-F4ED02D04F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lvm.usu.edu/en/nav/frames_asid_126_g_4_t_3.html?open=instructions&amp;from=category_g_4_t_3.html" TargetMode="External"/><Relationship Id="rId2" Type="http://schemas.openxmlformats.org/officeDocument/2006/relationships/hyperlink" Target="http://nlvm.usu.edu/en/nav/frames_asid_128_g_4_t_3.html?open=instructions&amp;from=category_g_4_t_3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fyzmatik.pise.cz/124020-platonska-telesa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iraloflight.com/ls_sacred.html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 fontScale="90000"/>
          </a:bodyPr>
          <a:lstStyle/>
          <a:p>
            <a:r>
              <a:rPr lang="cs-CZ" sz="8800" b="1" dirty="0" smtClean="0">
                <a:solidFill>
                  <a:srgbClr val="00B050"/>
                </a:solidFill>
              </a:rPr>
              <a:t>Platónská </a:t>
            </a:r>
            <a:r>
              <a:rPr lang="cs-CZ" sz="8800" b="1" dirty="0" smtClean="0">
                <a:solidFill>
                  <a:srgbClr val="00B050"/>
                </a:solidFill>
              </a:rPr>
              <a:t>tělesa</a:t>
            </a:r>
            <a:br>
              <a:rPr lang="cs-CZ" sz="8800" b="1" dirty="0" smtClean="0">
                <a:solidFill>
                  <a:srgbClr val="00B050"/>
                </a:solidFill>
              </a:rPr>
            </a:br>
            <a:r>
              <a:rPr lang="cs-CZ" sz="4000" b="1" dirty="0" smtClean="0">
                <a:solidFill>
                  <a:srgbClr val="00B0F0"/>
                </a:solidFill>
              </a:rPr>
              <a:t>od neolitu</a:t>
            </a:r>
            <a:r>
              <a:rPr lang="cs-CZ" sz="4000" b="1" dirty="0" smtClean="0">
                <a:solidFill>
                  <a:srgbClr val="00B050"/>
                </a:solidFill>
              </a:rPr>
              <a:t>  </a:t>
            </a:r>
            <a:r>
              <a:rPr lang="cs-CZ" sz="4000" b="1" dirty="0" smtClean="0">
                <a:solidFill>
                  <a:srgbClr val="7030A0"/>
                </a:solidFill>
              </a:rPr>
              <a:t>přes </a:t>
            </a:r>
            <a:r>
              <a:rPr lang="cs-CZ" sz="4000" b="1" dirty="0" err="1" smtClean="0">
                <a:solidFill>
                  <a:srgbClr val="7030A0"/>
                </a:solidFill>
              </a:rPr>
              <a:t>nanočástice</a:t>
            </a:r>
            <a:r>
              <a:rPr lang="cs-CZ" sz="4000" b="1" dirty="0" smtClean="0">
                <a:solidFill>
                  <a:srgbClr val="00B050"/>
                </a:solidFill>
              </a:rPr>
              <a:t>  </a:t>
            </a:r>
            <a:br>
              <a:rPr lang="cs-CZ" sz="4000" b="1" dirty="0" smtClean="0">
                <a:solidFill>
                  <a:srgbClr val="00B050"/>
                </a:solidFill>
              </a:rPr>
            </a:br>
            <a:r>
              <a:rPr lang="cs-CZ" sz="4000" b="1" dirty="0" smtClean="0">
                <a:solidFill>
                  <a:srgbClr val="FF0000"/>
                </a:solidFill>
              </a:rPr>
              <a:t>po posvátnou geometrii</a:t>
            </a:r>
            <a:endParaRPr lang="cs-CZ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0" y="2697163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100"/>
              <a:t> </a:t>
            </a:r>
            <a:endParaRPr lang="en-US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3631704" y="4897760"/>
          <a:ext cx="1600200" cy="1347788"/>
        </p:xfrm>
        <a:graphic>
          <a:graphicData uri="http://schemas.openxmlformats.org/presentationml/2006/ole">
            <p:oleObj spid="_x0000_s2050" r:id="rId3" imgW="1228571" imgH="1047619" progId="PBrush">
              <p:embed/>
            </p:oleObj>
          </a:graphicData>
        </a:graphic>
      </p:graphicFrame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33692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              </a:t>
            </a:r>
            <a:endParaRPr lang="en-US"/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1421904" y="2992760"/>
          <a:ext cx="1466850" cy="1600200"/>
        </p:xfrm>
        <a:graphic>
          <a:graphicData uri="http://schemas.openxmlformats.org/presentationml/2006/ole">
            <p:oleObj spid="_x0000_s2051" r:id="rId4" imgW="1019048" imgH="1114581" progId="PBrush">
              <p:embed/>
            </p:oleObj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6070104" y="3145160"/>
          <a:ext cx="1447800" cy="1447800"/>
        </p:xfrm>
        <a:graphic>
          <a:graphicData uri="http://schemas.openxmlformats.org/presentationml/2006/ole">
            <p:oleObj spid="_x0000_s2052" r:id="rId5" imgW="952633" imgH="952633" progId="PBrush">
              <p:embed/>
            </p:oleObj>
          </a:graphicData>
        </a:graphic>
      </p:graphicFrame>
      <p:graphicFrame>
        <p:nvGraphicFramePr>
          <p:cNvPr id="3077" name="Object 4"/>
          <p:cNvGraphicFramePr>
            <a:graphicFrameLocks noChangeAspect="1"/>
          </p:cNvGraphicFramePr>
          <p:nvPr/>
        </p:nvGraphicFramePr>
        <p:xfrm>
          <a:off x="3784104" y="1240160"/>
          <a:ext cx="1371600" cy="1309688"/>
        </p:xfrm>
        <a:graphic>
          <a:graphicData uri="http://schemas.openxmlformats.org/presentationml/2006/ole">
            <p:oleObj spid="_x0000_s2053" r:id="rId6" imgW="990738" imgH="952633" progId="PBrush">
              <p:embed/>
            </p:oleObj>
          </a:graphicData>
        </a:graphic>
      </p:graphicFrame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0" y="38862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Times New Roman" pitchFamily="18" charset="0"/>
              </a:rPr>
              <a:t>        </a:t>
            </a:r>
            <a:endParaRPr lang="en-US"/>
          </a:p>
        </p:txBody>
      </p:sp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3707904" y="3068960"/>
          <a:ext cx="1524000" cy="1365250"/>
        </p:xfrm>
        <a:graphic>
          <a:graphicData uri="http://schemas.openxmlformats.org/presentationml/2006/ole">
            <p:oleObj spid="_x0000_s2054" r:id="rId7" imgW="1000000" imgH="905001" progId="PBrush">
              <p:embed/>
            </p:oleObj>
          </a:graphicData>
        </a:graphic>
      </p:graphicFrame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899592" y="476672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cs typeface="Times New Roman" pitchFamily="18" charset="0"/>
              </a:rPr>
              <a:t>Johannes </a:t>
            </a:r>
            <a:r>
              <a:rPr lang="en-US" sz="3600" b="1" dirty="0" err="1" smtClean="0">
                <a:solidFill>
                  <a:srgbClr val="00B050"/>
                </a:solidFill>
                <a:cs typeface="Times New Roman" pitchFamily="18" charset="0"/>
              </a:rPr>
              <a:t>Kepler</a:t>
            </a:r>
            <a:r>
              <a:rPr lang="cs-CZ" sz="3600" b="1" dirty="0" smtClean="0">
                <a:solidFill>
                  <a:srgbClr val="00B050"/>
                </a:solidFill>
                <a:cs typeface="Times New Roman" pitchFamily="18" charset="0"/>
              </a:rPr>
              <a:t>  - </a:t>
            </a:r>
            <a:r>
              <a:rPr lang="en-US" sz="3600" b="1" i="1" dirty="0" err="1" smtClean="0">
                <a:solidFill>
                  <a:srgbClr val="00B050"/>
                </a:solidFill>
                <a:cs typeface="Times New Roman" pitchFamily="18" charset="0"/>
              </a:rPr>
              <a:t>Harmonices</a:t>
            </a:r>
            <a:r>
              <a:rPr lang="en-US" sz="3600" b="1" i="1" dirty="0" smtClean="0">
                <a:solidFill>
                  <a:srgbClr val="00B050"/>
                </a:solidFill>
                <a:cs typeface="Times New Roman" pitchFamily="18" charset="0"/>
              </a:rPr>
              <a:t> Mundi</a:t>
            </a:r>
            <a:endParaRPr lang="en-US" sz="36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Geometrické harmonie pravidelných mnohostěnů </a:t>
            </a:r>
            <a:br>
              <a:rPr lang="cs-CZ" sz="3200" b="1" dirty="0" smtClean="0">
                <a:solidFill>
                  <a:srgbClr val="00B050"/>
                </a:solidFill>
              </a:rPr>
            </a:br>
            <a:r>
              <a:rPr lang="en-US" sz="3200" b="1" i="1" dirty="0" err="1" smtClean="0">
                <a:solidFill>
                  <a:srgbClr val="00B050"/>
                </a:solidFill>
              </a:rPr>
              <a:t>Harmonices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>
                <a:solidFill>
                  <a:srgbClr val="00B050"/>
                </a:solidFill>
              </a:rPr>
              <a:t>Mundi</a:t>
            </a:r>
            <a:r>
              <a:rPr lang="en-US" sz="3200" b="1" dirty="0">
                <a:solidFill>
                  <a:srgbClr val="00B050"/>
                </a:solidFill>
              </a:rPr>
              <a:t> (1619)</a:t>
            </a:r>
          </a:p>
        </p:txBody>
      </p:sp>
      <p:pic>
        <p:nvPicPr>
          <p:cNvPr id="16388" name="Picture 4" descr="Kepler-1619-pl-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5263" y="1143000"/>
            <a:ext cx="3178175" cy="571500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err="1" smtClean="0">
                <a:solidFill>
                  <a:srgbClr val="00B050"/>
                </a:solidFill>
              </a:rPr>
              <a:t>Keplerova</a:t>
            </a:r>
            <a:r>
              <a:rPr lang="cs-CZ" sz="3600" b="1" dirty="0" smtClean="0">
                <a:solidFill>
                  <a:srgbClr val="00B050"/>
                </a:solidFill>
              </a:rPr>
              <a:t> aplikace </a:t>
            </a:r>
            <a:r>
              <a:rPr lang="cs-CZ" sz="3600" b="1" dirty="0" err="1" smtClean="0">
                <a:solidFill>
                  <a:srgbClr val="00B050"/>
                </a:solidFill>
              </a:rPr>
              <a:t>pl</a:t>
            </a:r>
            <a:r>
              <a:rPr lang="cs-CZ" sz="3600" b="1" dirty="0" smtClean="0">
                <a:solidFill>
                  <a:srgbClr val="00B050"/>
                </a:solidFill>
              </a:rPr>
              <a:t>. těles na vesmír</a:t>
            </a:r>
            <a:endParaRPr lang="cs-CZ" sz="3600" b="1" dirty="0" smtClean="0">
              <a:solidFill>
                <a:srgbClr val="00B05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err="1" smtClean="0">
                <a:solidFill>
                  <a:srgbClr val="FF0000"/>
                </a:solidFill>
              </a:rPr>
              <a:t>Johannes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Kepler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se pokusil mezi šest sfér tehdy známých planet vložit těchto pět platónských těles. 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Mezi </a:t>
            </a:r>
            <a:r>
              <a:rPr lang="cs-CZ" sz="2800" dirty="0" smtClean="0"/>
              <a:t>Merkur a Venuši dal osmistěn, mezi Venuši a Zemi dvacetistěn, mezi Zemi a Mars dvanáctistěn, mezi Mars a Jupiter čtyřstěn a mezi Jupiter a Saturn krychli. Tato tělesa měla představovat vzdálenosti mezi jednotlivými planetami. 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Bohužel - bohudík, </a:t>
            </a:r>
            <a:r>
              <a:rPr lang="cs-CZ" sz="2800" dirty="0" smtClean="0"/>
              <a:t>časem se ukázalo, že to tak jednoduché není…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Kepler</a:t>
            </a:r>
            <a:r>
              <a:rPr lang="cs-CZ" sz="2400" b="1" dirty="0" err="1" smtClean="0">
                <a:solidFill>
                  <a:srgbClr val="00B050"/>
                </a:solidFill>
              </a:rPr>
              <a:t>ova</a:t>
            </a:r>
            <a:r>
              <a:rPr lang="en-US" sz="2400" b="1" dirty="0">
                <a:solidFill>
                  <a:srgbClr val="00B050"/>
                </a:solidFill>
              </a:rPr>
              <a:t> </a:t>
            </a:r>
            <a:r>
              <a:rPr lang="cs-CZ" sz="2400" b="1" dirty="0" smtClean="0">
                <a:solidFill>
                  <a:srgbClr val="00B050"/>
                </a:solidFill>
              </a:rPr>
              <a:t>platónská tělesa  -</a:t>
            </a:r>
            <a:r>
              <a:rPr lang="en-US" sz="2400" b="1" dirty="0">
                <a:solidFill>
                  <a:srgbClr val="00B050"/>
                </a:solidFill>
              </a:rPr>
              <a:t> model </a:t>
            </a:r>
            <a:r>
              <a:rPr lang="cs-CZ" sz="2400" b="1" dirty="0">
                <a:solidFill>
                  <a:srgbClr val="00B050"/>
                </a:solidFill>
              </a:rPr>
              <a:t>S</a:t>
            </a:r>
            <a:r>
              <a:rPr lang="cs-CZ" sz="2400" b="1" dirty="0" smtClean="0">
                <a:solidFill>
                  <a:srgbClr val="00B050"/>
                </a:solidFill>
              </a:rPr>
              <a:t>luneční soustavy</a:t>
            </a:r>
            <a:r>
              <a:rPr lang="en-US" sz="2400" b="1" dirty="0">
                <a:solidFill>
                  <a:srgbClr val="00B050"/>
                </a:solidFill>
              </a:rPr>
              <a:t> </a:t>
            </a:r>
            <a:r>
              <a:rPr lang="cs-CZ" sz="2400" b="1" dirty="0" smtClean="0">
                <a:solidFill>
                  <a:srgbClr val="00B050"/>
                </a:solidFill>
              </a:rPr>
              <a:t/>
            </a:r>
            <a:br>
              <a:rPr lang="cs-CZ" sz="2400" b="1" dirty="0" smtClean="0">
                <a:solidFill>
                  <a:srgbClr val="00B050"/>
                </a:solidFill>
              </a:rPr>
            </a:br>
            <a:r>
              <a:rPr lang="cs-CZ" sz="2400" b="1" dirty="0" smtClean="0">
                <a:solidFill>
                  <a:srgbClr val="00B050"/>
                </a:solidFill>
              </a:rPr>
              <a:t>z díla</a:t>
            </a:r>
            <a:r>
              <a:rPr lang="en-US" sz="2400" b="1" dirty="0">
                <a:solidFill>
                  <a:srgbClr val="00B050"/>
                </a:solidFill>
              </a:rPr>
              <a:t> </a:t>
            </a:r>
            <a:r>
              <a:rPr lang="en-US" sz="2400" b="1" i="1" dirty="0" err="1">
                <a:solidFill>
                  <a:srgbClr val="00B050"/>
                </a:solidFill>
              </a:rPr>
              <a:t>Mysterium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Cosmographicum</a:t>
            </a:r>
            <a:r>
              <a:rPr lang="en-US" sz="2400" b="1" dirty="0">
                <a:solidFill>
                  <a:srgbClr val="00B050"/>
                </a:solidFill>
              </a:rPr>
              <a:t> (1600)</a:t>
            </a:r>
          </a:p>
        </p:txBody>
      </p:sp>
      <p:pic>
        <p:nvPicPr>
          <p:cNvPr id="10244" name="Picture 4" descr="Kepler-solar-system-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49438" y="1066800"/>
            <a:ext cx="5267325" cy="579120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00B050"/>
                </a:solidFill>
              </a:rPr>
              <a:t>Detailní záběr na vnitřní části modelu</a:t>
            </a:r>
            <a:endParaRPr lang="cs-CZ" sz="3600" b="1" dirty="0">
              <a:solidFill>
                <a:srgbClr val="00B050"/>
              </a:solidFill>
            </a:endParaRPr>
          </a:p>
        </p:txBody>
      </p:sp>
      <p:pic>
        <p:nvPicPr>
          <p:cNvPr id="11268" name="Picture 4" descr="Kepler-solar-system-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747713"/>
            <a:ext cx="6324600" cy="6059487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Karlova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 smtClean="0">
                <a:solidFill>
                  <a:srgbClr val="00B050"/>
                </a:solidFill>
              </a:rPr>
              <a:t>ulice,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smtClean="0">
                <a:solidFill>
                  <a:srgbClr val="00B050"/>
                </a:solidFill>
              </a:rPr>
              <a:t>Staré Město</a:t>
            </a:r>
            <a:r>
              <a:rPr lang="en-US" sz="2400" b="1" dirty="0" smtClean="0">
                <a:solidFill>
                  <a:srgbClr val="00B050"/>
                </a:solidFill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</a:rPr>
              <a:t>Pra</a:t>
            </a:r>
            <a:r>
              <a:rPr lang="cs-CZ" sz="2400" b="1" dirty="0" smtClean="0">
                <a:solidFill>
                  <a:srgbClr val="00B050"/>
                </a:solidFill>
              </a:rPr>
              <a:t>ha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– </a:t>
            </a:r>
            <a:r>
              <a:rPr lang="cs-CZ" sz="2400" b="1" dirty="0" smtClean="0">
                <a:solidFill>
                  <a:srgbClr val="00B050"/>
                </a:solidFill>
              </a:rPr>
              <a:t>dům, kde </a:t>
            </a:r>
            <a:r>
              <a:rPr lang="en-US" sz="2400" b="1" dirty="0" smtClean="0">
                <a:solidFill>
                  <a:srgbClr val="00B050"/>
                </a:solidFill>
              </a:rPr>
              <a:t>Johannes </a:t>
            </a:r>
            <a:r>
              <a:rPr lang="en-US" sz="2400" b="1" dirty="0" err="1">
                <a:solidFill>
                  <a:srgbClr val="00B050"/>
                </a:solidFill>
              </a:rPr>
              <a:t>Kepler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 smtClean="0">
                <a:solidFill>
                  <a:srgbClr val="00B050"/>
                </a:solidFill>
              </a:rPr>
              <a:t>bydlel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15364" name="Picture 4" descr="Karlova_str_No4%2C_Prague_Old_Town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990600"/>
            <a:ext cx="4094162" cy="586740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10 euro Johannes </a:t>
            </a:r>
            <a:r>
              <a:rPr lang="en-US" sz="2400" dirty="0" err="1">
                <a:solidFill>
                  <a:srgbClr val="00B050"/>
                </a:solidFill>
              </a:rPr>
              <a:t>Kepler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– stříbrná rakouská mince z roku 2002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0484" name="Picture 4" descr="2002_Austria_10_Euro_Eggenberg_Palace_back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41513" y="838200"/>
            <a:ext cx="5991225" cy="60198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>
                <a:solidFill>
                  <a:srgbClr val="00B050"/>
                </a:solidFill>
              </a:rPr>
              <a:t>Přírodní vědy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Vzhledem k vysoké symetrii se platónská tělesa objevují běžně v současné </a:t>
            </a:r>
            <a:r>
              <a:rPr lang="cs-CZ" sz="2400" dirty="0" smtClean="0">
                <a:solidFill>
                  <a:srgbClr val="FF0000"/>
                </a:solidFill>
              </a:rPr>
              <a:t>krystalografii, </a:t>
            </a:r>
            <a:r>
              <a:rPr lang="cs-CZ" sz="2400" dirty="0" err="1" smtClean="0">
                <a:solidFill>
                  <a:srgbClr val="FF0000"/>
                </a:solidFill>
              </a:rPr>
              <a:t>krystalochemii</a:t>
            </a:r>
            <a:r>
              <a:rPr lang="cs-CZ" sz="2400" dirty="0" smtClean="0">
                <a:solidFill>
                  <a:srgbClr val="FF0000"/>
                </a:solidFill>
              </a:rPr>
              <a:t> a molekulární fyzice a chemii</a:t>
            </a:r>
            <a:r>
              <a:rPr lang="cs-CZ" sz="2400" dirty="0" smtClean="0"/>
              <a:t>. Řada tvarů krystalů s vysokou symetrií krystalové mřížky nabývá forem platónských těles (např. krystaly běžné kuchyňské soli mají tvar krychle, u sfaleritu někdy tvar čtyřstěnu apod.).</a:t>
            </a:r>
          </a:p>
          <a:p>
            <a:pPr eaLnBrk="1" hangingPunct="1"/>
            <a:r>
              <a:rPr lang="cs-CZ" sz="2400" dirty="0" smtClean="0"/>
              <a:t>Také symetrické molekuly mají mnohdy tvar těchto těles: metan má čtyři vodíkové atomy ve vrcholech pravidelného čtyřstěnu s uhlíkovým atomem v jeho těžišti, molekula </a:t>
            </a:r>
            <a:r>
              <a:rPr lang="cs-CZ" sz="2400" dirty="0" err="1" smtClean="0"/>
              <a:t>hexafluoridu</a:t>
            </a:r>
            <a:r>
              <a:rPr lang="cs-CZ" sz="2400" dirty="0" smtClean="0"/>
              <a:t> sírového má tvar pravidelného osmistěnu atp</a:t>
            </a:r>
            <a:r>
              <a:rPr lang="cs-CZ" sz="2400" dirty="0" smtClean="0"/>
              <a:t>.</a:t>
            </a:r>
          </a:p>
          <a:p>
            <a:pPr eaLnBrk="1" hangingPunct="1"/>
            <a:r>
              <a:rPr lang="cs-CZ" sz="2400" dirty="0" err="1" smtClean="0"/>
              <a:t>nanočástice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64A4-A79D-4FAD-82DE-62EB0CD7A7E3}" type="slidenum">
              <a:rPr lang="cs-CZ"/>
              <a:pPr/>
              <a:t>18</a:t>
            </a:fld>
            <a:endParaRPr lang="cs-CZ"/>
          </a:p>
        </p:txBody>
      </p:sp>
      <p:pic>
        <p:nvPicPr>
          <p:cNvPr id="262148" name="Picture 4" descr="Nanoparticles_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1052513"/>
            <a:ext cx="7197725" cy="2411412"/>
          </a:xfrm>
          <a:prstGeom prst="rect">
            <a:avLst/>
          </a:prstGeom>
          <a:noFill/>
        </p:spPr>
      </p:pic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3716338"/>
            <a:ext cx="6124575" cy="10763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971601" y="260648"/>
            <a:ext cx="7200799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cs-CZ" sz="3600" b="1" baseline="0" dirty="0">
                <a:solidFill>
                  <a:srgbClr val="00B050"/>
                </a:solidFill>
              </a:rPr>
              <a:t>Tvar </a:t>
            </a:r>
            <a:r>
              <a:rPr lang="cs-CZ" sz="3600" b="1" baseline="0" dirty="0" err="1">
                <a:solidFill>
                  <a:srgbClr val="00B050"/>
                </a:solidFill>
              </a:rPr>
              <a:t>nanočástic</a:t>
            </a:r>
            <a:endParaRPr lang="cs-CZ" sz="3600" b="1" baseline="0" noProof="1">
              <a:solidFill>
                <a:srgbClr val="00B050"/>
              </a:solidFill>
            </a:endParaRPr>
          </a:p>
        </p:txBody>
      </p:sp>
      <p:pic>
        <p:nvPicPr>
          <p:cNvPr id="262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425" y="5281613"/>
            <a:ext cx="80533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685800"/>
          </a:xfrm>
        </p:spPr>
        <p:txBody>
          <a:bodyPr>
            <a:normAutofit/>
          </a:bodyPr>
          <a:lstStyle/>
          <a:p>
            <a:pPr marL="838200" indent="-838200"/>
            <a:r>
              <a:rPr lang="cs-CZ" sz="3600" b="1" dirty="0">
                <a:solidFill>
                  <a:srgbClr val="00B050"/>
                </a:solidFill>
                <a:latin typeface="+mn-lt"/>
              </a:rPr>
              <a:t>Přehled platónských těles</a:t>
            </a:r>
          </a:p>
        </p:txBody>
      </p:sp>
      <p:sp>
        <p:nvSpPr>
          <p:cNvPr id="295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57250" y="5867400"/>
            <a:ext cx="7766050" cy="512763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cs-CZ" sz="2400" dirty="0"/>
              <a:t>Že existuje pouze pět platónských těles věděl již </a:t>
            </a:r>
            <a:r>
              <a:rPr lang="cs-CZ" sz="2400" dirty="0" err="1"/>
              <a:t>Eukleides</a:t>
            </a:r>
            <a:r>
              <a:rPr lang="cs-CZ" sz="2400" dirty="0"/>
              <a:t>.</a:t>
            </a:r>
          </a:p>
        </p:txBody>
      </p:sp>
      <p:graphicFrame>
        <p:nvGraphicFramePr>
          <p:cNvPr id="295940" name="Group 4"/>
          <p:cNvGraphicFramePr>
            <a:graphicFrameLocks noGrp="1"/>
          </p:cNvGraphicFramePr>
          <p:nvPr/>
        </p:nvGraphicFramePr>
        <p:xfrm>
          <a:off x="889000" y="1854200"/>
          <a:ext cx="7747000" cy="3524250"/>
        </p:xfrm>
        <a:graphic>
          <a:graphicData uri="http://schemas.openxmlformats.org/drawingml/2006/table">
            <a:tbl>
              <a:tblPr/>
              <a:tblGrid>
                <a:gridCol w="5059363"/>
                <a:gridCol w="947737"/>
                <a:gridCol w="869950"/>
                <a:gridCol w="86995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tělesa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pravidelný čtyřstěn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pravidelný šestistěn (krychle)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pravidelný osmistěn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pravidelný dvanáctistěn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pravidelný dvacetistěn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b="1" dirty="0" smtClean="0">
                <a:solidFill>
                  <a:srgbClr val="00B050"/>
                </a:solidFill>
              </a:rPr>
              <a:t>Platón</a:t>
            </a:r>
            <a:r>
              <a:rPr lang="cs-CZ" sz="4000" b="1" dirty="0" smtClean="0"/>
              <a:t> </a:t>
            </a:r>
            <a:br>
              <a:rPr lang="cs-CZ" sz="4000" b="1" dirty="0" smtClean="0"/>
            </a:br>
            <a:r>
              <a:rPr lang="cs-CZ" sz="3000" b="1" dirty="0" smtClean="0">
                <a:solidFill>
                  <a:srgbClr val="00B050"/>
                </a:solidFill>
              </a:rPr>
              <a:t>(427 př. n. l. – 347 př. n. l.)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řecký filozof </a:t>
            </a:r>
          </a:p>
          <a:p>
            <a:pPr eaLnBrk="1" hangingPunct="1"/>
            <a:r>
              <a:rPr lang="cs-CZ" sz="2400" dirty="0" smtClean="0"/>
              <a:t>roku 387 př. n. l. založil 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    v Athénách školu, která dlouhá staletí po jeho skonu měla existovat pod jménem </a:t>
            </a:r>
            <a:r>
              <a:rPr lang="cs-CZ" sz="2400" dirty="0" smtClean="0">
                <a:solidFill>
                  <a:srgbClr val="FF0000"/>
                </a:solidFill>
              </a:rPr>
              <a:t>Platónská </a:t>
            </a:r>
            <a:r>
              <a:rPr lang="cs-CZ" sz="2400" dirty="0" err="1" smtClean="0">
                <a:solidFill>
                  <a:srgbClr val="FF0000"/>
                </a:solidFill>
              </a:rPr>
              <a:t>Akadémie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cs-CZ" sz="2400" dirty="0" smtClean="0"/>
              <a:t>Platón dosáhl úctyhodného věku 80 let, a zemřel uprostřed práce </a:t>
            </a:r>
          </a:p>
        </p:txBody>
      </p:sp>
      <p:pic>
        <p:nvPicPr>
          <p:cNvPr id="37894" name="Picture 6" descr="F:\Platónská tělesa\Platón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9338" y="1981200"/>
            <a:ext cx="30829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2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Platónská tělesa na webu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55576" y="184482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nlvm.usu.edu/en/nav/frames_asid_128_g_4_t_3.html?open=instructions&amp;from=category_g_4_t_3.html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5576" y="1412776"/>
            <a:ext cx="2341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Rotace těles v prostoru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55576" y="314096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nlvm.usu.edu/en/nav/frames_asid_126_g_4_t_3.html?open=instructions&amp;from=category_g_4_t_3.html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5576" y="2636912"/>
            <a:ext cx="212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Řezy těles v prostoru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827584" y="443711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fyzmatik.pise.cz/124020-platonska-telesa.html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4005064"/>
            <a:ext cx="146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Přehled těles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4427984" y="1556792"/>
            <a:ext cx="4537075" cy="4608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38200" indent="-838200"/>
            <a:r>
              <a:rPr lang="cs-CZ" sz="3200" b="1" dirty="0">
                <a:solidFill>
                  <a:srgbClr val="00B050"/>
                </a:solidFill>
                <a:latin typeface="+mn-lt"/>
              </a:rPr>
              <a:t>Jak k tělesu sestrojíme duální těleso?</a:t>
            </a:r>
          </a:p>
        </p:txBody>
      </p:sp>
      <p:sp>
        <p:nvSpPr>
          <p:cNvPr id="29696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777"/>
            <a:ext cx="3960812" cy="4607024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cs-CZ" sz="2400" dirty="0">
                <a:latin typeface="Times New Roman" pitchFamily="18" charset="0"/>
              </a:rPr>
              <a:t> 	</a:t>
            </a:r>
            <a:r>
              <a:rPr lang="cs-CZ" sz="2800" dirty="0"/>
              <a:t>Středy stěn původního tělesa budou vrcholy duálního tělesa</a:t>
            </a:r>
            <a:r>
              <a:rPr lang="cs-CZ" sz="2800" dirty="0" smtClean="0"/>
              <a:t>.</a:t>
            </a:r>
          </a:p>
          <a:p>
            <a:pPr>
              <a:buFontTx/>
              <a:buNone/>
            </a:pPr>
            <a:endParaRPr lang="cs-CZ" sz="2800" dirty="0"/>
          </a:p>
          <a:p>
            <a:pPr>
              <a:buFontTx/>
              <a:buNone/>
            </a:pPr>
            <a:r>
              <a:rPr lang="cs-CZ" sz="2800" dirty="0"/>
              <a:t>	Jestliže mají dvě stěny původního tělesa společnou hranu, pak odpovídající vrcholy duálního tělesa také spojíme hranou.</a:t>
            </a:r>
          </a:p>
        </p:txBody>
      </p:sp>
      <p:graphicFrame>
        <p:nvGraphicFramePr>
          <p:cNvPr id="29696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716463" y="1989138"/>
          <a:ext cx="3816350" cy="3816350"/>
        </p:xfrm>
        <a:graphic>
          <a:graphicData uri="http://schemas.openxmlformats.org/presentationml/2006/ole">
            <p:oleObj spid="_x0000_s1026" r:id="rId3" imgW="2552700" imgH="2552700" progId="CorelDraw.Graphic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animBg="1"/>
      <p:bldP spid="296964" grpId="0" build="p" bldLvl="2" autoUpdateAnimBg="0" advAuto="2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3568" y="1844824"/>
            <a:ext cx="7772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 smtClean="0">
                <a:cs typeface="Times New Roman" pitchFamily="18" charset="0"/>
              </a:rPr>
              <a:t>D</a:t>
            </a:r>
            <a:r>
              <a:rPr lang="en-US" sz="2800" dirty="0" smtClean="0">
                <a:cs typeface="Times New Roman" pitchFamily="18" charset="0"/>
              </a:rPr>
              <a:t>u</a:t>
            </a:r>
            <a:r>
              <a:rPr lang="cs-CZ" sz="2800" dirty="0" smtClean="0">
                <a:cs typeface="Times New Roman" pitchFamily="18" charset="0"/>
              </a:rPr>
              <a:t>á</a:t>
            </a:r>
            <a:r>
              <a:rPr lang="en-US" sz="2800" dirty="0" smtClean="0">
                <a:cs typeface="Times New Roman" pitchFamily="18" charset="0"/>
              </a:rPr>
              <a:t>l</a:t>
            </a:r>
            <a:r>
              <a:rPr lang="cs-CZ" sz="2800" dirty="0" smtClean="0">
                <a:cs typeface="Times New Roman" pitchFamily="18" charset="0"/>
              </a:rPr>
              <a:t>ním tělesem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cs-CZ" sz="2800" dirty="0" smtClean="0">
                <a:cs typeface="Times New Roman" pitchFamily="18" charset="0"/>
              </a:rPr>
              <a:t>tetraedru je tetraedr. Proto se tetraedr nazývá </a:t>
            </a:r>
            <a:r>
              <a:rPr lang="cs-CZ" sz="2800" dirty="0" err="1" smtClean="0">
                <a:cs typeface="Times New Roman" pitchFamily="18" charset="0"/>
              </a:rPr>
              <a:t>samoduální</a:t>
            </a:r>
            <a:r>
              <a:rPr lang="cs-CZ" sz="2800" dirty="0" smtClean="0">
                <a:cs typeface="Times New Roman" pitchFamily="18" charset="0"/>
              </a:rPr>
              <a:t> (</a:t>
            </a:r>
            <a:r>
              <a:rPr lang="en-US" sz="2800" dirty="0" smtClean="0">
                <a:cs typeface="Times New Roman" pitchFamily="18" charset="0"/>
              </a:rPr>
              <a:t>self-dual</a:t>
            </a:r>
            <a:r>
              <a:rPr lang="cs-CZ" sz="2800" dirty="0" smtClean="0">
                <a:cs typeface="Times New Roman" pitchFamily="18" charset="0"/>
              </a:rPr>
              <a:t>)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cs-CZ" sz="2800" b="1" dirty="0" smtClean="0">
                <a:cs typeface="Times New Roman" pitchFamily="18" charset="0"/>
              </a:rPr>
              <a:t>Dualita ostatních polyedrů:</a:t>
            </a:r>
            <a:r>
              <a:rPr lang="cs-CZ" sz="2800" dirty="0" smtClean="0">
                <a:cs typeface="Times New Roman" pitchFamily="18" charset="0"/>
              </a:rPr>
              <a:t> </a:t>
            </a:r>
          </a:p>
          <a:p>
            <a:pPr eaLnBrk="0" hangingPunct="0"/>
            <a:endParaRPr lang="cs-CZ" sz="2800" dirty="0" smtClean="0">
              <a:cs typeface="Times New Roman" pitchFamily="18" charset="0"/>
            </a:endParaRPr>
          </a:p>
          <a:p>
            <a:pPr eaLnBrk="0" hangingPunct="0"/>
            <a:r>
              <a:rPr lang="cs-CZ" sz="2800" dirty="0" smtClean="0">
                <a:cs typeface="Times New Roman" pitchFamily="18" charset="0"/>
              </a:rPr>
              <a:t>Oktaedr                  krychle </a:t>
            </a:r>
          </a:p>
          <a:p>
            <a:pPr eaLnBrk="0" hangingPunct="0"/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cs-CZ" sz="2800" dirty="0" err="1" smtClean="0">
                <a:cs typeface="Times New Roman" pitchFamily="18" charset="0"/>
              </a:rPr>
              <a:t>Ikosaedr</a:t>
            </a:r>
            <a:r>
              <a:rPr lang="cs-CZ" sz="2800" dirty="0" smtClean="0">
                <a:cs typeface="Times New Roman" pitchFamily="18" charset="0"/>
              </a:rPr>
              <a:t> </a:t>
            </a:r>
            <a:r>
              <a:rPr lang="cs-CZ" sz="2800" dirty="0" smtClean="0">
                <a:cs typeface="Times New Roman" pitchFamily="18" charset="0"/>
              </a:rPr>
              <a:t>                dodekaedr</a:t>
            </a:r>
            <a:r>
              <a:rPr lang="en-US" sz="2800" dirty="0">
                <a:cs typeface="Times New Roman" pitchFamily="18" charset="0"/>
              </a:rPr>
              <a:t> </a:t>
            </a:r>
          </a:p>
          <a:p>
            <a:pPr eaLnBrk="0" hangingPunct="0"/>
            <a:endParaRPr lang="en-US" sz="2800" dirty="0"/>
          </a:p>
        </p:txBody>
      </p:sp>
      <p:sp>
        <p:nvSpPr>
          <p:cNvPr id="3" name="Obousměrná vodorovná šipka 2"/>
          <p:cNvSpPr/>
          <p:nvPr/>
        </p:nvSpPr>
        <p:spPr>
          <a:xfrm>
            <a:off x="2123728" y="4149080"/>
            <a:ext cx="115212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ousměrná vodorovná šipka 3"/>
          <p:cNvSpPr/>
          <p:nvPr/>
        </p:nvSpPr>
        <p:spPr>
          <a:xfrm>
            <a:off x="2123728" y="5013176"/>
            <a:ext cx="115212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55576" y="47667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</a:rPr>
              <a:t>Dualita Platónských těles</a:t>
            </a:r>
            <a:endParaRPr lang="cs-CZ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657350" y="1414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2000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55576" y="47667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</a:rPr>
              <a:t>Dualita Platónských těles</a:t>
            </a:r>
            <a:endParaRPr lang="cs-CZ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A8DA-C183-4006-89AD-ADBC7C636094}" type="slidenum">
              <a:rPr lang="cs-CZ"/>
              <a:pPr/>
              <a:t>24</a:t>
            </a:fld>
            <a:endParaRPr lang="cs-CZ"/>
          </a:p>
        </p:txBody>
      </p:sp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0" y="71438"/>
            <a:ext cx="9140825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cs-CZ" sz="2800" b="1" baseline="0" dirty="0">
                <a:solidFill>
                  <a:srgbClr val="00B050"/>
                </a:solidFill>
              </a:rPr>
              <a:t>Další</a:t>
            </a:r>
            <a:r>
              <a:rPr lang="cs-CZ" sz="2800" b="1" baseline="0" noProof="1">
                <a:solidFill>
                  <a:srgbClr val="00B050"/>
                </a:solidFill>
              </a:rPr>
              <a:t> polyedry</a:t>
            </a:r>
            <a:endParaRPr lang="cs-CZ" sz="2000" b="1" baseline="0" noProof="1">
              <a:solidFill>
                <a:srgbClr val="00B050"/>
              </a:solidFill>
            </a:endParaRPr>
          </a:p>
        </p:txBody>
      </p:sp>
      <p:pic>
        <p:nvPicPr>
          <p:cNvPr id="264195" name="Picture 3" descr="Polyedry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1075"/>
            <a:ext cx="81629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6" name="Picture 4" descr="Polyedry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88" y="3933825"/>
            <a:ext cx="82772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67544" y="836712"/>
            <a:ext cx="7993063" cy="2808288"/>
            <a:chOff x="340" y="1026"/>
            <a:chExt cx="5035" cy="1769"/>
          </a:xfrm>
        </p:grpSpPr>
        <p:sp>
          <p:nvSpPr>
            <p:cNvPr id="300044" name="Rectangle 12"/>
            <p:cNvSpPr>
              <a:spLocks noChangeArrowheads="1"/>
            </p:cNvSpPr>
            <p:nvPr/>
          </p:nvSpPr>
          <p:spPr bwMode="auto">
            <a:xfrm>
              <a:off x="340" y="1026"/>
              <a:ext cx="5035" cy="17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00041" name="Picture 9" descr="Wulff_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1117"/>
              <a:ext cx="3628" cy="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0042" name="Picture 10" descr="Wulff_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0" y="1389"/>
              <a:ext cx="1276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EF9-3471-42C7-ACA5-F7E25AE9BD76}" type="slidenum">
              <a:rPr lang="cs-CZ"/>
              <a:pPr/>
              <a:t>25</a:t>
            </a:fld>
            <a:endParaRPr lang="cs-CZ"/>
          </a:p>
        </p:txBody>
      </p:sp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0825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cs-CZ" sz="3600" b="1" baseline="0" noProof="1">
                <a:solidFill>
                  <a:srgbClr val="00B050"/>
                </a:solidFill>
              </a:rPr>
              <a:t>Wulffova konstrukce</a:t>
            </a:r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0040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0047" name="Oval 15"/>
          <p:cNvSpPr>
            <a:spLocks noChangeArrowheads="1"/>
          </p:cNvSpPr>
          <p:nvPr/>
        </p:nvSpPr>
        <p:spPr bwMode="auto">
          <a:xfrm>
            <a:off x="395536" y="908720"/>
            <a:ext cx="723900" cy="61753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cs-CZ" sz="2400" b="1" baseline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2D</a:t>
            </a:r>
            <a:endParaRPr lang="cs-CZ" sz="2400" b="1" baseline="0" noProof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300049" name="Rectangle 17"/>
          <p:cNvSpPr>
            <a:spLocks noChangeArrowheads="1"/>
          </p:cNvSpPr>
          <p:nvPr/>
        </p:nvSpPr>
        <p:spPr bwMode="auto">
          <a:xfrm>
            <a:off x="0" y="1919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83568" y="41490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Pozn. Podobný tvar např. našel využití v CCD snímačích (digitální fotoaparáty)</a:t>
            </a:r>
            <a:endParaRPr lang="cs-CZ" dirty="0"/>
          </a:p>
        </p:txBody>
      </p:sp>
      <p:pic>
        <p:nvPicPr>
          <p:cNvPr id="15" name="Obrázek 14" descr="CCDvsSuperCC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437112"/>
            <a:ext cx="649605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23F0-A0A6-4CF0-B021-E7E7AF50661C}" type="slidenum">
              <a:rPr lang="cs-CZ"/>
              <a:pPr/>
              <a:t>26</a:t>
            </a:fld>
            <a:endParaRPr lang="cs-CZ"/>
          </a:p>
        </p:txBody>
      </p:sp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0" y="71438"/>
            <a:ext cx="9140825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cs-CZ" sz="3600" b="1" baseline="0" noProof="1">
                <a:solidFill>
                  <a:srgbClr val="00B050"/>
                </a:solidFill>
              </a:rPr>
              <a:t>Struktura nanočástic</a:t>
            </a:r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1290638" y="692150"/>
            <a:ext cx="652145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 baseline="0" noProof="1">
                <a:solidFill>
                  <a:srgbClr val="000099"/>
                </a:solidFill>
              </a:rPr>
              <a:t>Minimalizace Gibbsovy energie, Barnard et al. (2004)</a:t>
            </a:r>
            <a:endParaRPr lang="cs-CZ" sz="2000" b="1" baseline="0" noProof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3143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349500"/>
            <a:ext cx="4105275" cy="10287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9388" y="1196975"/>
            <a:ext cx="8856662" cy="5545138"/>
            <a:chOff x="113" y="754"/>
            <a:chExt cx="5579" cy="3493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13" y="754"/>
              <a:ext cx="5579" cy="3493"/>
              <a:chOff x="113" y="754"/>
              <a:chExt cx="5579" cy="3493"/>
            </a:xfrm>
          </p:grpSpPr>
          <p:pic>
            <p:nvPicPr>
              <p:cNvPr id="314377" name="Picture 9" descr="Barnard_2004 C_Si_G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-22716" t="-18529" r="-6815" b="-7411"/>
              <a:stretch>
                <a:fillRect/>
              </a:stretch>
            </p:blipFill>
            <p:spPr bwMode="auto">
              <a:xfrm>
                <a:off x="2402" y="2286"/>
                <a:ext cx="3290" cy="1961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314374" name="Picture 6" descr="Free energy_Carbon_Barnar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" y="754"/>
                <a:ext cx="2788" cy="1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4383" name="Oval 15"/>
              <p:cNvSpPr>
                <a:spLocks noChangeArrowheads="1"/>
              </p:cNvSpPr>
              <p:nvPr/>
            </p:nvSpPr>
            <p:spPr bwMode="auto">
              <a:xfrm>
                <a:off x="2562" y="1934"/>
                <a:ext cx="182" cy="31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4384" name="Freeform 16"/>
              <p:cNvSpPr>
                <a:spLocks/>
              </p:cNvSpPr>
              <p:nvPr/>
            </p:nvSpPr>
            <p:spPr bwMode="auto">
              <a:xfrm>
                <a:off x="2696" y="2232"/>
                <a:ext cx="411" cy="4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1" y="427"/>
                  </a:cxn>
                </a:cxnLst>
                <a:rect l="0" t="0" r="r" b="b"/>
                <a:pathLst>
                  <a:path w="411" h="427">
                    <a:moveTo>
                      <a:pt x="0" y="0"/>
                    </a:moveTo>
                    <a:lnTo>
                      <a:pt x="411" y="427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14379" name="Text Box 11"/>
            <p:cNvSpPr txBox="1">
              <a:spLocks noChangeArrowheads="1"/>
            </p:cNvSpPr>
            <p:nvPr/>
          </p:nvSpPr>
          <p:spPr bwMode="auto">
            <a:xfrm>
              <a:off x="3696" y="2281"/>
              <a:ext cx="10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000" baseline="0" noProof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10000 atomů</a:t>
              </a:r>
            </a:p>
          </p:txBody>
        </p:sp>
        <p:sp>
          <p:nvSpPr>
            <p:cNvPr id="314380" name="Text Box 12"/>
            <p:cNvSpPr txBox="1">
              <a:spLocks noChangeArrowheads="1"/>
            </p:cNvSpPr>
            <p:nvPr/>
          </p:nvSpPr>
          <p:spPr bwMode="auto">
            <a:xfrm>
              <a:off x="2422" y="2765"/>
              <a:ext cx="5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aseline="0" noProof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C(dia)</a:t>
              </a:r>
            </a:p>
          </p:txBody>
        </p:sp>
        <p:sp>
          <p:nvSpPr>
            <p:cNvPr id="314381" name="Text Box 13"/>
            <p:cNvSpPr txBox="1">
              <a:spLocks noChangeArrowheads="1"/>
            </p:cNvSpPr>
            <p:nvPr/>
          </p:nvSpPr>
          <p:spPr bwMode="auto">
            <a:xfrm>
              <a:off x="2426" y="3249"/>
              <a:ext cx="5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aseline="0" noProof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Si(dia)</a:t>
              </a:r>
            </a:p>
          </p:txBody>
        </p:sp>
        <p:sp>
          <p:nvSpPr>
            <p:cNvPr id="314382" name="Text Box 14"/>
            <p:cNvSpPr txBox="1">
              <a:spLocks noChangeArrowheads="1"/>
            </p:cNvSpPr>
            <p:nvPr/>
          </p:nvSpPr>
          <p:spPr bwMode="auto">
            <a:xfrm>
              <a:off x="2421" y="3748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aseline="0" noProof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Ge(dia)</a:t>
              </a:r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251520" y="4365105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Gibbsova</a:t>
            </a:r>
            <a:r>
              <a:rPr lang="cs-CZ" b="1" dirty="0" smtClean="0">
                <a:solidFill>
                  <a:srgbClr val="FF0000"/>
                </a:solidFill>
              </a:rPr>
              <a:t> energie - </a:t>
            </a:r>
            <a:r>
              <a:rPr lang="cs-CZ" dirty="0" smtClean="0"/>
              <a:t>termodynamická stavová veličina </a:t>
            </a:r>
            <a:r>
              <a:rPr lang="cs-CZ" dirty="0" smtClean="0"/>
              <a:t>vyjadřující část celkové energie soustavy, která je využitelná ke konání neobjemové (např. elektrické) </a:t>
            </a:r>
            <a:r>
              <a:rPr lang="cs-CZ" dirty="0" smtClean="0"/>
              <a:t>práce.</a:t>
            </a:r>
          </a:p>
          <a:p>
            <a:r>
              <a:rPr lang="cs-CZ" b="1" i="1" dirty="0" smtClean="0">
                <a:solidFill>
                  <a:srgbClr val="FF0000"/>
                </a:solidFill>
              </a:rPr>
              <a:t>G</a:t>
            </a:r>
            <a:r>
              <a:rPr lang="cs-CZ" b="1" dirty="0" smtClean="0">
                <a:solidFill>
                  <a:srgbClr val="FF0000"/>
                </a:solidFill>
              </a:rPr>
              <a:t> = </a:t>
            </a:r>
            <a:r>
              <a:rPr lang="cs-CZ" b="1" i="1" dirty="0" smtClean="0">
                <a:solidFill>
                  <a:srgbClr val="FF0000"/>
                </a:solidFill>
              </a:rPr>
              <a:t>H</a:t>
            </a:r>
            <a:r>
              <a:rPr lang="cs-CZ" b="1" dirty="0" smtClean="0">
                <a:solidFill>
                  <a:srgbClr val="FF0000"/>
                </a:solidFill>
              </a:rPr>
              <a:t> − </a:t>
            </a:r>
            <a:r>
              <a:rPr lang="cs-CZ" b="1" i="1" dirty="0" smtClean="0">
                <a:solidFill>
                  <a:srgbClr val="FF0000"/>
                </a:solidFill>
              </a:rPr>
              <a:t>TS</a:t>
            </a:r>
            <a:r>
              <a:rPr lang="cs-CZ" dirty="0" smtClean="0"/>
              <a:t>, kde </a:t>
            </a:r>
            <a:r>
              <a:rPr lang="cs-CZ" i="1" dirty="0" smtClean="0"/>
              <a:t>H</a:t>
            </a:r>
            <a:r>
              <a:rPr lang="cs-CZ" dirty="0" smtClean="0"/>
              <a:t> je entalpie, </a:t>
            </a:r>
            <a:r>
              <a:rPr lang="cs-CZ" i="1" dirty="0" smtClean="0"/>
              <a:t>T</a:t>
            </a:r>
            <a:r>
              <a:rPr lang="cs-CZ" dirty="0" smtClean="0"/>
              <a:t> je termodynamická teplota a </a:t>
            </a:r>
            <a:r>
              <a:rPr lang="cs-CZ" i="1" dirty="0" smtClean="0"/>
              <a:t>S</a:t>
            </a:r>
            <a:r>
              <a:rPr lang="cs-CZ" dirty="0" smtClean="0"/>
              <a:t> je </a:t>
            </a:r>
            <a:r>
              <a:rPr lang="cs-CZ" dirty="0" smtClean="0"/>
              <a:t>entropie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A9C9-622C-483C-845A-817800E858F2}" type="slidenum">
              <a:rPr lang="cs-CZ"/>
              <a:pPr/>
              <a:t>27</a:t>
            </a:fld>
            <a:endParaRPr lang="cs-CZ"/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0" y="71438"/>
            <a:ext cx="9140825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cs-CZ" sz="3600" b="1" baseline="0" noProof="1">
                <a:solidFill>
                  <a:srgbClr val="00B050"/>
                </a:solidFill>
              </a:rPr>
              <a:t>Pseudokrystalické struktury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250825" y="620713"/>
            <a:ext cx="511175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cs-CZ" sz="2000" b="1" i="1" baseline="0" noProof="1">
                <a:solidFill>
                  <a:srgbClr val="000099"/>
                </a:solidFill>
                <a:cs typeface="Arial" charset="0"/>
              </a:rPr>
              <a:t>Krystalická struktura:</a:t>
            </a:r>
          </a:p>
          <a:p>
            <a:pPr>
              <a:lnSpc>
                <a:spcPct val="110000"/>
              </a:lnSpc>
            </a:pPr>
            <a:endParaRPr lang="cs-CZ" sz="500" b="1" i="1" u="sng" baseline="0" noProof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cs-CZ" baseline="0" noProof="1">
                <a:cs typeface="Arial" charset="0"/>
              </a:rPr>
              <a:t>Pravidelné uspořádání atomů (iontů, molekul)</a:t>
            </a:r>
            <a:endParaRPr lang="cs-CZ" baseline="0" dirty="0"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cs-CZ" baseline="0" noProof="1">
                <a:cs typeface="Arial" charset="0"/>
              </a:rPr>
              <a:t>s prostorově neomezenou translační periodicitou.</a:t>
            </a:r>
          </a:p>
          <a:p>
            <a:pPr>
              <a:lnSpc>
                <a:spcPct val="110000"/>
              </a:lnSpc>
            </a:pPr>
            <a:endParaRPr lang="cs-CZ" sz="1600" b="1" i="1" u="sng" noProof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cs-CZ" sz="2000" b="1" i="1" baseline="0" noProof="1">
                <a:solidFill>
                  <a:srgbClr val="000099"/>
                </a:solidFill>
              </a:rPr>
              <a:t>Pseudokrystalická struktura:</a:t>
            </a:r>
          </a:p>
          <a:p>
            <a:pPr>
              <a:lnSpc>
                <a:spcPct val="110000"/>
              </a:lnSpc>
            </a:pPr>
            <a:endParaRPr lang="cs-CZ" sz="500" b="1" i="1" u="sng" baseline="0" noProof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cs-CZ" baseline="0" noProof="1"/>
              <a:t>Pravidelné uspořádání atomů (iontů, molekul)</a:t>
            </a:r>
            <a:endParaRPr lang="cs-CZ" baseline="0" dirty="0"/>
          </a:p>
          <a:p>
            <a:pPr>
              <a:lnSpc>
                <a:spcPct val="110000"/>
              </a:lnSpc>
            </a:pPr>
            <a:r>
              <a:rPr lang="cs-CZ" baseline="0" noProof="1"/>
              <a:t>s prostorově omezenou translační periodicitou a s prvky symetrie, které jsou nepřípustné pro makroskopické krystaly (pětičetná </a:t>
            </a:r>
            <a:r>
              <a:rPr lang="cs-CZ" baseline="0" dirty="0"/>
              <a:t>rotační </a:t>
            </a:r>
            <a:r>
              <a:rPr lang="cs-CZ" baseline="0" noProof="1"/>
              <a:t>osa).</a:t>
            </a:r>
            <a:endParaRPr lang="cs-CZ" baseline="0" dirty="0"/>
          </a:p>
          <a:p>
            <a:pPr>
              <a:lnSpc>
                <a:spcPct val="110000"/>
              </a:lnSpc>
            </a:pPr>
            <a:endParaRPr lang="cs-CZ" sz="500" baseline="0" dirty="0"/>
          </a:p>
          <a:p>
            <a:pPr>
              <a:lnSpc>
                <a:spcPct val="110000"/>
              </a:lnSpc>
            </a:pPr>
            <a:r>
              <a:rPr lang="cs-CZ" baseline="0" dirty="0"/>
              <a:t>Obvyklými tvary jsou pravidelný </a:t>
            </a:r>
            <a:r>
              <a:rPr lang="cs-CZ" baseline="0" dirty="0" err="1"/>
              <a:t>ikosaedr</a:t>
            </a:r>
            <a:r>
              <a:rPr lang="cs-CZ" baseline="0" dirty="0"/>
              <a:t> nebo dekaedr (pentagonální </a:t>
            </a:r>
            <a:r>
              <a:rPr lang="cs-CZ" baseline="0" dirty="0" err="1"/>
              <a:t>bipyramida</a:t>
            </a:r>
            <a:r>
              <a:rPr lang="cs-CZ" baseline="0" dirty="0"/>
              <a:t>), které lze geometricky popsat jako prostorové útvary složené z lehce deformovaných pravidelných tetraedrů. Styčné plochy tetraedrů lze z hlediska atomární struktury chápat jako roviny </a:t>
            </a:r>
            <a:r>
              <a:rPr lang="cs-CZ" baseline="0" dirty="0" err="1"/>
              <a:t>dvojčatění</a:t>
            </a:r>
            <a:r>
              <a:rPr lang="cs-CZ" baseline="0" dirty="0"/>
              <a:t> (</a:t>
            </a:r>
            <a:r>
              <a:rPr lang="cs-CZ" i="1" baseline="0" dirty="0"/>
              <a:t>multiple </a:t>
            </a:r>
            <a:r>
              <a:rPr lang="cs-CZ" i="1" baseline="0" dirty="0" err="1"/>
              <a:t>twinned</a:t>
            </a:r>
            <a:r>
              <a:rPr lang="cs-CZ" i="1" baseline="0" dirty="0"/>
              <a:t> </a:t>
            </a:r>
            <a:r>
              <a:rPr lang="cs-CZ" i="1" baseline="0" dirty="0" err="1"/>
              <a:t>structures</a:t>
            </a:r>
            <a:r>
              <a:rPr lang="cs-CZ" baseline="0" dirty="0"/>
              <a:t>).</a:t>
            </a:r>
            <a:endParaRPr lang="cs-CZ" baseline="0" noProof="1"/>
          </a:p>
        </p:txBody>
      </p:sp>
      <p:pic>
        <p:nvPicPr>
          <p:cNvPr id="295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6238" y="758825"/>
            <a:ext cx="3579812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5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6092825"/>
            <a:ext cx="3600450" cy="609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71438"/>
            <a:ext cx="9140825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cs-CZ" sz="3600" b="1" baseline="0" noProof="1" smtClean="0">
                <a:solidFill>
                  <a:srgbClr val="00B050"/>
                </a:solidFill>
              </a:rPr>
              <a:t>Další zajímavé využití polyedrů</a:t>
            </a:r>
            <a:endParaRPr lang="cs-CZ" sz="3600" b="1" baseline="0" noProof="1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268760"/>
            <a:ext cx="75608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Fulereny</a:t>
            </a:r>
            <a:r>
              <a:rPr lang="cs-CZ" sz="2800" b="1" dirty="0" smtClean="0">
                <a:solidFill>
                  <a:srgbClr val="FF0000"/>
                </a:solidFill>
              </a:rPr>
              <a:t> - </a:t>
            </a:r>
            <a:r>
              <a:rPr lang="cs-CZ" dirty="0" smtClean="0"/>
              <a:t> v </a:t>
            </a:r>
            <a:r>
              <a:rPr lang="cs-CZ" dirty="0" smtClean="0"/>
              <a:t>r. 1985 byla nalezena nová forma uspořádání atomů uhlíku v podobě molekuly C</a:t>
            </a:r>
            <a:r>
              <a:rPr lang="cs-CZ" baseline="-25000" dirty="0" smtClean="0"/>
              <a:t>60</a:t>
            </a:r>
            <a:r>
              <a:rPr lang="cs-CZ" dirty="0" smtClean="0"/>
              <a:t>. Tato "nejkulatější" možná molekula je přesnou obdobou kopacího míče sešitého z 12 pětiúhelníků a 20 šestiúhelníků (viz .obrázek.-</a:t>
            </a:r>
            <a:br>
              <a:rPr lang="cs-CZ" dirty="0" smtClean="0"/>
            </a:br>
            <a:r>
              <a:rPr lang="cs-CZ" dirty="0" smtClean="0"/>
              <a:t>uspořádání atomů uhlík v podobě molekuly C</a:t>
            </a:r>
            <a:r>
              <a:rPr lang="cs-CZ" baseline="-25000" dirty="0" smtClean="0"/>
              <a:t>60</a:t>
            </a:r>
            <a:r>
              <a:rPr lang="cs-CZ" dirty="0" smtClean="0"/>
              <a:t> ). </a:t>
            </a:r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Supravodivost</a:t>
            </a:r>
            <a:r>
              <a:rPr lang="cs-CZ" dirty="0" smtClean="0"/>
              <a:t> - Ukázalo se, </a:t>
            </a:r>
            <a:r>
              <a:rPr lang="cs-CZ" dirty="0" smtClean="0"/>
              <a:t>že K</a:t>
            </a:r>
            <a:r>
              <a:rPr lang="cs-CZ" baseline="-25000" dirty="0" smtClean="0"/>
              <a:t>3</a:t>
            </a:r>
            <a:r>
              <a:rPr lang="cs-CZ" dirty="0" smtClean="0"/>
              <a:t>C</a:t>
            </a:r>
            <a:r>
              <a:rPr lang="cs-CZ" baseline="-25000" dirty="0" smtClean="0"/>
              <a:t>60</a:t>
            </a:r>
            <a:r>
              <a:rPr lang="cs-CZ" dirty="0" smtClean="0"/>
              <a:t> se stává vodičem, který pod teplotou 18 K přechází do supravodivého stavu</a:t>
            </a:r>
            <a:r>
              <a:rPr lang="cs-CZ" dirty="0" smtClean="0"/>
              <a:t>.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Diamanty</a:t>
            </a:r>
            <a:r>
              <a:rPr lang="cs-CZ" dirty="0" smtClean="0"/>
              <a:t> - Vysokým </a:t>
            </a:r>
            <a:r>
              <a:rPr lang="cs-CZ" dirty="0" smtClean="0"/>
              <a:t>tlakem je možné přeměnit C60 na diamant, a to i při pokojové teplotě</a:t>
            </a:r>
            <a:r>
              <a:rPr lang="cs-CZ" dirty="0" smtClean="0"/>
              <a:t>.</a:t>
            </a:r>
          </a:p>
          <a:p>
            <a:r>
              <a:rPr lang="cs-CZ" sz="2800" b="1" dirty="0" err="1" smtClean="0">
                <a:solidFill>
                  <a:srgbClr val="FF0000"/>
                </a:solidFill>
              </a:rPr>
              <a:t>Nanotrubičky</a:t>
            </a:r>
            <a:r>
              <a:rPr lang="cs-CZ" sz="2800" b="1" dirty="0" smtClean="0">
                <a:solidFill>
                  <a:srgbClr val="FF0000"/>
                </a:solidFill>
              </a:rPr>
              <a:t> - </a:t>
            </a:r>
            <a:r>
              <a:rPr lang="cs-CZ" dirty="0" smtClean="0"/>
              <a:t>existují </a:t>
            </a:r>
            <a:r>
              <a:rPr lang="cs-CZ" dirty="0" smtClean="0"/>
              <a:t>jednak uzavřené plochy z uhlíku, zvané fullereny, jednak nekonečné plochy v obou rozměrech, které běžně tvoří grafit. Je zřejmé, že by mělo existovat i něco mezi tím, tedy trubička neboli grafitový list, stočený do trubice. Takové útvary byly opravdu pozorovány a vzhledem ke svému </a:t>
            </a:r>
            <a:r>
              <a:rPr lang="cs-CZ" dirty="0" smtClean="0">
                <a:solidFill>
                  <a:srgbClr val="FF0000"/>
                </a:solidFill>
              </a:rPr>
              <a:t>průměru několika až několika desítek </a:t>
            </a:r>
            <a:r>
              <a:rPr lang="cs-CZ" dirty="0" err="1" smtClean="0">
                <a:solidFill>
                  <a:srgbClr val="FF0000"/>
                </a:solidFill>
              </a:rPr>
              <a:t>nm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a tvaru byly příhodně pojmenovány jako </a:t>
            </a:r>
            <a:r>
              <a:rPr lang="cs-CZ" dirty="0" err="1" smtClean="0"/>
              <a:t>nanotubes</a:t>
            </a:r>
            <a:r>
              <a:rPr lang="cs-CZ" dirty="0" smtClean="0"/>
              <a:t> čili </a:t>
            </a:r>
            <a:r>
              <a:rPr lang="cs-CZ" dirty="0" err="1" smtClean="0"/>
              <a:t>nanotrubičky</a:t>
            </a:r>
            <a:r>
              <a:rPr lang="cs-CZ" dirty="0" smtClean="0"/>
              <a:t>.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Nanoelektrické</a:t>
            </a:r>
            <a:r>
              <a:rPr lang="cs-CZ" b="1" dirty="0" smtClean="0">
                <a:solidFill>
                  <a:srgbClr val="FF0000"/>
                </a:solidFill>
              </a:rPr>
              <a:t> obvody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FF0000"/>
                </a:solidFill>
              </a:rPr>
              <a:t>Tunelovací mikroskopy, </a:t>
            </a:r>
            <a:r>
              <a:rPr lang="cs-CZ" b="1" dirty="0" err="1" smtClean="0">
                <a:solidFill>
                  <a:srgbClr val="FF0000"/>
                </a:solidFill>
              </a:rPr>
              <a:t>Nanovlákna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err="1" smtClean="0">
                <a:solidFill>
                  <a:srgbClr val="FF0000"/>
                </a:solidFill>
              </a:rPr>
              <a:t>superkondenzátory</a:t>
            </a:r>
            <a:r>
              <a:rPr lang="cs-CZ" b="1" dirty="0" smtClean="0">
                <a:solidFill>
                  <a:srgbClr val="FF0000"/>
                </a:solidFill>
              </a:rPr>
              <a:t>, elektrické kabely, baterie, palivové články, solární články, umělé svaly, kompozitní materiály pro automobily či letadla, materiály pro ukládání energie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71438"/>
            <a:ext cx="9140825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cs-CZ" sz="3600" b="1" baseline="0" noProof="1" smtClean="0">
                <a:solidFill>
                  <a:srgbClr val="00B050"/>
                </a:solidFill>
              </a:rPr>
              <a:t>Další zajímavé využití polyedrů</a:t>
            </a:r>
            <a:endParaRPr lang="cs-CZ" sz="3600" b="1" baseline="0" noProof="1">
              <a:solidFill>
                <a:srgbClr val="00B050"/>
              </a:solidFill>
            </a:endParaRPr>
          </a:p>
        </p:txBody>
      </p:sp>
      <p:pic>
        <p:nvPicPr>
          <p:cNvPr id="3" name="Obrázek 2" descr="fulle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2286000" cy="2286000"/>
          </a:xfrm>
          <a:prstGeom prst="rect">
            <a:avLst/>
          </a:prstGeom>
        </p:spPr>
      </p:pic>
      <p:pic>
        <p:nvPicPr>
          <p:cNvPr id="4" name="Obrázek 3" descr="Fullerene_c5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3978736" cy="4337720"/>
          </a:xfrm>
          <a:prstGeom prst="rect">
            <a:avLst/>
          </a:prstGeom>
        </p:spPr>
      </p:pic>
      <p:pic>
        <p:nvPicPr>
          <p:cNvPr id="5" name="Obrázek 4" descr="nanotrubic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3810000" cy="19621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15616" y="35730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Fulleren C60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40152" y="55892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Fulleren C540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59632" y="6093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nanotrubička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rgbClr val="00B050"/>
                </a:solidFill>
              </a:rPr>
              <a:t>Co to je platónské těleso?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FF0000"/>
                </a:solidFill>
              </a:rPr>
              <a:t>Platónské těleso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cs typeface="Arial" charset="0"/>
              </a:rPr>
              <a:t>je pravidelný konvexní mnohostěn (polyedr) v prostoru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cs typeface="Arial" charset="0"/>
              </a:rPr>
              <a:t>	= z každého vrcholu vychází stejný počet hran a všechny stěny tvoří stejný pravidelný n-úhelník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6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FF0000"/>
                </a:solidFill>
                <a:cs typeface="Arial" charset="0"/>
              </a:rPr>
              <a:t>Existuje jen pět těles</a:t>
            </a:r>
            <a:r>
              <a:rPr lang="cs-CZ" dirty="0" smtClean="0">
                <a:cs typeface="Arial" charset="0"/>
              </a:rPr>
              <a:t>, která mají tuto vlastnost: tetraedr, hexaedr, oktaedr, dodekaedr a </a:t>
            </a:r>
            <a:r>
              <a:rPr lang="cs-CZ" dirty="0" err="1" smtClean="0">
                <a:cs typeface="Arial" charset="0"/>
              </a:rPr>
              <a:t>ikosaedr</a:t>
            </a:r>
            <a:endParaRPr lang="cs-CZ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atelit-mim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6223000" cy="4165600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71438"/>
            <a:ext cx="9140825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cs-CZ" sz="3600" b="1" baseline="0" noProof="1" smtClean="0">
                <a:solidFill>
                  <a:srgbClr val="00B050"/>
                </a:solidFill>
              </a:rPr>
              <a:t>Další zajímavé využití polyedrů</a:t>
            </a:r>
            <a:endParaRPr lang="cs-CZ" sz="3600" b="1" baseline="0" noProof="1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980728"/>
            <a:ext cx="74168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Český satelit MIMOSA </a:t>
            </a: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1600" dirty="0" smtClean="0"/>
              <a:t>p</a:t>
            </a:r>
            <a:r>
              <a:rPr lang="cs-CZ" sz="1600" dirty="0" smtClean="0"/>
              <a:t>o družic</a:t>
            </a:r>
            <a:r>
              <a:rPr lang="en-US" sz="1600" dirty="0" err="1" smtClean="0"/>
              <a:t>i</a:t>
            </a:r>
            <a:r>
              <a:rPr lang="cs-CZ" sz="1600" dirty="0" smtClean="0"/>
              <a:t> </a:t>
            </a:r>
            <a:r>
              <a:rPr lang="cs-CZ" sz="1600" dirty="0" err="1" smtClean="0"/>
              <a:t>Magion</a:t>
            </a:r>
            <a:r>
              <a:rPr lang="en-US" sz="1600" dirty="0" smtClean="0"/>
              <a:t> </a:t>
            </a:r>
            <a:r>
              <a:rPr lang="cs-CZ" sz="1600" dirty="0" smtClean="0"/>
              <a:t>se </a:t>
            </a:r>
            <a:r>
              <a:rPr lang="cs-CZ" sz="1600" dirty="0" smtClean="0"/>
              <a:t>dostal do vesmíru další český kosmický satelit - 30. 6. 2003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cs-CZ" sz="1600" dirty="0" smtClean="0"/>
              <a:t>Na palubě Mimosy je jediný vědecký přístroj: </a:t>
            </a:r>
            <a:r>
              <a:rPr lang="cs-CZ" sz="1600" dirty="0" smtClean="0">
                <a:solidFill>
                  <a:srgbClr val="FF0000"/>
                </a:solidFill>
              </a:rPr>
              <a:t>akcelerometr měřící účinky, které mají různé vlivy působící na družici pohybující se kolem Země</a:t>
            </a:r>
            <a:r>
              <a:rPr lang="cs-CZ" sz="1600" dirty="0" smtClean="0"/>
              <a:t>. Družice létá po dráze zhruba </a:t>
            </a:r>
            <a:r>
              <a:rPr lang="cs-CZ" sz="1600" dirty="0" smtClean="0">
                <a:solidFill>
                  <a:schemeClr val="bg1"/>
                </a:solidFill>
              </a:rPr>
              <a:t>ve výšce 320-820 km.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/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Úkolem unikátního akcelerometru na Mimose je zkoumání vlivů gravitace Z</a:t>
            </a:r>
            <a:r>
              <a:rPr lang="cs-CZ" sz="1600" dirty="0" smtClean="0"/>
              <a:t>emě, Slunce</a:t>
            </a:r>
            <a:r>
              <a:rPr lang="cs-CZ" sz="1600" dirty="0" smtClean="0">
                <a:solidFill>
                  <a:schemeClr val="bg1"/>
                </a:solidFill>
              </a:rPr>
              <a:t>, Měsíce a </a:t>
            </a:r>
            <a:r>
              <a:rPr lang="cs-CZ" sz="1600" dirty="0" err="1" smtClean="0">
                <a:solidFill>
                  <a:schemeClr val="bg1"/>
                </a:solidFill>
              </a:rPr>
              <a:t>ostaních</a:t>
            </a:r>
            <a:r>
              <a:rPr lang="cs-CZ" sz="1600" dirty="0" smtClean="0">
                <a:solidFill>
                  <a:schemeClr val="bg1"/>
                </a:solidFill>
              </a:rPr>
              <a:t> vesmírných těles, tlaku částic ze Slunce, odporu zemské a</a:t>
            </a:r>
            <a:r>
              <a:rPr lang="cs-CZ" sz="1600" dirty="0" smtClean="0"/>
              <a:t>tmosféry, </a:t>
            </a:r>
            <a:r>
              <a:rPr lang="cs-CZ" sz="1600" dirty="0" smtClean="0">
                <a:solidFill>
                  <a:schemeClr val="bg1"/>
                </a:solidFill>
              </a:rPr>
              <a:t>atd. na pohyb satelitů a družic v okolí Země. Jméno české družice vzniklo zk</a:t>
            </a:r>
            <a:r>
              <a:rPr lang="cs-CZ" sz="1600" dirty="0" smtClean="0"/>
              <a:t>ratkou an</a:t>
            </a:r>
            <a:r>
              <a:rPr lang="cs-CZ" sz="1600" dirty="0" smtClean="0">
                <a:solidFill>
                  <a:schemeClr val="bg1"/>
                </a:solidFill>
              </a:rPr>
              <a:t>glických slov </a:t>
            </a:r>
            <a:r>
              <a:rPr lang="cs-CZ" sz="1600" dirty="0" err="1" smtClean="0">
                <a:solidFill>
                  <a:schemeClr val="bg1"/>
                </a:solidFill>
              </a:rPr>
              <a:t>Microaccelerometric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Measurements</a:t>
            </a:r>
            <a:r>
              <a:rPr lang="cs-CZ" sz="1600" dirty="0" smtClean="0">
                <a:solidFill>
                  <a:schemeClr val="bg1"/>
                </a:solidFill>
              </a:rPr>
              <a:t> Satelite </a:t>
            </a:r>
            <a:r>
              <a:rPr lang="cs-CZ" sz="1600" dirty="0" err="1" smtClean="0">
                <a:solidFill>
                  <a:schemeClr val="bg1"/>
                </a:solidFill>
              </a:rPr>
              <a:t>Accelerations</a:t>
            </a:r>
            <a:r>
              <a:rPr lang="cs-CZ" sz="1600" dirty="0" smtClean="0">
                <a:solidFill>
                  <a:schemeClr val="bg1"/>
                </a:solidFill>
              </a:rPr>
              <a:t> (</a:t>
            </a:r>
            <a:r>
              <a:rPr lang="cs-CZ" sz="1600" dirty="0" err="1" smtClean="0">
                <a:solidFill>
                  <a:schemeClr val="bg1"/>
                </a:solidFill>
              </a:rPr>
              <a:t>mikroakcelerometrická</a:t>
            </a:r>
            <a:r>
              <a:rPr lang="cs-CZ" sz="1600" dirty="0" smtClean="0">
                <a:solidFill>
                  <a:schemeClr val="bg1"/>
                </a:solidFill>
              </a:rPr>
              <a:t> měření zrychlení satelitu). 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03848" y="450912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Co tento výzkum přinese v běžném životě?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400" dirty="0" smtClean="0">
                <a:solidFill>
                  <a:schemeClr val="bg1"/>
                </a:solidFill>
              </a:rPr>
              <a:t>Až se vědcům podaří zjistit a předpovídat všechny negravitační vlivy(složitější než gravitační), získáme možnost bezporuchového příjmu </a:t>
            </a:r>
            <a:r>
              <a:rPr lang="cs-CZ" sz="1400" dirty="0" err="1" smtClean="0">
                <a:solidFill>
                  <a:schemeClr val="bg1"/>
                </a:solidFill>
              </a:rPr>
              <a:t>Tv</a:t>
            </a:r>
            <a:r>
              <a:rPr lang="cs-CZ" sz="1400" dirty="0" smtClean="0">
                <a:solidFill>
                  <a:schemeClr val="bg1"/>
                </a:solidFill>
              </a:rPr>
              <a:t> signálu přímo z družic, stejně jako radiotelefonického spojení, předpovědi počasí pro jednotlivá města a oblasti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71438"/>
            <a:ext cx="9140825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cs-CZ" sz="3600" b="1" baseline="0" noProof="1" smtClean="0">
                <a:solidFill>
                  <a:srgbClr val="00B050"/>
                </a:solidFill>
              </a:rPr>
              <a:t>Další zajímavé využití polyedrů</a:t>
            </a:r>
            <a:endParaRPr lang="cs-CZ" sz="3600" b="1" baseline="0" noProof="1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124745"/>
            <a:ext cx="79208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Vir</a:t>
            </a:r>
            <a:r>
              <a:rPr lang="cs-CZ" sz="2800" b="1" dirty="0" smtClean="0">
                <a:solidFill>
                  <a:srgbClr val="FF0000"/>
                </a:solidFill>
              </a:rPr>
              <a:t>y – </a:t>
            </a:r>
            <a:r>
              <a:rPr lang="cs-CZ" sz="2800" b="1" dirty="0" smtClean="0">
                <a:solidFill>
                  <a:srgbClr val="FF0000"/>
                </a:solidFill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</a:rPr>
              <a:t>irion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je </a:t>
            </a:r>
            <a:r>
              <a:rPr lang="cs-CZ" dirty="0" smtClean="0"/>
              <a:t>nejmenší jednotka </a:t>
            </a:r>
            <a:r>
              <a:rPr lang="cs-CZ" dirty="0" smtClean="0">
                <a:solidFill>
                  <a:srgbClr val="FF0000"/>
                </a:solidFill>
              </a:rPr>
              <a:t>viru</a:t>
            </a:r>
            <a:r>
              <a:rPr lang="cs-CZ" dirty="0" smtClean="0"/>
              <a:t>, která je schopna infikovat hostitele a dále se v něm množit. U nejjednodušších virů je to pouze komplex </a:t>
            </a:r>
            <a:r>
              <a:rPr lang="cs-CZ" dirty="0" smtClean="0">
                <a:solidFill>
                  <a:srgbClr val="FF0000"/>
                </a:solidFill>
              </a:rPr>
              <a:t>nukleové kyseliny</a:t>
            </a:r>
            <a:r>
              <a:rPr lang="cs-CZ" dirty="0" smtClean="0"/>
              <a:t> a </a:t>
            </a:r>
            <a:r>
              <a:rPr lang="cs-CZ" dirty="0" smtClean="0">
                <a:solidFill>
                  <a:srgbClr val="FF0000"/>
                </a:solidFill>
              </a:rPr>
              <a:t>bílkoviny</a:t>
            </a:r>
            <a:r>
              <a:rPr lang="cs-CZ" dirty="0" smtClean="0"/>
              <a:t>, u složitějších navíc povrchové obaly.</a:t>
            </a:r>
          </a:p>
          <a:p>
            <a:r>
              <a:rPr lang="cs-CZ" dirty="0" smtClean="0"/>
              <a:t>Viriony jsou po vstupu do hostitelské buňky schopny </a:t>
            </a:r>
            <a:r>
              <a:rPr lang="cs-CZ" dirty="0" smtClean="0">
                <a:solidFill>
                  <a:srgbClr val="FF0000"/>
                </a:solidFill>
              </a:rPr>
              <a:t>změnit celý metabolismus </a:t>
            </a:r>
            <a:r>
              <a:rPr lang="cs-CZ" dirty="0" smtClean="0"/>
              <a:t>buňky. Jde o klidové částice ve vnějším prostředí, které jsou schopné napadat buňky. Jejich velikost činí přibližně </a:t>
            </a:r>
            <a:r>
              <a:rPr lang="cs-CZ" dirty="0" smtClean="0">
                <a:solidFill>
                  <a:srgbClr val="FF0000"/>
                </a:solidFill>
              </a:rPr>
              <a:t>15-390 nanometru</a:t>
            </a:r>
            <a:r>
              <a:rPr lang="cs-CZ" dirty="0" smtClean="0"/>
              <a:t>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Může mít tvar pravidelného mnohostěnu.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4" name="Obrázek 3" descr="HIV-vir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429000"/>
            <a:ext cx="2429147" cy="1944216"/>
          </a:xfrm>
          <a:prstGeom prst="rect">
            <a:avLst/>
          </a:prstGeom>
        </p:spPr>
      </p:pic>
      <p:pic>
        <p:nvPicPr>
          <p:cNvPr id="5" name="Obrázek 4" descr="HIV-vi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717032"/>
            <a:ext cx="2914877" cy="28529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31840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HIV  virus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7" name="Obrázek 6" descr="Adenovirus-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852936"/>
            <a:ext cx="2743200" cy="295656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020272" y="60932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adenovirus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71438"/>
            <a:ext cx="9140825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cs-CZ" sz="3600" b="1" baseline="0" noProof="1" smtClean="0">
                <a:solidFill>
                  <a:srgbClr val="00B050"/>
                </a:solidFill>
              </a:rPr>
              <a:t>Další zajímavé využití polyedrů</a:t>
            </a:r>
            <a:endParaRPr lang="cs-CZ" sz="3600" b="1" baseline="0" noProof="1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124744"/>
            <a:ext cx="76328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Krystaly - </a:t>
            </a:r>
            <a:r>
              <a:rPr lang="cs-CZ" sz="2800" b="1" dirty="0" err="1" smtClean="0">
                <a:solidFill>
                  <a:srgbClr val="FF0000"/>
                </a:solidFill>
              </a:rPr>
              <a:t>Wignerova</a:t>
            </a:r>
            <a:r>
              <a:rPr lang="cs-CZ" sz="2800" b="1" dirty="0" smtClean="0">
                <a:solidFill>
                  <a:srgbClr val="FF0000"/>
                </a:solidFill>
              </a:rPr>
              <a:t>-</a:t>
            </a:r>
            <a:r>
              <a:rPr lang="cs-CZ" sz="2800" b="1" dirty="0" err="1" smtClean="0">
                <a:solidFill>
                  <a:srgbClr val="FF0000"/>
                </a:solidFill>
              </a:rPr>
              <a:t>Seitzova</a:t>
            </a:r>
            <a:r>
              <a:rPr lang="cs-CZ" sz="2800" b="1" dirty="0" smtClean="0">
                <a:solidFill>
                  <a:srgbClr val="FF0000"/>
                </a:solidFill>
              </a:rPr>
              <a:t> elementární buňka </a:t>
            </a:r>
          </a:p>
          <a:p>
            <a:r>
              <a:rPr lang="cs-CZ" dirty="0" smtClean="0"/>
              <a:t>nejsymetričtější primitivní buňka krystalové mřížky. </a:t>
            </a:r>
            <a:endParaRPr lang="cs-CZ" dirty="0" smtClean="0"/>
          </a:p>
          <a:p>
            <a:r>
              <a:rPr lang="cs-CZ" dirty="0" smtClean="0"/>
              <a:t>Má </a:t>
            </a:r>
            <a:r>
              <a:rPr lang="cs-CZ" dirty="0" smtClean="0"/>
              <a:t>tvar pravidelného mnohostěnu se středem v uzlovém bodě mřížky. </a:t>
            </a:r>
            <a:endParaRPr lang="cs-CZ" dirty="0" smtClean="0"/>
          </a:p>
          <a:p>
            <a:r>
              <a:rPr lang="cs-CZ" dirty="0" smtClean="0"/>
              <a:t>Symetrie </a:t>
            </a:r>
            <a:r>
              <a:rPr lang="cs-CZ" dirty="0" smtClean="0"/>
              <a:t>odpovídá bodové symetrii krystalové mřížky. </a:t>
            </a:r>
          </a:p>
        </p:txBody>
      </p:sp>
      <p:pic>
        <p:nvPicPr>
          <p:cNvPr id="4" name="Obrázek 3" descr="wigner-seitz-bun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99442"/>
            <a:ext cx="5328592" cy="411754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71438"/>
            <a:ext cx="9140825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cs-CZ" sz="3600" b="1" baseline="0" noProof="1" smtClean="0">
                <a:solidFill>
                  <a:srgbClr val="00B050"/>
                </a:solidFill>
              </a:rPr>
              <a:t>Další zajímavé využití polyedrů</a:t>
            </a:r>
            <a:endParaRPr lang="cs-CZ" sz="3600" b="1" baseline="0" noProof="1">
              <a:solidFill>
                <a:srgbClr val="00B050"/>
              </a:solidFill>
            </a:endParaRPr>
          </a:p>
        </p:txBody>
      </p:sp>
      <p:pic>
        <p:nvPicPr>
          <p:cNvPr id="4" name="Obrázek 3" descr="hronuv-buna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836712"/>
            <a:ext cx="4301877" cy="351420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99992" y="98072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Hronův </a:t>
            </a:r>
            <a:r>
              <a:rPr lang="cs-CZ" sz="1400" b="1" dirty="0" err="1" smtClean="0">
                <a:solidFill>
                  <a:schemeClr val="bg1"/>
                </a:solidFill>
              </a:rPr>
              <a:t>nezkotitelný</a:t>
            </a:r>
            <a:r>
              <a:rPr lang="cs-CZ" sz="1400" b="1" dirty="0" smtClean="0">
                <a:solidFill>
                  <a:schemeClr val="bg1"/>
                </a:solidFill>
              </a:rPr>
              <a:t> </a:t>
            </a:r>
            <a:r>
              <a:rPr lang="cs-CZ" sz="1400" b="1" dirty="0" err="1" smtClean="0">
                <a:solidFill>
                  <a:schemeClr val="bg1"/>
                </a:solidFill>
              </a:rPr>
              <a:t>buňát</a:t>
            </a:r>
            <a:r>
              <a:rPr lang="cs-CZ" sz="1400" b="1" dirty="0" smtClean="0">
                <a:solidFill>
                  <a:schemeClr val="bg1"/>
                </a:solidFill>
              </a:rPr>
              <a:t> – </a:t>
            </a:r>
            <a:r>
              <a:rPr lang="cs-CZ" sz="1400" b="1" dirty="0" err="1" smtClean="0">
                <a:solidFill>
                  <a:schemeClr val="bg1"/>
                </a:solidFill>
              </a:rPr>
              <a:t>K</a:t>
            </a:r>
            <a:r>
              <a:rPr lang="cs-CZ" sz="1400" b="1" dirty="0" smtClean="0">
                <a:solidFill>
                  <a:schemeClr val="bg1"/>
                </a:solidFill>
              </a:rPr>
              <a:t>.Čapek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6" name="Obrázek 5" descr="maly-d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3907972" cy="2592288"/>
          </a:xfrm>
          <a:prstGeom prst="rect">
            <a:avLst/>
          </a:prstGeom>
        </p:spPr>
      </p:pic>
      <p:pic>
        <p:nvPicPr>
          <p:cNvPr id="7" name="Obrázek 6" descr="maly-dum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3888432" cy="314963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98072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Ekologický mini dům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9" name="Obrázek 8" descr="hlavolam_h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331398"/>
            <a:ext cx="3240360" cy="2265953"/>
          </a:xfrm>
          <a:prstGeom prst="rect">
            <a:avLst/>
          </a:prstGeom>
        </p:spPr>
      </p:pic>
      <p:pic>
        <p:nvPicPr>
          <p:cNvPr id="3" name="Obrázek 2" descr="fotbalovy-mi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212976"/>
            <a:ext cx="1512168" cy="1512168"/>
          </a:xfrm>
          <a:prstGeom prst="rect">
            <a:avLst/>
          </a:prstGeom>
        </p:spPr>
      </p:pic>
      <p:pic>
        <p:nvPicPr>
          <p:cNvPr id="10" name="Obrázek 9" descr="rubikuv-oktaed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62564" y="4293096"/>
            <a:ext cx="2281436" cy="228143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83035" y="3244334"/>
            <a:ext cx="4430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spiraloflight.com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ls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sacred.html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32656"/>
            <a:ext cx="9140825" cy="11253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cs-CZ" sz="3600" b="1" baseline="0" noProof="1" smtClean="0">
                <a:solidFill>
                  <a:srgbClr val="00B050"/>
                </a:solidFill>
              </a:rPr>
              <a:t>Svatá geometrie  - polyedry</a:t>
            </a:r>
            <a:r>
              <a:rPr lang="cs-CZ" sz="3600" b="1" noProof="1" smtClean="0">
                <a:solidFill>
                  <a:srgbClr val="00B050"/>
                </a:solidFill>
              </a:rPr>
              <a:t> v mystice a náboženství</a:t>
            </a:r>
            <a:endParaRPr lang="cs-CZ" sz="3600" b="1" baseline="0" noProof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B050"/>
                </a:solidFill>
                <a:ea typeface="ＭＳ Ｐゴシック" charset="-128"/>
              </a:rPr>
              <a:t>Důkaz počtu platónských těles I.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100" smtClean="0">
                <a:ea typeface="ＭＳ Ｐゴシック" charset="-128"/>
              </a:rPr>
              <a:t>V = počet vrcholů</a:t>
            </a:r>
          </a:p>
          <a:p>
            <a:pPr>
              <a:lnSpc>
                <a:spcPct val="90000"/>
              </a:lnSpc>
            </a:pPr>
            <a:r>
              <a:rPr lang="cs-CZ" sz="2100" smtClean="0">
                <a:ea typeface="ＭＳ Ｐゴシック" charset="-128"/>
              </a:rPr>
              <a:t>S = počet stěn</a:t>
            </a:r>
          </a:p>
          <a:p>
            <a:pPr>
              <a:lnSpc>
                <a:spcPct val="90000"/>
              </a:lnSpc>
            </a:pPr>
            <a:r>
              <a:rPr lang="cs-CZ" sz="2100" smtClean="0">
                <a:ea typeface="ＭＳ Ｐゴシック" charset="-128"/>
              </a:rPr>
              <a:t>H = počet hran</a:t>
            </a:r>
          </a:p>
          <a:p>
            <a:pPr>
              <a:lnSpc>
                <a:spcPct val="90000"/>
              </a:lnSpc>
            </a:pPr>
            <a:r>
              <a:rPr lang="cs-CZ" sz="2100" smtClean="0">
                <a:ea typeface="ＭＳ Ｐゴシック" charset="-128"/>
              </a:rPr>
              <a:t>Eulerova věta: V+S = H+2</a:t>
            </a:r>
          </a:p>
          <a:p>
            <a:pPr lvl="1">
              <a:lnSpc>
                <a:spcPct val="90000"/>
              </a:lnSpc>
            </a:pPr>
            <a:r>
              <a:rPr lang="cs-CZ" sz="2000" smtClean="0">
                <a:ea typeface="ＭＳ Ｐゴシック" charset="-128"/>
              </a:rPr>
              <a:t>platí pro všechny grafy, které lze rovinně nakreslit na sféru</a:t>
            </a:r>
          </a:p>
          <a:p>
            <a:pPr lvl="1">
              <a:lnSpc>
                <a:spcPct val="90000"/>
              </a:lnSpc>
            </a:pPr>
            <a:r>
              <a:rPr lang="cs-CZ" sz="2000" smtClean="0">
                <a:ea typeface="ＭＳ Ｐゴシック" charset="-128"/>
              </a:rPr>
              <a:t>díky </a:t>
            </a:r>
            <a:r>
              <a:rPr lang="cs-CZ" sz="2000" u="sng" smtClean="0">
                <a:ea typeface="ＭＳ Ｐゴシック" charset="-128"/>
              </a:rPr>
              <a:t>stereografické projekci </a:t>
            </a:r>
            <a:r>
              <a:rPr lang="cs-CZ" sz="2000" smtClean="0">
                <a:ea typeface="ＭＳ Ｐゴシック" charset="-128"/>
              </a:rPr>
              <a:t>platí i pro rovinu</a:t>
            </a:r>
          </a:p>
          <a:p>
            <a:pPr>
              <a:lnSpc>
                <a:spcPct val="90000"/>
              </a:lnSpc>
            </a:pPr>
            <a:r>
              <a:rPr lang="cs-CZ" sz="2100" smtClean="0">
                <a:ea typeface="ＭＳ Ｐゴシック" charset="-128"/>
              </a:rPr>
              <a:t>Důkaz indukcí přes počet stěn</a:t>
            </a:r>
          </a:p>
          <a:p>
            <a:pPr lvl="1">
              <a:lnSpc>
                <a:spcPct val="90000"/>
              </a:lnSpc>
            </a:pPr>
            <a:r>
              <a:rPr lang="cs-CZ" sz="2000" smtClean="0">
                <a:ea typeface="ＭＳ Ｐゴシック" charset="-128"/>
              </a:rPr>
              <a:t>S = 1, graf je acyklický, je to strom a tedy H = V – 1</a:t>
            </a:r>
          </a:p>
          <a:p>
            <a:pPr lvl="1">
              <a:lnSpc>
                <a:spcPct val="90000"/>
              </a:lnSpc>
            </a:pPr>
            <a:r>
              <a:rPr lang="cs-CZ" sz="2000" smtClean="0">
                <a:ea typeface="ＭＳ Ｐゴシック" charset="-128"/>
              </a:rPr>
              <a:t>Přidání 1 hrany nutně způsobí rozdělení některé stěny</a:t>
            </a:r>
          </a:p>
          <a:p>
            <a:pPr lvl="1">
              <a:lnSpc>
                <a:spcPct val="90000"/>
              </a:lnSpc>
            </a:pPr>
            <a:r>
              <a:rPr lang="cs-CZ" sz="2000" smtClean="0">
                <a:ea typeface="ＭＳ Ｐゴシック" charset="-128"/>
              </a:rPr>
              <a:t>Přidání 1 uzlu na některou hranu způsobí její rozdělení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B050"/>
                </a:solidFill>
                <a:ea typeface="ＭＳ Ｐゴシック" charset="-128"/>
              </a:rPr>
              <a:t>Důkaz počtu platónských těles II.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600" smtClean="0">
                <a:ea typeface="ＭＳ Ｐゴシック" charset="-128"/>
              </a:rPr>
              <a:t>V platónském tělese se v každém vrcholu potkává k n-úhelníků</a:t>
            </a:r>
          </a:p>
          <a:p>
            <a:pPr>
              <a:lnSpc>
                <a:spcPct val="80000"/>
              </a:lnSpc>
            </a:pPr>
            <a:r>
              <a:rPr lang="cs-CZ" sz="2600" smtClean="0">
                <a:ea typeface="ＭＳ Ｐゴシック" charset="-128"/>
              </a:rPr>
              <a:t>Dostáváme tedy</a:t>
            </a:r>
          </a:p>
          <a:p>
            <a:pPr lvl="1">
              <a:lnSpc>
                <a:spcPct val="80000"/>
              </a:lnSpc>
            </a:pPr>
            <a:r>
              <a:rPr lang="cs-CZ" sz="2200" smtClean="0">
                <a:ea typeface="ＭＳ Ｐゴシック" charset="-128"/>
              </a:rPr>
              <a:t>n</a:t>
            </a:r>
            <a:r>
              <a:rPr lang="cs-CZ" sz="2200" smtClean="0">
                <a:ea typeface="ＭＳ Ｐゴシック" charset="-128"/>
                <a:sym typeface="Symbol" charset="2"/>
              </a:rPr>
              <a:t></a:t>
            </a:r>
            <a:r>
              <a:rPr lang="cs-CZ" sz="2200" smtClean="0">
                <a:ea typeface="ＭＳ Ｐゴシック" charset="-128"/>
              </a:rPr>
              <a:t>S = k</a:t>
            </a:r>
            <a:r>
              <a:rPr lang="cs-CZ" sz="2200" smtClean="0">
                <a:ea typeface="ＭＳ Ｐゴシック" charset="-128"/>
                <a:sym typeface="Symbol" charset="2"/>
              </a:rPr>
              <a:t></a:t>
            </a:r>
            <a:r>
              <a:rPr lang="cs-CZ" sz="2200" smtClean="0">
                <a:ea typeface="ＭＳ Ｐゴシック" charset="-128"/>
              </a:rPr>
              <a:t>V</a:t>
            </a:r>
          </a:p>
          <a:p>
            <a:pPr lvl="1">
              <a:lnSpc>
                <a:spcPct val="80000"/>
              </a:lnSpc>
            </a:pPr>
            <a:r>
              <a:rPr lang="cs-CZ" sz="2200" smtClean="0">
                <a:ea typeface="ＭＳ Ｐゴシック" charset="-128"/>
              </a:rPr>
              <a:t>n</a:t>
            </a:r>
            <a:r>
              <a:rPr lang="cs-CZ" sz="2200" smtClean="0">
                <a:ea typeface="ＭＳ Ｐゴシック" charset="-128"/>
                <a:sym typeface="Symbol" charset="2"/>
              </a:rPr>
              <a:t></a:t>
            </a:r>
            <a:r>
              <a:rPr lang="cs-CZ" sz="2200" smtClean="0">
                <a:ea typeface="ＭＳ Ｐゴシック" charset="-128"/>
              </a:rPr>
              <a:t>S = 2</a:t>
            </a:r>
            <a:r>
              <a:rPr lang="cs-CZ" sz="2200" smtClean="0">
                <a:ea typeface="ＭＳ Ｐゴシック" charset="-128"/>
                <a:sym typeface="Symbol" charset="2"/>
              </a:rPr>
              <a:t>H</a:t>
            </a:r>
          </a:p>
          <a:p>
            <a:pPr>
              <a:lnSpc>
                <a:spcPct val="80000"/>
              </a:lnSpc>
            </a:pPr>
            <a:r>
              <a:rPr lang="cs-CZ" sz="2600" smtClean="0">
                <a:ea typeface="ＭＳ Ｐゴシック" charset="-128"/>
                <a:sym typeface="Symbol" charset="2"/>
              </a:rPr>
              <a:t>Z velikosti vnitřních úhlů vyplývá, že v 1 bodě se mohou potkat nejvýše</a:t>
            </a:r>
          </a:p>
          <a:p>
            <a:pPr lvl="1">
              <a:lnSpc>
                <a:spcPct val="80000"/>
              </a:lnSpc>
            </a:pPr>
            <a:r>
              <a:rPr lang="cs-CZ" sz="2200" smtClean="0">
                <a:ea typeface="ＭＳ Ｐゴシック" charset="-128"/>
                <a:sym typeface="Symbol" charset="2"/>
              </a:rPr>
              <a:t>3,4 nebo 5 rovnostranných trojúhelníků</a:t>
            </a:r>
          </a:p>
          <a:p>
            <a:pPr lvl="1">
              <a:lnSpc>
                <a:spcPct val="80000"/>
              </a:lnSpc>
            </a:pPr>
            <a:r>
              <a:rPr lang="cs-CZ" sz="2200" smtClean="0">
                <a:ea typeface="ＭＳ Ｐゴシック" charset="-128"/>
                <a:sym typeface="Symbol" charset="2"/>
              </a:rPr>
              <a:t>3 čtverce</a:t>
            </a:r>
          </a:p>
          <a:p>
            <a:pPr lvl="1">
              <a:lnSpc>
                <a:spcPct val="80000"/>
              </a:lnSpc>
            </a:pPr>
            <a:r>
              <a:rPr lang="cs-CZ" sz="2200" smtClean="0">
                <a:ea typeface="ＭＳ Ｐゴシック" charset="-128"/>
                <a:sym typeface="Symbol" charset="2"/>
              </a:rPr>
              <a:t>3 pravidelné pětiúhleníky</a:t>
            </a:r>
          </a:p>
          <a:p>
            <a:pPr>
              <a:lnSpc>
                <a:spcPct val="80000"/>
              </a:lnSpc>
            </a:pPr>
            <a:r>
              <a:rPr lang="cs-CZ" sz="2600" smtClean="0">
                <a:ea typeface="ＭＳ Ｐゴシック" charset="-128"/>
                <a:sym typeface="Symbol" charset="2"/>
              </a:rPr>
              <a:t>Vždy tedy platí, že n 3 a k3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B050"/>
                </a:solidFill>
                <a:ea typeface="ＭＳ Ｐゴシック" charset="-128"/>
              </a:rPr>
              <a:t>Důkaz počtu platónských těles III.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ea typeface="ＭＳ Ｐゴシック" charset="-128"/>
              </a:rPr>
              <a:t>Z Eulerovy věty V+S = 2H a vztahů n</a:t>
            </a:r>
            <a:r>
              <a:rPr lang="cs-CZ" dirty="0" smtClean="0">
                <a:ea typeface="ＭＳ Ｐゴシック" charset="-128"/>
                <a:sym typeface="Symbol" charset="2"/>
              </a:rPr>
              <a:t></a:t>
            </a:r>
            <a:r>
              <a:rPr lang="cs-CZ" dirty="0" smtClean="0">
                <a:ea typeface="ＭＳ Ｐゴシック" charset="-128"/>
              </a:rPr>
              <a:t>S = k</a:t>
            </a:r>
            <a:r>
              <a:rPr lang="cs-CZ" dirty="0" smtClean="0">
                <a:ea typeface="ＭＳ Ｐゴシック" charset="-128"/>
                <a:sym typeface="Symbol" charset="2"/>
              </a:rPr>
              <a:t></a:t>
            </a:r>
            <a:r>
              <a:rPr lang="cs-CZ" dirty="0" smtClean="0">
                <a:ea typeface="ＭＳ Ｐゴシック" charset="-128"/>
              </a:rPr>
              <a:t>V = 2</a:t>
            </a:r>
            <a:r>
              <a:rPr lang="cs-CZ" dirty="0" smtClean="0">
                <a:ea typeface="ＭＳ Ｐゴシック" charset="-128"/>
                <a:sym typeface="Symbol" charset="2"/>
              </a:rPr>
              <a:t>H dostáváme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ea typeface="ＭＳ Ｐゴシック" charset="-128"/>
                <a:sym typeface="Symbol" charset="2"/>
              </a:rPr>
              <a:t>H = 2nk/(2k+2n-</a:t>
            </a:r>
            <a:r>
              <a:rPr lang="cs-CZ" dirty="0" err="1" smtClean="0">
                <a:ea typeface="ＭＳ Ｐゴシック" charset="-128"/>
                <a:sym typeface="Symbol" charset="2"/>
              </a:rPr>
              <a:t>nk</a:t>
            </a:r>
            <a:r>
              <a:rPr lang="cs-CZ" dirty="0" smtClean="0">
                <a:ea typeface="ＭＳ Ｐゴシック" charset="-128"/>
                <a:sym typeface="Symbol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ea typeface="ＭＳ Ｐゴシック" charset="-128"/>
                <a:sym typeface="Symbol" charset="2"/>
              </a:rPr>
              <a:t>V = 4n/(2k+2n-</a:t>
            </a:r>
            <a:r>
              <a:rPr lang="cs-CZ" dirty="0" err="1" smtClean="0">
                <a:ea typeface="ＭＳ Ｐゴシック" charset="-128"/>
                <a:sym typeface="Symbol" charset="2"/>
              </a:rPr>
              <a:t>nk</a:t>
            </a:r>
            <a:r>
              <a:rPr lang="cs-CZ" dirty="0" smtClean="0">
                <a:ea typeface="ＭＳ Ｐゴシック" charset="-128"/>
                <a:sym typeface="Symbol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ea typeface="ＭＳ Ｐゴシック" charset="-128"/>
                <a:sym typeface="Symbol" charset="2"/>
              </a:rPr>
              <a:t>S = 4k/(2k+2n-</a:t>
            </a:r>
            <a:r>
              <a:rPr lang="cs-CZ" dirty="0" err="1" smtClean="0">
                <a:ea typeface="ＭＳ Ｐゴシック" charset="-128"/>
                <a:sym typeface="Symbol" charset="2"/>
              </a:rPr>
              <a:t>nk</a:t>
            </a:r>
            <a:r>
              <a:rPr lang="cs-CZ" dirty="0" smtClean="0">
                <a:ea typeface="ＭＳ Ｐゴシック" charset="-128"/>
                <a:sym typeface="Symbol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ea typeface="ＭＳ Ｐゴシック" charset="-128"/>
                <a:sym typeface="Symbol" charset="2"/>
              </a:rPr>
              <a:t>Odtud již vyplývají celočíselná řešení soustavy rovnic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ea typeface="ＭＳ Ｐゴシック" charset="-128"/>
                <a:sym typeface="Symbol" charset="2"/>
              </a:rPr>
              <a:t>s parametry n,k</a:t>
            </a:r>
          </a:p>
          <a:p>
            <a:pPr lvl="1">
              <a:lnSpc>
                <a:spcPct val="90000"/>
              </a:lnSpc>
            </a:pPr>
            <a:endParaRPr lang="cs-CZ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55576" y="1484785"/>
            <a:ext cx="74888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400" dirty="0" smtClean="0">
                <a:solidFill>
                  <a:schemeClr val="tx2"/>
                </a:solidFill>
                <a:cs typeface="Times New Roman" pitchFamily="18" charset="0"/>
              </a:rPr>
              <a:t>Platónská </a:t>
            </a:r>
            <a:r>
              <a:rPr lang="cs-CZ" sz="2400" dirty="0" smtClean="0">
                <a:solidFill>
                  <a:schemeClr val="tx2"/>
                </a:solidFill>
                <a:cs typeface="Times New Roman" pitchFamily="18" charset="0"/>
              </a:rPr>
              <a:t>tělesa byla lidem známa mnohem dříve než z dob filozofa Platóna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. </a:t>
            </a:r>
            <a:r>
              <a:rPr lang="cs-CZ" sz="2400" dirty="0" smtClean="0">
                <a:solidFill>
                  <a:schemeClr val="tx2"/>
                </a:solidFill>
                <a:cs typeface="Times New Roman" pitchFamily="18" charset="0"/>
              </a:rPr>
              <a:t>Existují tělesa  vytesaná z kamene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 (</a:t>
            </a:r>
            <a:r>
              <a:rPr lang="cs-CZ" sz="2400" dirty="0" smtClean="0">
                <a:solidFill>
                  <a:schemeClr val="tx2"/>
                </a:solidFill>
                <a:cs typeface="Times New Roman" pitchFamily="18" charset="0"/>
              </a:rPr>
              <a:t>datované přibližně do roku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 2000 </a:t>
            </a:r>
            <a:r>
              <a:rPr lang="cs-CZ" sz="2400" dirty="0" err="1" smtClean="0">
                <a:solidFill>
                  <a:schemeClr val="tx2"/>
                </a:solidFill>
                <a:cs typeface="Times New Roman" pitchFamily="18" charset="0"/>
              </a:rPr>
              <a:t>př.n.l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)</a:t>
            </a:r>
            <a:r>
              <a:rPr lang="cs-CZ" sz="2400" dirty="0" smtClean="0">
                <a:solidFill>
                  <a:schemeClr val="tx2"/>
                </a:solidFill>
                <a:cs typeface="Times New Roman" pitchFamily="18" charset="0"/>
              </a:rPr>
              <a:t>, které byly objeveny ve Skotsku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. </a:t>
            </a:r>
            <a:r>
              <a:rPr lang="cs-CZ" sz="2400" dirty="0" smtClean="0">
                <a:solidFill>
                  <a:schemeClr val="tx2"/>
                </a:solidFill>
                <a:cs typeface="Times New Roman" pitchFamily="18" charset="0"/>
              </a:rPr>
              <a:t>Některá z nich jsou označeny čarami odpovídajícími hranám pravidelného polyedru.</a:t>
            </a:r>
            <a:endParaRPr lang="en-US" sz="2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96056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 lvl="1" eaLnBrk="0" hangingPunct="0"/>
            <a:endParaRPr lang="en-US"/>
          </a:p>
        </p:txBody>
      </p:sp>
      <p:pic>
        <p:nvPicPr>
          <p:cNvPr id="15364" name="Picture 5" descr="http://www.georgehart.com/virtual-polyhedra/figs/neolit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62400"/>
            <a:ext cx="750887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27584" y="69269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</a:rPr>
              <a:t>Neolitická platónská tělesa</a:t>
            </a:r>
            <a:endParaRPr lang="cs-CZ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>
                <a:solidFill>
                  <a:srgbClr val="00B050"/>
                </a:solidFill>
              </a:rPr>
              <a:t>Historie platónských těles</a:t>
            </a:r>
            <a:endParaRPr lang="cs-CZ" sz="3600" b="1" dirty="0" smtClean="0">
              <a:solidFill>
                <a:srgbClr val="00B05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800" dirty="0" smtClean="0"/>
              <a:t>Platónská tělesa znali již ve starověku. Nazývají se podle řeckého filosofa </a:t>
            </a:r>
            <a:r>
              <a:rPr lang="cs-CZ" sz="2800" dirty="0" smtClean="0">
                <a:solidFill>
                  <a:srgbClr val="FF0000"/>
                </a:solidFill>
              </a:rPr>
              <a:t>Platóna</a:t>
            </a:r>
            <a:r>
              <a:rPr lang="cs-CZ" sz="2800" dirty="0" smtClean="0"/>
              <a:t> (427 – 347 př. n. l.), který krychli, osmistěn, čtyřstěn a dvacetistěn považoval za představitele čtyř základních živlů: země, vzduch, oheň a voda. Dvanáctistěn byl představitelem jsoucna neboli všeho, co existuje.</a:t>
            </a:r>
            <a:r>
              <a:rPr lang="cs-CZ" sz="28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endParaRPr lang="cs-CZ" sz="2800" dirty="0" smtClean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Plato</a:t>
            </a:r>
            <a:r>
              <a:rPr lang="cs-CZ" sz="2800" b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cs typeface="Times New Roman" pitchFamily="18" charset="0"/>
              </a:rPr>
              <a:t>předpokládal, že geometrické uspořádání nejmenších částic těchto čtyř elementů jsou pravidelné mnohostěny (polyedry)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cs-CZ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2000" b="1" dirty="0" smtClean="0">
                <a:solidFill>
                  <a:srgbClr val="00B050"/>
                </a:solidFill>
                <a:cs typeface="Times New Roman" pitchFamily="18" charset="0"/>
              </a:rPr>
              <a:t>Pozn. </a:t>
            </a:r>
            <a:r>
              <a:rPr lang="cs-CZ" sz="2000" b="1" dirty="0" err="1" smtClean="0">
                <a:solidFill>
                  <a:srgbClr val="00B050"/>
                </a:solidFill>
                <a:cs typeface="Times New Roman" pitchFamily="18" charset="0"/>
              </a:rPr>
              <a:t>nanočástice</a:t>
            </a:r>
            <a:endParaRPr lang="cs-CZ" sz="2000" dirty="0" smtClean="0">
              <a:solidFill>
                <a:srgbClr val="00B05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B050"/>
                </a:solidFill>
              </a:rPr>
              <a:t>Polyedry a pythagorejci</a:t>
            </a:r>
            <a:endParaRPr lang="cs-CZ" sz="3600" dirty="0">
              <a:solidFill>
                <a:srgbClr val="00B050"/>
              </a:solidFill>
            </a:endParaRPr>
          </a:p>
        </p:txBody>
      </p:sp>
      <p:pic>
        <p:nvPicPr>
          <p:cNvPr id="4" name="Obrázek 3" descr="pythagorejci-elementy-polyed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196752"/>
            <a:ext cx="464820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3059113" y="5516563"/>
            <a:ext cx="2590800" cy="110331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609600"/>
          </a:xfrm>
        </p:spPr>
        <p:txBody>
          <a:bodyPr>
            <a:noAutofit/>
          </a:bodyPr>
          <a:lstStyle/>
          <a:p>
            <a:pPr marL="838200" indent="-838200"/>
            <a:r>
              <a:rPr lang="cs-CZ" sz="3600" b="1" dirty="0">
                <a:solidFill>
                  <a:srgbClr val="00B050"/>
                </a:solidFill>
                <a:latin typeface="+mn-lt"/>
              </a:rPr>
              <a:t>Co nám říká Eulerova věta?</a:t>
            </a:r>
          </a:p>
        </p:txBody>
      </p:sp>
      <p:sp>
        <p:nvSpPr>
          <p:cNvPr id="2887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5970588" cy="3697288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latin typeface="Times New Roman" pitchFamily="18" charset="0"/>
              </a:rPr>
              <a:t> 	</a:t>
            </a:r>
            <a:r>
              <a:rPr lang="cs-CZ" sz="2800" dirty="0"/>
              <a:t>Nechť je dáno libovolné „jednoduché“ těleso.</a:t>
            </a:r>
          </a:p>
          <a:p>
            <a:pPr>
              <a:lnSpc>
                <a:spcPct val="90000"/>
              </a:lnSpc>
              <a:buSzPct val="135000"/>
              <a:buFontTx/>
              <a:buNone/>
            </a:pPr>
            <a:r>
              <a:rPr lang="cs-CZ" sz="2800" dirty="0"/>
              <a:t>	Počet jeho </a:t>
            </a:r>
            <a:r>
              <a:rPr lang="cs-CZ" sz="2800" b="1" dirty="0"/>
              <a:t>vrcholů</a:t>
            </a:r>
            <a:r>
              <a:rPr lang="cs-CZ" sz="2800" dirty="0"/>
              <a:t> označme  </a:t>
            </a:r>
            <a:r>
              <a:rPr lang="cs-CZ" sz="2800" b="1" dirty="0"/>
              <a:t>V</a:t>
            </a:r>
            <a:r>
              <a:rPr lang="cs-CZ" sz="2800" dirty="0"/>
              <a:t>,</a:t>
            </a:r>
          </a:p>
          <a:p>
            <a:pPr>
              <a:lnSpc>
                <a:spcPct val="90000"/>
              </a:lnSpc>
              <a:buSzPct val="135000"/>
              <a:buFontTx/>
              <a:buNone/>
            </a:pPr>
            <a:r>
              <a:rPr lang="cs-CZ" sz="2800" dirty="0"/>
              <a:t>	počet jeho </a:t>
            </a:r>
            <a:r>
              <a:rPr lang="cs-CZ" sz="2800" b="1" dirty="0"/>
              <a:t>stěn</a:t>
            </a:r>
            <a:r>
              <a:rPr lang="cs-CZ" sz="2800" dirty="0"/>
              <a:t> označme  </a:t>
            </a:r>
            <a:r>
              <a:rPr lang="cs-CZ" sz="2800" b="1" dirty="0"/>
              <a:t>S</a:t>
            </a:r>
            <a:r>
              <a:rPr lang="cs-CZ" sz="2800" dirty="0"/>
              <a:t>,</a:t>
            </a:r>
          </a:p>
          <a:p>
            <a:pPr>
              <a:lnSpc>
                <a:spcPct val="90000"/>
              </a:lnSpc>
              <a:buSzPct val="135000"/>
              <a:buFontTx/>
              <a:buNone/>
            </a:pPr>
            <a:r>
              <a:rPr lang="cs-CZ" sz="2800" dirty="0"/>
              <a:t>	a počet jeho </a:t>
            </a:r>
            <a:r>
              <a:rPr lang="cs-CZ" sz="2800" b="1" dirty="0"/>
              <a:t>hran</a:t>
            </a:r>
            <a:r>
              <a:rPr lang="cs-CZ" sz="2800" dirty="0"/>
              <a:t> označme  </a:t>
            </a:r>
            <a:r>
              <a:rPr lang="cs-CZ" sz="2800" b="1" dirty="0"/>
              <a:t>H</a:t>
            </a:r>
            <a:r>
              <a:rPr lang="cs-CZ" sz="2800" dirty="0"/>
              <a:t>.</a:t>
            </a:r>
          </a:p>
          <a:p>
            <a:pPr>
              <a:lnSpc>
                <a:spcPct val="90000"/>
              </a:lnSpc>
              <a:buSzPct val="135000"/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  <a:buSzPct val="135000"/>
              <a:buFontTx/>
              <a:buNone/>
            </a:pPr>
            <a:r>
              <a:rPr lang="cs-CZ" sz="2800" dirty="0"/>
              <a:t>    Tato tři čísla spolu souvisejí vztahem, který se nazývá </a:t>
            </a:r>
            <a:r>
              <a:rPr lang="cs-CZ" sz="2800" b="1" dirty="0">
                <a:solidFill>
                  <a:srgbClr val="FE0404"/>
                </a:solidFill>
              </a:rPr>
              <a:t>Eulerova věta</a:t>
            </a:r>
            <a:r>
              <a:rPr lang="cs-CZ" sz="2800" dirty="0"/>
              <a:t>.</a:t>
            </a: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3203575" y="5805488"/>
            <a:ext cx="2236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FE0404"/>
                </a:solidFill>
                <a:latin typeface="Times New Roman" pitchFamily="18" charset="0"/>
              </a:rPr>
              <a:t>V + S = H + 2</a:t>
            </a:r>
          </a:p>
        </p:txBody>
      </p:sp>
      <p:pic>
        <p:nvPicPr>
          <p:cNvPr id="288774" name="Picture 6" descr="Leonhard_Eu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788" y="1412875"/>
            <a:ext cx="2117725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animBg="1"/>
      <p:bldP spid="288772" grpId="0" build="p" bldLvl="2" autoUpdateAnimBg="0" advAuto="2000"/>
      <p:bldP spid="28877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lato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76250"/>
            <a:ext cx="6686550" cy="5857875"/>
          </a:xfrm>
          <a:prstGeom prst="rect">
            <a:avLst/>
          </a:prstGeom>
          <a:noFill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899592" y="1556792"/>
            <a:ext cx="68602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zem</a:t>
            </a:r>
            <a:r>
              <a:rPr lang="cs-CZ" b="1" dirty="0">
                <a:solidFill>
                  <a:srgbClr val="FF0000"/>
                </a:solidFill>
              </a:rPr>
              <a:t>ě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452320" y="980728"/>
            <a:ext cx="84516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vzduch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355976" y="1844824"/>
            <a:ext cx="66556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oheň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3608" y="4365104"/>
            <a:ext cx="65223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voda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7668344" y="3933056"/>
            <a:ext cx="823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</a:t>
            </a:r>
            <a:r>
              <a:rPr lang="cs-CZ" b="1" dirty="0" smtClean="0">
                <a:solidFill>
                  <a:srgbClr val="FF0000"/>
                </a:solidFill>
              </a:rPr>
              <a:t>esmír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535238" y="60325"/>
            <a:ext cx="5541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Platonská tělesa a elementy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095375" y="6184900"/>
            <a:ext cx="565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Dialog Timaios, OIKOYMENH, Praha 1996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sz="3600" b="1" dirty="0" err="1" smtClean="0">
                <a:solidFill>
                  <a:srgbClr val="00B050"/>
                </a:solidFill>
              </a:rPr>
              <a:t>Johannes</a:t>
            </a:r>
            <a:r>
              <a:rPr lang="cs-CZ" sz="3600" b="1" dirty="0" smtClean="0">
                <a:solidFill>
                  <a:srgbClr val="00B050"/>
                </a:solidFill>
              </a:rPr>
              <a:t> </a:t>
            </a:r>
            <a:r>
              <a:rPr lang="cs-CZ" sz="3600" b="1" dirty="0" err="1" smtClean="0">
                <a:solidFill>
                  <a:srgbClr val="00B050"/>
                </a:solidFill>
              </a:rPr>
              <a:t>Kepler</a:t>
            </a:r>
            <a:r>
              <a:rPr lang="cs-CZ" sz="3600" b="1" dirty="0" smtClean="0">
                <a:solidFill>
                  <a:srgbClr val="00B050"/>
                </a:solidFill>
              </a:rPr>
              <a:t/>
            </a:r>
            <a:br>
              <a:rPr lang="cs-CZ" sz="3600" b="1" dirty="0" smtClean="0">
                <a:solidFill>
                  <a:srgbClr val="00B050"/>
                </a:solidFill>
              </a:rPr>
            </a:br>
            <a:r>
              <a:rPr lang="cs-CZ" sz="2800" b="1" dirty="0" smtClean="0">
                <a:solidFill>
                  <a:srgbClr val="00B050"/>
                </a:solidFill>
              </a:rPr>
              <a:t>(27.12.1571 </a:t>
            </a:r>
            <a:r>
              <a:rPr lang="cs-CZ" sz="2800" b="1" dirty="0" err="1" smtClean="0">
                <a:solidFill>
                  <a:srgbClr val="00B050"/>
                </a:solidFill>
              </a:rPr>
              <a:t>Weil</a:t>
            </a:r>
            <a:r>
              <a:rPr lang="cs-CZ" sz="2800" b="1" dirty="0" smtClean="0">
                <a:solidFill>
                  <a:srgbClr val="00B050"/>
                </a:solidFill>
              </a:rPr>
              <a:t> der </a:t>
            </a:r>
            <a:r>
              <a:rPr lang="cs-CZ" sz="2800" b="1" dirty="0" err="1" smtClean="0">
                <a:solidFill>
                  <a:srgbClr val="00B050"/>
                </a:solidFill>
              </a:rPr>
              <a:t>Stadt</a:t>
            </a:r>
            <a:r>
              <a:rPr lang="cs-CZ" sz="2800" b="1" dirty="0" smtClean="0">
                <a:solidFill>
                  <a:srgbClr val="00B050"/>
                </a:solidFill>
              </a:rPr>
              <a:t> – 15.11.1630 Řezno)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sz="2400" dirty="0" smtClean="0"/>
              <a:t>německý matematik a astronom</a:t>
            </a:r>
          </a:p>
          <a:p>
            <a:pPr eaLnBrk="1" hangingPunct="1"/>
            <a:r>
              <a:rPr lang="cs-CZ" sz="2400" dirty="0" smtClean="0"/>
              <a:t>ně</a:t>
            </a:r>
            <a:r>
              <a:rPr lang="cs-CZ" sz="2400" dirty="0" smtClean="0">
                <a:cs typeface="Arial" charset="0"/>
              </a:rPr>
              <a:t>kolik let působil v Praze na dvoře císaře Rudolfa II.</a:t>
            </a:r>
          </a:p>
          <a:p>
            <a:pPr eaLnBrk="1" hangingPunct="1"/>
            <a:r>
              <a:rPr lang="cs-CZ" sz="2400" dirty="0" smtClean="0">
                <a:cs typeface="Arial" charset="0"/>
              </a:rPr>
              <a:t>v Praze také formuloval dva ze tří </a:t>
            </a:r>
            <a:r>
              <a:rPr lang="cs-CZ" sz="2400" dirty="0" err="1" smtClean="0">
                <a:solidFill>
                  <a:srgbClr val="FF0000"/>
                </a:solidFill>
                <a:cs typeface="Arial" charset="0"/>
              </a:rPr>
              <a:t>Keplerových</a:t>
            </a:r>
            <a:r>
              <a:rPr lang="cs-CZ" sz="2400" dirty="0" smtClean="0">
                <a:solidFill>
                  <a:srgbClr val="FF0000"/>
                </a:solidFill>
                <a:cs typeface="Arial" charset="0"/>
              </a:rPr>
              <a:t> zákonů</a:t>
            </a:r>
          </a:p>
          <a:p>
            <a:pPr eaLnBrk="1" hangingPunct="1"/>
            <a:r>
              <a:rPr lang="cs-CZ" sz="2400" dirty="0" smtClean="0">
                <a:cs typeface="Arial" charset="0"/>
              </a:rPr>
              <a:t>zabýval se astronomií, matematikou, mechanikou a krystalografií</a:t>
            </a:r>
          </a:p>
        </p:txBody>
      </p:sp>
      <p:pic>
        <p:nvPicPr>
          <p:cNvPr id="38918" name="Picture 6" descr="F:\Platónská tělesa\Johannes_Kepler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2200" y="1981200"/>
            <a:ext cx="2995613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6" grpId="0" build="p" autoUpdateAnimBg="0" advAuto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1223</Words>
  <Application>Microsoft Office PowerPoint</Application>
  <PresentationFormat>Předvádění na obrazovce (4:3)</PresentationFormat>
  <Paragraphs>191</Paragraphs>
  <Slides>37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Motiv sady Office</vt:lpstr>
      <vt:lpstr>CorelDraw.Graphic.9</vt:lpstr>
      <vt:lpstr>Paintbrush Picture</vt:lpstr>
      <vt:lpstr>Platónská tělesa od neolitu  přes nanočástice   po posvátnou geometrii</vt:lpstr>
      <vt:lpstr>Platón  (427 př. n. l. – 347 př. n. l.)</vt:lpstr>
      <vt:lpstr>Co to je platónské těleso?</vt:lpstr>
      <vt:lpstr>Snímek 4</vt:lpstr>
      <vt:lpstr>Historie platónských těles</vt:lpstr>
      <vt:lpstr>Polyedry a pythagorejci</vt:lpstr>
      <vt:lpstr>Co nám říká Eulerova věta?</vt:lpstr>
      <vt:lpstr>Snímek 8</vt:lpstr>
      <vt:lpstr>Johannes Kepler (27.12.1571 Weil der Stadt – 15.11.1630 Řezno)</vt:lpstr>
      <vt:lpstr>Snímek 10</vt:lpstr>
      <vt:lpstr>Geometrické harmonie pravidelných mnohostěnů  Harmonices Mundi (1619)</vt:lpstr>
      <vt:lpstr>Keplerova aplikace pl. těles na vesmír</vt:lpstr>
      <vt:lpstr>Keplerova platónská tělesa  - model Sluneční soustavy  z díla Mysterium Cosmographicum (1600)</vt:lpstr>
      <vt:lpstr>Detailní záběr na vnitřní části modelu</vt:lpstr>
      <vt:lpstr>Karlova ulice, Staré Město, Praha – dům, kde Johannes Kepler bydlel</vt:lpstr>
      <vt:lpstr>10 euro Johannes Kepler – stříbrná rakouská mince z roku 2002</vt:lpstr>
      <vt:lpstr>Přírodní vědy</vt:lpstr>
      <vt:lpstr>Snímek 18</vt:lpstr>
      <vt:lpstr>Přehled platónských těles</vt:lpstr>
      <vt:lpstr>Platónská tělesa na webu</vt:lpstr>
      <vt:lpstr>Jak k tělesu sestrojíme duální těleso?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Důkaz počtu platónských těles I.</vt:lpstr>
      <vt:lpstr>Důkaz počtu platónských těles II.</vt:lpstr>
      <vt:lpstr>Důkaz počtu platónských těles III.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Platónská tělesa</dc:title>
  <dc:creator>cenda</dc:creator>
  <cp:lastModifiedBy>imhotep</cp:lastModifiedBy>
  <cp:revision>32</cp:revision>
  <dcterms:created xsi:type="dcterms:W3CDTF">2011-04-15T11:14:13Z</dcterms:created>
  <dcterms:modified xsi:type="dcterms:W3CDTF">2011-04-17T16:46:21Z</dcterms:modified>
</cp:coreProperties>
</file>